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8" r:id="rId3"/>
    <p:sldId id="259" r:id="rId4"/>
    <p:sldId id="288" r:id="rId5"/>
    <p:sldId id="260" r:id="rId6"/>
    <p:sldId id="287" r:id="rId7"/>
    <p:sldId id="262" r:id="rId8"/>
    <p:sldId id="266" r:id="rId9"/>
    <p:sldId id="264" r:id="rId10"/>
    <p:sldId id="289" r:id="rId11"/>
    <p:sldId id="290" r:id="rId12"/>
    <p:sldId id="291" r:id="rId13"/>
    <p:sldId id="263" r:id="rId14"/>
    <p:sldId id="269" r:id="rId15"/>
    <p:sldId id="283" r:id="rId16"/>
    <p:sldId id="271" r:id="rId17"/>
    <p:sldId id="272" r:id="rId18"/>
    <p:sldId id="273" r:id="rId19"/>
    <p:sldId id="274" r:id="rId20"/>
    <p:sldId id="275" r:id="rId21"/>
    <p:sldId id="276" r:id="rId22"/>
    <p:sldId id="284" r:id="rId23"/>
    <p:sldId id="279" r:id="rId24"/>
    <p:sldId id="285" r:id="rId25"/>
    <p:sldId id="278" r:id="rId26"/>
    <p:sldId id="280" r:id="rId27"/>
    <p:sldId id="277" r:id="rId28"/>
    <p:sldId id="270" r:id="rId29"/>
    <p:sldId id="286" r:id="rId30"/>
    <p:sldId id="281" r:id="rId31"/>
  </p:sldIdLst>
  <p:sldSz cx="9144000" cy="6858000" type="screen4x3"/>
  <p:notesSz cx="6794500" cy="99314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CCFF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 varScale="1">
        <p:scale>
          <a:sx n="130" d="100"/>
          <a:sy n="130" d="100"/>
        </p:scale>
        <p:origin x="1074" y="126"/>
      </p:cViewPr>
      <p:guideLst>
        <p:guide orient="horz" pos="300"/>
        <p:guide pos="3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6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6.xml"/><Relationship Id="rId2" Type="http://schemas.openxmlformats.org/officeDocument/2006/relationships/slide" Target="slides/slide3.xml"/><Relationship Id="rId1" Type="http://schemas.openxmlformats.org/officeDocument/2006/relationships/slide" Target="slides/slide2.xml"/><Relationship Id="rId5" Type="http://schemas.openxmlformats.org/officeDocument/2006/relationships/slide" Target="slides/slide8.xml"/><Relationship Id="rId4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024" cy="49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09" tIns="45954" rIns="91909" bIns="45954" numCol="1" anchor="t" anchorCtr="0" compatLnSpc="1">
            <a:prstTxWarp prst="textNoShape">
              <a:avLst/>
            </a:prstTxWarp>
          </a:bodyPr>
          <a:lstStyle>
            <a:lvl1pPr defTabSz="919163">
              <a:defRPr sz="1300"/>
            </a:lvl1pPr>
          </a:lstStyle>
          <a:p>
            <a:endParaRPr lang="nb-NO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476" y="0"/>
            <a:ext cx="2945024" cy="49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09" tIns="45954" rIns="91909" bIns="45954" numCol="1" anchor="t" anchorCtr="0" compatLnSpc="1">
            <a:prstTxWarp prst="textNoShape">
              <a:avLst/>
            </a:prstTxWarp>
          </a:bodyPr>
          <a:lstStyle>
            <a:lvl1pPr algn="r" defTabSz="919163">
              <a:defRPr sz="1300"/>
            </a:lvl1pPr>
          </a:lstStyle>
          <a:p>
            <a:endParaRPr lang="nb-NO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5862"/>
            <a:ext cx="2945024" cy="49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09" tIns="45954" rIns="91909" bIns="45954" numCol="1" anchor="b" anchorCtr="0" compatLnSpc="1">
            <a:prstTxWarp prst="textNoShape">
              <a:avLst/>
            </a:prstTxWarp>
          </a:bodyPr>
          <a:lstStyle>
            <a:lvl1pPr defTabSz="919163">
              <a:defRPr sz="1300"/>
            </a:lvl1pPr>
          </a:lstStyle>
          <a:p>
            <a:endParaRPr lang="nb-NO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476" y="9435862"/>
            <a:ext cx="2945024" cy="49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09" tIns="45954" rIns="91909" bIns="45954" numCol="1" anchor="b" anchorCtr="0" compatLnSpc="1">
            <a:prstTxWarp prst="textNoShape">
              <a:avLst/>
            </a:prstTxWarp>
          </a:bodyPr>
          <a:lstStyle>
            <a:lvl1pPr algn="r" defTabSz="919163">
              <a:defRPr sz="1300"/>
            </a:lvl1pPr>
          </a:lstStyle>
          <a:p>
            <a:fld id="{27853422-E755-4CEC-977B-3C8DEB27EB29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965394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024" cy="49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09" tIns="45954" rIns="91909" bIns="45954" numCol="1" anchor="t" anchorCtr="0" compatLnSpc="1">
            <a:prstTxWarp prst="textNoShape">
              <a:avLst/>
            </a:prstTxWarp>
          </a:bodyPr>
          <a:lstStyle>
            <a:lvl1pPr defTabSz="919163">
              <a:defRPr sz="1300"/>
            </a:lvl1pPr>
          </a:lstStyle>
          <a:p>
            <a:endParaRPr lang="nb-NO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476" y="0"/>
            <a:ext cx="2945024" cy="49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09" tIns="45954" rIns="91909" bIns="45954" numCol="1" anchor="t" anchorCtr="0" compatLnSpc="1">
            <a:prstTxWarp prst="textNoShape">
              <a:avLst/>
            </a:prstTxWarp>
          </a:bodyPr>
          <a:lstStyle>
            <a:lvl1pPr algn="r" defTabSz="919163">
              <a:defRPr sz="1300"/>
            </a:lvl1pPr>
          </a:lstStyle>
          <a:p>
            <a:endParaRPr lang="nb-NO"/>
          </a:p>
        </p:txBody>
      </p:sp>
      <p:sp>
        <p:nvSpPr>
          <p:cNvPr id="1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5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626" y="4718726"/>
            <a:ext cx="4979248" cy="4467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09" tIns="45954" rIns="91909" bIns="459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5862"/>
            <a:ext cx="2945024" cy="49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09" tIns="45954" rIns="91909" bIns="45954" numCol="1" anchor="b" anchorCtr="0" compatLnSpc="1">
            <a:prstTxWarp prst="textNoShape">
              <a:avLst/>
            </a:prstTxWarp>
          </a:bodyPr>
          <a:lstStyle>
            <a:lvl1pPr defTabSz="919163">
              <a:defRPr sz="1300"/>
            </a:lvl1pPr>
          </a:lstStyle>
          <a:p>
            <a:endParaRPr lang="nb-NO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476" y="9435862"/>
            <a:ext cx="2945024" cy="49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09" tIns="45954" rIns="91909" bIns="45954" numCol="1" anchor="b" anchorCtr="0" compatLnSpc="1">
            <a:prstTxWarp prst="textNoShape">
              <a:avLst/>
            </a:prstTxWarp>
          </a:bodyPr>
          <a:lstStyle>
            <a:lvl1pPr algn="r" defTabSz="919163">
              <a:defRPr sz="1300"/>
            </a:lvl1pPr>
          </a:lstStyle>
          <a:p>
            <a:fld id="{32C89EF3-8E33-471E-8D19-52A708C3DF20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548483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78492-3AD5-4F15-B9B7-B413E44A66B0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05621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3C4E-D97C-4381-84DA-6639FAE69BF4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CEEA-EC0B-40B1-AD2C-0B18ED6DAF5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19502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3C4E-D97C-4381-84DA-6639FAE69BF4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A1B3-905F-4A1F-8126-7EB965567AF9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75442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tel, tekst og utklip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34938" y="889000"/>
            <a:ext cx="8856662" cy="1016000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1"/>
          </p:nvPr>
        </p:nvSpPr>
        <p:spPr>
          <a:xfrm>
            <a:off x="142875" y="1905000"/>
            <a:ext cx="4348163" cy="44196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utklipp 3"/>
          <p:cNvSpPr>
            <a:spLocks noGrp="1"/>
          </p:cNvSpPr>
          <p:nvPr>
            <p:ph type="clipArt" sz="half" idx="2"/>
          </p:nvPr>
        </p:nvSpPr>
        <p:spPr>
          <a:xfrm>
            <a:off x="4643438" y="1905000"/>
            <a:ext cx="4348162" cy="4419600"/>
          </a:xfrm>
        </p:spPr>
        <p:txBody>
          <a:bodyPr/>
          <a:lstStyle/>
          <a:p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>
          <a:xfrm>
            <a:off x="2667000" y="6324600"/>
            <a:ext cx="3657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Kontantstrømoppstilling - ulike modeller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>
          <a:xfrm>
            <a:off x="70866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9009BE8-7C0E-481B-91B6-44DC38810CA4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09495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tel og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34938" y="889000"/>
            <a:ext cx="8856662" cy="1016000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abell 2"/>
          <p:cNvSpPr>
            <a:spLocks noGrp="1"/>
          </p:cNvSpPr>
          <p:nvPr>
            <p:ph type="tbl" idx="1"/>
          </p:nvPr>
        </p:nvSpPr>
        <p:spPr>
          <a:xfrm>
            <a:off x="142875" y="1905000"/>
            <a:ext cx="8848725" cy="4419600"/>
          </a:xfrm>
        </p:spPr>
        <p:txBody>
          <a:bodyPr/>
          <a:lstStyle/>
          <a:p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0"/>
          </p:nvPr>
        </p:nvSpPr>
        <p:spPr>
          <a:xfrm>
            <a:off x="2667000" y="6324600"/>
            <a:ext cx="3657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Kontantstrømoppstilling - ulike modeller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1"/>
          </p:nvPr>
        </p:nvSpPr>
        <p:spPr>
          <a:xfrm>
            <a:off x="70866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9DB8903-D670-47D4-B142-5862292FE431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99976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3C4E-D97C-4381-84DA-6639FAE69BF4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52B1A-4A71-4D41-B077-1EBDBA9FA6A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11902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3C4E-D97C-4381-84DA-6639FAE69BF4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99D7B-5540-42D9-8D11-5892B8C0E2EE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4103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3C4E-D97C-4381-84DA-6639FAE69BF4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EB42-7CF5-4CAC-8158-4C4458A663F7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04109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3C4E-D97C-4381-84DA-6639FAE69BF4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00266-576B-4248-BD3B-2F8180B3E9A7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8359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3C4E-D97C-4381-84DA-6639FAE69BF4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468C0-51EF-47EA-92E0-8248E2FE7172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01846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3C4E-D97C-4381-84DA-6639FAE69BF4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DFC92-2FA6-442D-A1EB-9A557DE077EF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8052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3C4E-D97C-4381-84DA-6639FAE69BF4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1B9FB-79A9-43D5-BA6F-633DEA542A99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64878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3C4E-D97C-4381-84DA-6639FAE69BF4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A8CE-BAA8-4D2F-ABE8-C1FE22FB6929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58890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83C4E-D97C-4381-84DA-6639FAE69BF4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/>
              <a:t>Kontantstrømoppstilling - ulike modeller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6D03B-7865-42EF-B3F2-51ACF5BCA319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7" name="Text Box 27"/>
          <p:cNvSpPr txBox="1">
            <a:spLocks noChangeArrowheads="1"/>
          </p:cNvSpPr>
          <p:nvPr userDrawn="1"/>
        </p:nvSpPr>
        <p:spPr bwMode="auto">
          <a:xfrm>
            <a:off x="228600" y="6324600"/>
            <a:ext cx="155416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sz="1200">
                <a:cs typeface="Times New Roman" pitchFamily="18" charset="0"/>
              </a:rPr>
              <a:t>© Trond Kristoffersen</a:t>
            </a:r>
            <a:endParaRPr lang="nb-NO" sz="1200"/>
          </a:p>
        </p:txBody>
      </p:sp>
    </p:spTree>
    <p:extLst>
      <p:ext uri="{BB962C8B-B14F-4D97-AF65-F5344CB8AC3E}">
        <p14:creationId xmlns:p14="http://schemas.microsoft.com/office/powerpoint/2010/main" val="2018857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b-NO" sz="4000" dirty="0"/>
              <a:t>Finansregnskap</a:t>
            </a:r>
            <a:br>
              <a:rPr lang="nb-NO" sz="4000" dirty="0"/>
            </a:br>
            <a:r>
              <a:rPr lang="nb-NO" sz="4000" dirty="0"/>
              <a:t>Kontantstrømoppstilling (2)</a:t>
            </a:r>
            <a:br>
              <a:rPr lang="nb-NO" sz="4000" dirty="0"/>
            </a:br>
            <a:r>
              <a:rPr lang="nb-NO" sz="3200" dirty="0"/>
              <a:t>Direkte og indirekte metode</a:t>
            </a:r>
            <a:br>
              <a:rPr lang="nb-NO" sz="3200" dirty="0"/>
            </a:br>
            <a:br>
              <a:rPr lang="nb-NO" sz="3200" dirty="0"/>
            </a:br>
            <a:r>
              <a:rPr lang="nb-NO" sz="3200" dirty="0"/>
              <a:t>TK-Handel AS </a:t>
            </a:r>
            <a:r>
              <a:rPr lang="nb-NO" sz="2400"/>
              <a:t>(22 </a:t>
            </a:r>
            <a:r>
              <a:rPr lang="nb-NO" sz="2400" dirty="0"/>
              <a:t>% skatt)</a:t>
            </a:r>
            <a:br>
              <a:rPr lang="nb-NO" sz="2400" dirty="0"/>
            </a:br>
            <a:r>
              <a:rPr lang="nb-NO" sz="2400" dirty="0"/>
              <a:t>(student)</a:t>
            </a:r>
            <a:br>
              <a:rPr lang="nb-NO" sz="2400" dirty="0"/>
            </a:br>
            <a:endParaRPr lang="nb-NO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nb-NO" dirty="0"/>
          </a:p>
          <a:p>
            <a:r>
              <a:rPr lang="nb-NO" dirty="0"/>
              <a:t>Trond Kristoffersen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39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2E0F8-688C-4640-B029-47D1403A351E}" type="slidenum">
              <a:rPr lang="nb-NO"/>
              <a:pPr/>
              <a:t>10</a:t>
            </a:fld>
            <a:endParaRPr lang="nb-NO"/>
          </a:p>
        </p:txBody>
      </p:sp>
      <p:graphicFrame>
        <p:nvGraphicFramePr>
          <p:cNvPr id="14436" name="Group 100"/>
          <p:cNvGraphicFramePr>
            <a:graphicFrameLocks noGrp="1"/>
          </p:cNvGraphicFramePr>
          <p:nvPr>
            <p:extLst/>
          </p:nvPr>
        </p:nvGraphicFramePr>
        <p:xfrm>
          <a:off x="914400" y="1143000"/>
          <a:ext cx="6248400" cy="4278630"/>
        </p:xfrm>
        <a:graphic>
          <a:graphicData uri="http://schemas.openxmlformats.org/drawingml/2006/table">
            <a:tbl>
              <a:tblPr/>
              <a:tblGrid>
                <a:gridCol w="4656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2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2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Resultatregnskapet forts.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Finansinntekter og finanskostnader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Renteinntekt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600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Verdiøkning markedsbaserte aksjer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1 280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Rentekostnad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(4 680)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Ordinært resultat før skatt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5 000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Skattekostnad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(1 100)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Årsoverskudd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3 900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Foreslått (avsatt) aksjeutbytte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2 900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Avsatt til annen egenkapital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1 000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Sum disponert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3 900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69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8903B-2777-4081-B740-B47197213738}" type="slidenum">
              <a:rPr lang="nb-NO"/>
              <a:pPr/>
              <a:t>11</a:t>
            </a:fld>
            <a:endParaRPr lang="nb-NO"/>
          </a:p>
        </p:txBody>
      </p:sp>
      <p:graphicFrame>
        <p:nvGraphicFramePr>
          <p:cNvPr id="16762" name="Group 3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8757706"/>
              </p:ext>
            </p:extLst>
          </p:nvPr>
        </p:nvGraphicFramePr>
        <p:xfrm>
          <a:off x="395288" y="1295400"/>
          <a:ext cx="8569325" cy="4257993"/>
        </p:xfrm>
        <a:graphic>
          <a:graphicData uri="http://schemas.openxmlformats.org/drawingml/2006/table">
            <a:tbl>
              <a:tblPr/>
              <a:tblGrid>
                <a:gridCol w="316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45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98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4000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TK-Handel 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Balanse per 31.12.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Anvendelse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Anskaffelse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7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Varige driftsmidler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80 000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66 000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Sum anleggsmidler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80 000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66 000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Varelager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24 000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18 000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Kundefordringer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12 500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13 750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Forskudd lønn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1 200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900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Markedsbaserte aksjer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8 000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4 500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4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Kontanter og bankinnskudd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6 300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6 850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4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Sum omløpsmidler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52 000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44 000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Sum eiendeler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132 000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110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790B1-9CF2-468F-8E99-28AF4B0D2146}" type="slidenum">
              <a:rPr lang="nb-NO"/>
              <a:pPr/>
              <a:t>12</a:t>
            </a:fld>
            <a:endParaRPr lang="nb-NO"/>
          </a:p>
        </p:txBody>
      </p:sp>
      <p:graphicFrame>
        <p:nvGraphicFramePr>
          <p:cNvPr id="17784" name="Group 3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47149"/>
              </p:ext>
            </p:extLst>
          </p:nvPr>
        </p:nvGraphicFramePr>
        <p:xfrm>
          <a:off x="467544" y="188640"/>
          <a:ext cx="8280400" cy="6053773"/>
        </p:xfrm>
        <a:graphic>
          <a:graphicData uri="http://schemas.openxmlformats.org/drawingml/2006/table">
            <a:tbl>
              <a:tblPr/>
              <a:tblGrid>
                <a:gridCol w="3117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75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4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8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27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TK-Handel 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Balanse per 31.12.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Anvendelse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Anskaffelse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Aksjekapital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14 000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12 000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Overkurs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9 600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3 800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Annen egenkapital</a:t>
                      </a:r>
                      <a:endParaRPr kumimoji="0" lang="nb-NO" sz="16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16 000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15 000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Sum egenkapital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39 600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30 800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Utsatt skatt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  <a:latin typeface="Times New Roman"/>
                          <a:ea typeface="Times New Roman"/>
                        </a:rPr>
                        <a:t>3 630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  <a:latin typeface="Times New Roman"/>
                          <a:ea typeface="Times New Roman"/>
                        </a:rPr>
                        <a:t>4 840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Langsiktig lån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  <a:latin typeface="Times New Roman"/>
                          <a:ea typeface="Times New Roman"/>
                        </a:rPr>
                        <a:t>56 770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  <a:latin typeface="Times New Roman"/>
                          <a:ea typeface="Times New Roman"/>
                        </a:rPr>
                        <a:t>37 360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Sum langsiktig gjeld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  <a:latin typeface="Times New Roman"/>
                          <a:ea typeface="Times New Roman"/>
                        </a:rPr>
                        <a:t>60 400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  <a:latin typeface="Times New Roman"/>
                          <a:ea typeface="Times New Roman"/>
                        </a:rPr>
                        <a:t>42 200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Kassakreditt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  <a:latin typeface="Times New Roman"/>
                          <a:ea typeface="Times New Roman"/>
                        </a:rPr>
                        <a:t>11 990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  <a:latin typeface="Times New Roman"/>
                          <a:ea typeface="Times New Roman"/>
                        </a:rPr>
                        <a:t>18 175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Leverandørgjeld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  <a:latin typeface="Times New Roman"/>
                          <a:ea typeface="Times New Roman"/>
                        </a:rPr>
                        <a:t>6 250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  <a:latin typeface="Times New Roman"/>
                          <a:ea typeface="Times New Roman"/>
                        </a:rPr>
                        <a:t>5 625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Skyldig lønn og skattetrekk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  <a:latin typeface="Times New Roman"/>
                          <a:ea typeface="Times New Roman"/>
                        </a:rPr>
                        <a:t>7 900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  <a:latin typeface="Times New Roman"/>
                          <a:ea typeface="Times New Roman"/>
                        </a:rPr>
                        <a:t>7 140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Betalbar skatt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  <a:latin typeface="Times New Roman"/>
                          <a:ea typeface="Times New Roman"/>
                        </a:rPr>
                        <a:t>2 310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  <a:latin typeface="Times New Roman"/>
                          <a:ea typeface="Times New Roman"/>
                        </a:rPr>
                        <a:t>1 540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Avsatt aksjeutbytte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  <a:latin typeface="Times New Roman"/>
                          <a:ea typeface="Times New Roman"/>
                        </a:rPr>
                        <a:t>2 900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  <a:latin typeface="Times New Roman"/>
                          <a:ea typeface="Times New Roman"/>
                        </a:rPr>
                        <a:t>4 020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Påløpne renter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  <a:latin typeface="Times New Roman"/>
                          <a:ea typeface="Times New Roman"/>
                        </a:rPr>
                        <a:t>650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  <a:latin typeface="Times New Roman"/>
                          <a:ea typeface="Times New Roman"/>
                        </a:rPr>
                        <a:t>500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Sum kortsiktig gjeld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  <a:latin typeface="Times New Roman"/>
                          <a:ea typeface="Times New Roman"/>
                        </a:rPr>
                        <a:t>32 000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  <a:latin typeface="Times New Roman"/>
                          <a:ea typeface="Times New Roman"/>
                        </a:rPr>
                        <a:t>37 000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Sum egenkapital og gjeld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b-NO" sz="1600">
                          <a:effectLst/>
                          <a:latin typeface="Times New Roman"/>
                          <a:ea typeface="Times New Roman"/>
                        </a:rPr>
                        <a:t>132 000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  <a:latin typeface="Times New Roman"/>
                          <a:ea typeface="Times New Roman"/>
                        </a:rPr>
                        <a:t>110 000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Sum endringsbalanse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Eksempel forts.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nb-NO" sz="2800" dirty="0"/>
              <a:t>Eksempel forts.</a:t>
            </a:r>
          </a:p>
          <a:p>
            <a:pPr lvl="1"/>
            <a:r>
              <a:rPr lang="nb-NO" sz="2000" dirty="0"/>
              <a:t>tilleggsopplysninger:</a:t>
            </a:r>
          </a:p>
          <a:p>
            <a:pPr lvl="2"/>
            <a:r>
              <a:rPr lang="nb-NO" sz="1800" dirty="0"/>
              <a:t>Varekostnaden regnes som variabel kostnad</a:t>
            </a:r>
          </a:p>
          <a:p>
            <a:pPr lvl="2"/>
            <a:r>
              <a:rPr lang="nb-NO" sz="1800" dirty="0"/>
              <a:t>Alt salg skjer på kreditt. Økning av salgsinntekten skyldes økt volum</a:t>
            </a:r>
          </a:p>
          <a:p>
            <a:pPr lvl="2"/>
            <a:r>
              <a:rPr lang="nb-NO" sz="1800" dirty="0"/>
              <a:t>Tap på kundefordringer utgjør 2 100 </a:t>
            </a:r>
            <a:br>
              <a:rPr lang="nb-NO" sz="1800" dirty="0"/>
            </a:br>
            <a:r>
              <a:rPr lang="nb-NO" sz="1800" dirty="0"/>
              <a:t>(beløpet inngår i annen driftskostnad). </a:t>
            </a:r>
          </a:p>
          <a:p>
            <a:pPr lvl="2"/>
            <a:r>
              <a:rPr lang="nb-NO" sz="1800" dirty="0"/>
              <a:t>Det er i løpet av 20x2 kjøpt varige driftsmidler for 32 500</a:t>
            </a:r>
          </a:p>
          <a:p>
            <a:pPr lvl="2"/>
            <a:r>
              <a:rPr lang="nb-NO" sz="1800" dirty="0"/>
              <a:t>Aksjene regnes som markedsbaserte finansielle eiendeler og er vurdert til virkelig verdi i samsvar med markedsverdiprinsippet. Det er ikke solgt aksjer i 20x2.</a:t>
            </a:r>
          </a:p>
          <a:p>
            <a:pPr lvl="2"/>
            <a:r>
              <a:rPr lang="nb-NO" sz="1800" dirty="0"/>
              <a:t>Neste års avdrag på langsiktig gjeld (lån) er ført som langsiktig gjeld</a:t>
            </a:r>
          </a:p>
          <a:p>
            <a:pPr lvl="2"/>
            <a:r>
              <a:rPr lang="nb-NO" sz="1800" dirty="0"/>
              <a:t>Det er i året betalt 7 500 i avdrag på langsiktig gjeld</a:t>
            </a:r>
          </a:p>
          <a:p>
            <a:pPr lvl="2"/>
            <a:r>
              <a:rPr lang="nb-NO" sz="1800" dirty="0"/>
              <a:t>Leverandørgjeld gjelder i sin helhet vareleverandører</a:t>
            </a:r>
          </a:p>
          <a:p>
            <a:pPr lvl="2"/>
            <a:r>
              <a:rPr lang="nb-NO" sz="1800" dirty="0"/>
              <a:t>Kundefordringer og vareleverandører er inkludert 25 % merverdiavgift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F43F3-CD7B-4E70-BBEC-E941ECA2FA5B}" type="slidenum">
              <a:rPr lang="nb-NO"/>
              <a:pPr/>
              <a:t>13</a:t>
            </a:fld>
            <a:endParaRPr lang="nb-NO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Innbetaling fra kunder (1)</a:t>
            </a:r>
          </a:p>
        </p:txBody>
      </p:sp>
      <p:sp>
        <p:nvSpPr>
          <p:cNvPr id="36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37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ABD14-EE30-4F1E-8CFD-0239FA1CBBD4}" type="slidenum">
              <a:rPr lang="nb-NO"/>
              <a:pPr/>
              <a:t>14</a:t>
            </a:fld>
            <a:endParaRPr lang="nb-NO"/>
          </a:p>
        </p:txBody>
      </p:sp>
      <p:graphicFrame>
        <p:nvGraphicFramePr>
          <p:cNvPr id="21600" name="Group 9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243414"/>
              </p:ext>
            </p:extLst>
          </p:nvPr>
        </p:nvGraphicFramePr>
        <p:xfrm>
          <a:off x="914400" y="2057400"/>
          <a:ext cx="6629400" cy="2774950"/>
        </p:xfrm>
        <a:graphic>
          <a:graphicData uri="http://schemas.openxmlformats.org/drawingml/2006/table">
            <a:tbl>
              <a:tblPr/>
              <a:tblGrid>
                <a:gridCol w="487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55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53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Innbetaling fra kunder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Salgsinntekter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§"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</a:t>
                      </a: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Tap på fordringer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§"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= Brutto tilført fra drift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§"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Reduksjon av kundefordringer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Innbetaling fra kunder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6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Innbetaling fra kunder (1)</a:t>
            </a:r>
          </a:p>
        </p:txBody>
      </p:sp>
      <p:graphicFrame>
        <p:nvGraphicFramePr>
          <p:cNvPr id="38968" name="Group 56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032836473"/>
              </p:ext>
            </p:extLst>
          </p:nvPr>
        </p:nvGraphicFramePr>
        <p:xfrm>
          <a:off x="2619375" y="2349500"/>
          <a:ext cx="3762375" cy="1810512"/>
        </p:xfrm>
        <a:graphic>
          <a:graphicData uri="http://schemas.openxmlformats.org/drawingml/2006/table">
            <a:tbl>
              <a:tblPr/>
              <a:tblGrid>
                <a:gridCol w="1881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11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9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Kundefordringer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0" name="Plassholder for bunn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31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961D50A-5257-4A4E-9E6B-5C015A28DF45}" type="slidenum">
              <a:rPr lang="nb-NO"/>
              <a:pPr/>
              <a:t>15</a:t>
            </a:fld>
            <a:endParaRPr lang="nb-NO"/>
          </a:p>
        </p:txBody>
      </p:sp>
      <p:grpSp>
        <p:nvGrpSpPr>
          <p:cNvPr id="38969" name="Group 57"/>
          <p:cNvGrpSpPr>
            <a:grpSpLocks/>
          </p:cNvGrpSpPr>
          <p:nvPr/>
        </p:nvGrpSpPr>
        <p:grpSpPr bwMode="auto">
          <a:xfrm>
            <a:off x="323850" y="3213100"/>
            <a:ext cx="2592388" cy="457200"/>
            <a:chOff x="204" y="2024"/>
            <a:chExt cx="1633" cy="288"/>
          </a:xfrm>
        </p:grpSpPr>
        <p:sp>
          <p:nvSpPr>
            <p:cNvPr id="38942" name="Text Box 30"/>
            <p:cNvSpPr txBox="1">
              <a:spLocks noChangeArrowheads="1"/>
            </p:cNvSpPr>
            <p:nvPr/>
          </p:nvSpPr>
          <p:spPr bwMode="auto">
            <a:xfrm>
              <a:off x="204" y="2024"/>
              <a:ext cx="124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b-NO"/>
                <a:t>Salg til kunder</a:t>
              </a:r>
            </a:p>
          </p:txBody>
        </p:sp>
        <p:sp>
          <p:nvSpPr>
            <p:cNvPr id="38953" name="Line 41"/>
            <p:cNvSpPr>
              <a:spLocks noChangeShapeType="1"/>
            </p:cNvSpPr>
            <p:nvPr/>
          </p:nvSpPr>
          <p:spPr bwMode="auto">
            <a:xfrm>
              <a:off x="1519" y="2205"/>
              <a:ext cx="318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nb-NO"/>
            </a:p>
          </p:txBody>
        </p:sp>
      </p:grpSp>
      <p:grpSp>
        <p:nvGrpSpPr>
          <p:cNvPr id="38971" name="Group 59"/>
          <p:cNvGrpSpPr>
            <a:grpSpLocks/>
          </p:cNvGrpSpPr>
          <p:nvPr/>
        </p:nvGrpSpPr>
        <p:grpSpPr bwMode="auto">
          <a:xfrm>
            <a:off x="6443663" y="2781300"/>
            <a:ext cx="2700337" cy="457200"/>
            <a:chOff x="4059" y="1752"/>
            <a:chExt cx="1701" cy="288"/>
          </a:xfrm>
        </p:grpSpPr>
        <p:sp>
          <p:nvSpPr>
            <p:cNvPr id="38943" name="Text Box 31"/>
            <p:cNvSpPr txBox="1">
              <a:spLocks noChangeArrowheads="1"/>
            </p:cNvSpPr>
            <p:nvPr/>
          </p:nvSpPr>
          <p:spPr bwMode="auto">
            <a:xfrm>
              <a:off x="4291" y="1752"/>
              <a:ext cx="146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b-NO"/>
                <a:t>Tap på fordringer</a:t>
              </a:r>
            </a:p>
          </p:txBody>
        </p:sp>
        <p:sp>
          <p:nvSpPr>
            <p:cNvPr id="38954" name="Line 42"/>
            <p:cNvSpPr>
              <a:spLocks noChangeShapeType="1"/>
            </p:cNvSpPr>
            <p:nvPr/>
          </p:nvSpPr>
          <p:spPr bwMode="auto">
            <a:xfrm flipH="1">
              <a:off x="4059" y="1933"/>
              <a:ext cx="18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nb-NO"/>
            </a:p>
          </p:txBody>
        </p:sp>
      </p:grpSp>
      <p:grpSp>
        <p:nvGrpSpPr>
          <p:cNvPr id="38970" name="Group 58"/>
          <p:cNvGrpSpPr>
            <a:grpSpLocks/>
          </p:cNvGrpSpPr>
          <p:nvPr/>
        </p:nvGrpSpPr>
        <p:grpSpPr bwMode="auto">
          <a:xfrm>
            <a:off x="6443663" y="3213100"/>
            <a:ext cx="2493962" cy="822325"/>
            <a:chOff x="4059" y="2024"/>
            <a:chExt cx="1571" cy="518"/>
          </a:xfrm>
        </p:grpSpPr>
        <p:sp>
          <p:nvSpPr>
            <p:cNvPr id="38945" name="Text Box 33"/>
            <p:cNvSpPr txBox="1">
              <a:spLocks noChangeArrowheads="1"/>
            </p:cNvSpPr>
            <p:nvPr/>
          </p:nvSpPr>
          <p:spPr bwMode="auto">
            <a:xfrm>
              <a:off x="4332" y="2024"/>
              <a:ext cx="1298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b-NO"/>
                <a:t>Innbetaling fra </a:t>
              </a:r>
              <a:br>
                <a:rPr lang="nb-NO"/>
              </a:br>
              <a:r>
                <a:rPr lang="nb-NO"/>
                <a:t>kunder</a:t>
              </a:r>
            </a:p>
          </p:txBody>
        </p:sp>
        <p:sp>
          <p:nvSpPr>
            <p:cNvPr id="38955" name="Line 43"/>
            <p:cNvSpPr>
              <a:spLocks noChangeShapeType="1"/>
            </p:cNvSpPr>
            <p:nvPr/>
          </p:nvSpPr>
          <p:spPr bwMode="auto">
            <a:xfrm flipH="1">
              <a:off x="4059" y="2205"/>
              <a:ext cx="18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nb-NO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8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8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8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8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sz="3200"/>
              <a:t>Utbetaling ved kjøp av varer og tjenester (2)</a:t>
            </a:r>
          </a:p>
        </p:txBody>
      </p:sp>
      <p:sp>
        <p:nvSpPr>
          <p:cNvPr id="44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45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280D0-790F-4B09-931B-5EE495F6BE75}" type="slidenum">
              <a:rPr lang="nb-NO"/>
              <a:pPr/>
              <a:t>16</a:t>
            </a:fld>
            <a:endParaRPr lang="nb-NO"/>
          </a:p>
        </p:txBody>
      </p:sp>
      <p:graphicFrame>
        <p:nvGraphicFramePr>
          <p:cNvPr id="25657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546008"/>
              </p:ext>
            </p:extLst>
          </p:nvPr>
        </p:nvGraphicFramePr>
        <p:xfrm>
          <a:off x="685800" y="2057400"/>
          <a:ext cx="7188517" cy="3404118"/>
        </p:xfrm>
        <a:graphic>
          <a:graphicData uri="http://schemas.openxmlformats.org/drawingml/2006/table">
            <a:tbl>
              <a:tblPr/>
              <a:tblGrid>
                <a:gridCol w="533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6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53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Utbetaling for kjøp av varer og tjenester fra andre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Varekostnad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§"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Økning av varelager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§"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= Kjøpt varer for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§"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Økt leverandørgjeld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Utbetalt til vareleverandører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Husleie + annen driftskostnad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Utbetaling for kjøp av varer og tjenester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5658" name="Text Box 58"/>
          <p:cNvSpPr txBox="1">
            <a:spLocks noChangeArrowheads="1"/>
          </p:cNvSpPr>
          <p:nvPr/>
        </p:nvSpPr>
        <p:spPr bwMode="auto">
          <a:xfrm>
            <a:off x="1050925" y="5881688"/>
            <a:ext cx="4902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sz="2000"/>
              <a:t>1) Tap på fordringer, se innbetaling fra kunder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5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5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Utbetaling i lønn og skattetrekk (3)</a:t>
            </a:r>
          </a:p>
        </p:txBody>
      </p:sp>
      <p:sp>
        <p:nvSpPr>
          <p:cNvPr id="2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2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6A2C-0141-4B2F-8F2C-19211262553E}" type="slidenum">
              <a:rPr lang="nb-NO"/>
              <a:pPr/>
              <a:t>17</a:t>
            </a:fld>
            <a:endParaRPr lang="nb-NO"/>
          </a:p>
        </p:txBody>
      </p:sp>
      <p:graphicFrame>
        <p:nvGraphicFramePr>
          <p:cNvPr id="26670" name="Group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8141215"/>
              </p:ext>
            </p:extLst>
          </p:nvPr>
        </p:nvGraphicFramePr>
        <p:xfrm>
          <a:off x="685800" y="2057400"/>
          <a:ext cx="7188517" cy="1981200"/>
        </p:xfrm>
        <a:graphic>
          <a:graphicData uri="http://schemas.openxmlformats.org/drawingml/2006/table">
            <a:tbl>
              <a:tblPr/>
              <a:tblGrid>
                <a:gridCol w="533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6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53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Utbetaling i lønn, skattetrekk mv.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Lønnskostnad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§"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Økning av forskudd lønn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§"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Økning av skyldig lønn og forskuddstrekk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§"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Utbetaling av lønn mv.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Utbetaling ved kjøp av aksjer (4)</a:t>
            </a:r>
          </a:p>
        </p:txBody>
      </p:sp>
      <p:sp>
        <p:nvSpPr>
          <p:cNvPr id="67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68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FB407-2718-4404-8F25-89F858402BE9}" type="slidenum">
              <a:rPr lang="nb-NO"/>
              <a:pPr/>
              <a:t>18</a:t>
            </a:fld>
            <a:endParaRPr lang="nb-NO"/>
          </a:p>
        </p:txBody>
      </p:sp>
      <p:graphicFrame>
        <p:nvGraphicFramePr>
          <p:cNvPr id="28847" name="Group 1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6399551"/>
              </p:ext>
            </p:extLst>
          </p:nvPr>
        </p:nvGraphicFramePr>
        <p:xfrm>
          <a:off x="114300" y="3048000"/>
          <a:ext cx="8921750" cy="457200"/>
        </p:xfrm>
        <a:graphic>
          <a:graphicData uri="http://schemas.openxmlformats.org/drawingml/2006/table">
            <a:tbl>
              <a:tblPr/>
              <a:tblGrid>
                <a:gridCol w="1865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6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1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28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034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Aksjer 31.12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Aksjer 1.1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+ Kjøp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</a:t>
                      </a: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Avgang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+</a:t>
                      </a: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</a:t>
                      </a: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verdiendring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8821" name="Group 1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044857"/>
              </p:ext>
            </p:extLst>
          </p:nvPr>
        </p:nvGraphicFramePr>
        <p:xfrm>
          <a:off x="381000" y="5257800"/>
          <a:ext cx="3886200" cy="457200"/>
        </p:xfrm>
        <a:graphic>
          <a:graphicData uri="http://schemas.openxmlformats.org/drawingml/2006/table">
            <a:tbl>
              <a:tblPr/>
              <a:tblGrid>
                <a:gridCol w="1439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Kjøp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8791" name="Text Box 119"/>
          <p:cNvSpPr txBox="1">
            <a:spLocks noChangeArrowheads="1"/>
          </p:cNvSpPr>
          <p:nvPr/>
        </p:nvSpPr>
        <p:spPr bwMode="auto">
          <a:xfrm>
            <a:off x="572326" y="2057400"/>
            <a:ext cx="928459" cy="369332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dirty="0"/>
              <a:t>Balanse</a:t>
            </a:r>
          </a:p>
        </p:txBody>
      </p:sp>
      <p:sp>
        <p:nvSpPr>
          <p:cNvPr id="28792" name="Text Box 120"/>
          <p:cNvSpPr txBox="1">
            <a:spLocks noChangeArrowheads="1"/>
          </p:cNvSpPr>
          <p:nvPr/>
        </p:nvSpPr>
        <p:spPr bwMode="auto">
          <a:xfrm>
            <a:off x="2592586" y="2042266"/>
            <a:ext cx="910827" cy="369332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dirty="0"/>
              <a:t>Balanse</a:t>
            </a:r>
          </a:p>
        </p:txBody>
      </p:sp>
      <p:sp>
        <p:nvSpPr>
          <p:cNvPr id="28793" name="Text Box 121"/>
          <p:cNvSpPr txBox="1">
            <a:spLocks noChangeArrowheads="1"/>
          </p:cNvSpPr>
          <p:nvPr/>
        </p:nvSpPr>
        <p:spPr bwMode="auto">
          <a:xfrm>
            <a:off x="7147434" y="2082021"/>
            <a:ext cx="945131" cy="369332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dirty="0"/>
              <a:t>Resultat</a:t>
            </a:r>
          </a:p>
        </p:txBody>
      </p:sp>
      <p:sp>
        <p:nvSpPr>
          <p:cNvPr id="28794" name="Text Box 122"/>
          <p:cNvSpPr txBox="1">
            <a:spLocks noChangeArrowheads="1"/>
          </p:cNvSpPr>
          <p:nvPr/>
        </p:nvSpPr>
        <p:spPr bwMode="auto">
          <a:xfrm>
            <a:off x="5410200" y="2057400"/>
            <a:ext cx="645433" cy="369332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dirty="0"/>
              <a:t>Note</a:t>
            </a:r>
          </a:p>
        </p:txBody>
      </p:sp>
      <p:sp>
        <p:nvSpPr>
          <p:cNvPr id="28807" name="Line 135"/>
          <p:cNvSpPr>
            <a:spLocks noChangeShapeType="1"/>
          </p:cNvSpPr>
          <p:nvPr/>
        </p:nvSpPr>
        <p:spPr bwMode="auto">
          <a:xfrm>
            <a:off x="1066800" y="2590800"/>
            <a:ext cx="0" cy="3810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nb-NO"/>
          </a:p>
        </p:txBody>
      </p:sp>
      <p:sp>
        <p:nvSpPr>
          <p:cNvPr id="28808" name="Line 136"/>
          <p:cNvSpPr>
            <a:spLocks noChangeShapeType="1"/>
          </p:cNvSpPr>
          <p:nvPr/>
        </p:nvSpPr>
        <p:spPr bwMode="auto">
          <a:xfrm>
            <a:off x="3048000" y="2590800"/>
            <a:ext cx="0" cy="3810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nb-NO"/>
          </a:p>
        </p:txBody>
      </p:sp>
      <p:sp>
        <p:nvSpPr>
          <p:cNvPr id="28809" name="Line 137"/>
          <p:cNvSpPr>
            <a:spLocks noChangeShapeType="1"/>
          </p:cNvSpPr>
          <p:nvPr/>
        </p:nvSpPr>
        <p:spPr bwMode="auto">
          <a:xfrm>
            <a:off x="5867400" y="2590800"/>
            <a:ext cx="0" cy="3810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nb-NO"/>
          </a:p>
        </p:txBody>
      </p:sp>
      <p:sp>
        <p:nvSpPr>
          <p:cNvPr id="28810" name="Line 138"/>
          <p:cNvSpPr>
            <a:spLocks noChangeShapeType="1"/>
          </p:cNvSpPr>
          <p:nvPr/>
        </p:nvSpPr>
        <p:spPr bwMode="auto">
          <a:xfrm>
            <a:off x="7620000" y="2590800"/>
            <a:ext cx="0" cy="3810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nb-NO"/>
          </a:p>
        </p:txBody>
      </p:sp>
      <p:sp>
        <p:nvSpPr>
          <p:cNvPr id="28811" name="Line 139"/>
          <p:cNvSpPr>
            <a:spLocks noChangeShapeType="1"/>
          </p:cNvSpPr>
          <p:nvPr/>
        </p:nvSpPr>
        <p:spPr bwMode="auto">
          <a:xfrm>
            <a:off x="2195513" y="3716338"/>
            <a:ext cx="0" cy="3810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nb-NO"/>
          </a:p>
        </p:txBody>
      </p:sp>
      <p:sp>
        <p:nvSpPr>
          <p:cNvPr id="28815" name="Line 143"/>
          <p:cNvSpPr>
            <a:spLocks noChangeShapeType="1"/>
          </p:cNvSpPr>
          <p:nvPr/>
        </p:nvSpPr>
        <p:spPr bwMode="auto">
          <a:xfrm>
            <a:off x="2195513" y="4797425"/>
            <a:ext cx="0" cy="3810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8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11" grpId="0" animBg="1"/>
      <p:bldP spid="2881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Innbetaling og betaling av renter (5,6)</a:t>
            </a:r>
          </a:p>
        </p:txBody>
      </p:sp>
      <p:sp>
        <p:nvSpPr>
          <p:cNvPr id="36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37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37BCB-534D-436E-966F-7B32F37458DC}" type="slidenum">
              <a:rPr lang="nb-NO"/>
              <a:pPr/>
              <a:t>19</a:t>
            </a:fld>
            <a:endParaRPr lang="nb-NO"/>
          </a:p>
        </p:txBody>
      </p:sp>
      <p:graphicFrame>
        <p:nvGraphicFramePr>
          <p:cNvPr id="29719" name="Group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3882375"/>
              </p:ext>
            </p:extLst>
          </p:nvPr>
        </p:nvGraphicFramePr>
        <p:xfrm>
          <a:off x="762000" y="3581400"/>
          <a:ext cx="7188517" cy="1860550"/>
        </p:xfrm>
        <a:graphic>
          <a:graphicData uri="http://schemas.openxmlformats.org/drawingml/2006/table">
            <a:tbl>
              <a:tblPr/>
              <a:tblGrid>
                <a:gridCol w="533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6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53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Betaling av renter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Rentekostnad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§"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Økning av påløpne renter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§"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Betaling av renter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9740" name="Group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6682840"/>
              </p:ext>
            </p:extLst>
          </p:nvPr>
        </p:nvGraphicFramePr>
        <p:xfrm>
          <a:off x="762000" y="1905000"/>
          <a:ext cx="7188517" cy="946150"/>
        </p:xfrm>
        <a:graphic>
          <a:graphicData uri="http://schemas.openxmlformats.org/drawingml/2006/table">
            <a:tbl>
              <a:tblPr/>
              <a:tblGrid>
                <a:gridCol w="533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6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53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Innbetaling i renter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= Renteinntekter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§"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Oversikt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2875" y="1905000"/>
            <a:ext cx="4805363" cy="4419600"/>
          </a:xfrm>
        </p:spPr>
        <p:txBody>
          <a:bodyPr/>
          <a:lstStyle/>
          <a:p>
            <a:r>
              <a:rPr lang="nb-NO" sz="2800"/>
              <a:t>Årsregnskapet består ifølge regnskapsloven § 3-2 av:</a:t>
            </a:r>
          </a:p>
          <a:p>
            <a:pPr lvl="1"/>
            <a:endParaRPr lang="nb-NO" sz="2400"/>
          </a:p>
          <a:p>
            <a:pPr lvl="1"/>
            <a:r>
              <a:rPr lang="nb-NO" sz="2400"/>
              <a:t>Resultatregnskap</a:t>
            </a:r>
          </a:p>
          <a:p>
            <a:pPr lvl="1"/>
            <a:r>
              <a:rPr lang="nb-NO" sz="2400"/>
              <a:t>Balanse</a:t>
            </a:r>
          </a:p>
          <a:p>
            <a:pPr lvl="1"/>
            <a:r>
              <a:rPr lang="nb-NO" sz="2400"/>
              <a:t>Kontantstrømoppstilling</a:t>
            </a:r>
          </a:p>
          <a:p>
            <a:pPr lvl="2"/>
            <a:r>
              <a:rPr lang="nb-NO" sz="2000"/>
              <a:t>Små foretak er fritatt for å utarbeide kontantstrømoppstilling</a:t>
            </a:r>
          </a:p>
        </p:txBody>
      </p:sp>
      <p:pic>
        <p:nvPicPr>
          <p:cNvPr id="6148" name="Picture 4" descr="BD06211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4831" y="3468420"/>
            <a:ext cx="1845375" cy="1292760"/>
          </a:xfrm>
        </p:spPr>
      </p:pic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79254A-1847-45BA-8AF2-BF36D300722E}" type="slidenum">
              <a:rPr lang="nb-NO"/>
              <a:pPr/>
              <a:t>2</a:t>
            </a:fld>
            <a:endParaRPr lang="nb-NO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Utbetalt i skatt (7)</a:t>
            </a:r>
          </a:p>
        </p:txBody>
      </p:sp>
      <p:sp>
        <p:nvSpPr>
          <p:cNvPr id="27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28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9B7A-B7B3-4FCE-B7F4-8FCDABBC973B}" type="slidenum">
              <a:rPr lang="nb-NO"/>
              <a:pPr/>
              <a:t>20</a:t>
            </a:fld>
            <a:endParaRPr lang="nb-NO"/>
          </a:p>
        </p:txBody>
      </p:sp>
      <p:graphicFrame>
        <p:nvGraphicFramePr>
          <p:cNvPr id="30749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889975"/>
              </p:ext>
            </p:extLst>
          </p:nvPr>
        </p:nvGraphicFramePr>
        <p:xfrm>
          <a:off x="685800" y="2057400"/>
          <a:ext cx="7188517" cy="2756662"/>
        </p:xfrm>
        <a:graphic>
          <a:graphicData uri="http://schemas.openxmlformats.org/drawingml/2006/table">
            <a:tbl>
              <a:tblPr/>
              <a:tblGrid>
                <a:gridCol w="533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6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53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Betaling av skatt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Skattekostnad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§"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Reduksjon av utsatt skatt i balansen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− Økning av betalbar skatt i balansen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§"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Betaling av skatt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Betalbar skatt i balansen per 1.1.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Varige driftsmidler (8)</a:t>
            </a:r>
          </a:p>
        </p:txBody>
      </p:sp>
      <p:sp>
        <p:nvSpPr>
          <p:cNvPr id="75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76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A3C5E-9051-4E25-B9A2-2413D61276EB}" type="slidenum">
              <a:rPr lang="nb-NO"/>
              <a:pPr/>
              <a:t>21</a:t>
            </a:fld>
            <a:endParaRPr lang="nb-NO"/>
          </a:p>
        </p:txBody>
      </p:sp>
      <p:graphicFrame>
        <p:nvGraphicFramePr>
          <p:cNvPr id="31838" name="Group 94"/>
          <p:cNvGraphicFramePr>
            <a:graphicFrameLocks noGrp="1"/>
          </p:cNvGraphicFramePr>
          <p:nvPr/>
        </p:nvGraphicFramePr>
        <p:xfrm>
          <a:off x="114300" y="3048000"/>
          <a:ext cx="8763000" cy="457200"/>
        </p:xfrm>
        <a:graphic>
          <a:graphicData uri="http://schemas.openxmlformats.org/drawingml/2006/table">
            <a:tbl>
              <a:tblPr/>
              <a:tblGrid>
                <a:gridCol w="1895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3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7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5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Verdi 31.12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verdi 1.1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+ kjøp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</a:t>
                      </a: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avgang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</a:t>
                      </a: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avskrivninger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836" name="Group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3060233"/>
              </p:ext>
            </p:extLst>
          </p:nvPr>
        </p:nvGraphicFramePr>
        <p:xfrm>
          <a:off x="304800" y="4876800"/>
          <a:ext cx="3505200" cy="118872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Avgang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+ Gevinst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Salgssum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1801" name="Text Box 57"/>
          <p:cNvSpPr txBox="1">
            <a:spLocks noChangeArrowheads="1"/>
          </p:cNvSpPr>
          <p:nvPr/>
        </p:nvSpPr>
        <p:spPr bwMode="auto">
          <a:xfrm>
            <a:off x="533400" y="2057400"/>
            <a:ext cx="910827" cy="369332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dirty="0"/>
              <a:t>Balanse</a:t>
            </a:r>
          </a:p>
        </p:txBody>
      </p:sp>
      <p:sp>
        <p:nvSpPr>
          <p:cNvPr id="31802" name="Text Box 58"/>
          <p:cNvSpPr txBox="1">
            <a:spLocks noChangeArrowheads="1"/>
          </p:cNvSpPr>
          <p:nvPr/>
        </p:nvSpPr>
        <p:spPr bwMode="auto">
          <a:xfrm>
            <a:off x="2514600" y="2057400"/>
            <a:ext cx="910827" cy="369332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dirty="0"/>
              <a:t>Balanse</a:t>
            </a:r>
          </a:p>
        </p:txBody>
      </p:sp>
      <p:sp>
        <p:nvSpPr>
          <p:cNvPr id="31803" name="Text Box 59"/>
          <p:cNvSpPr txBox="1">
            <a:spLocks noChangeArrowheads="1"/>
          </p:cNvSpPr>
          <p:nvPr/>
        </p:nvSpPr>
        <p:spPr bwMode="auto">
          <a:xfrm>
            <a:off x="7147434" y="2057400"/>
            <a:ext cx="945131" cy="369332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dirty="0"/>
              <a:t>Resultat</a:t>
            </a:r>
          </a:p>
        </p:txBody>
      </p:sp>
      <p:sp>
        <p:nvSpPr>
          <p:cNvPr id="31804" name="Text Box 60"/>
          <p:cNvSpPr txBox="1">
            <a:spLocks noChangeArrowheads="1"/>
          </p:cNvSpPr>
          <p:nvPr/>
        </p:nvSpPr>
        <p:spPr bwMode="auto">
          <a:xfrm>
            <a:off x="4267200" y="2057400"/>
            <a:ext cx="645433" cy="369332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dirty="0"/>
              <a:t>Note</a:t>
            </a:r>
          </a:p>
        </p:txBody>
      </p:sp>
      <p:sp>
        <p:nvSpPr>
          <p:cNvPr id="31805" name="Line 61"/>
          <p:cNvSpPr>
            <a:spLocks noChangeShapeType="1"/>
          </p:cNvSpPr>
          <p:nvPr/>
        </p:nvSpPr>
        <p:spPr bwMode="auto">
          <a:xfrm>
            <a:off x="1066800" y="2590800"/>
            <a:ext cx="0" cy="3810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nb-NO"/>
          </a:p>
        </p:txBody>
      </p:sp>
      <p:sp>
        <p:nvSpPr>
          <p:cNvPr id="31806" name="Line 62"/>
          <p:cNvSpPr>
            <a:spLocks noChangeShapeType="1"/>
          </p:cNvSpPr>
          <p:nvPr/>
        </p:nvSpPr>
        <p:spPr bwMode="auto">
          <a:xfrm>
            <a:off x="3048000" y="2590800"/>
            <a:ext cx="0" cy="3810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nb-NO"/>
          </a:p>
        </p:txBody>
      </p:sp>
      <p:sp>
        <p:nvSpPr>
          <p:cNvPr id="31807" name="Line 63"/>
          <p:cNvSpPr>
            <a:spLocks noChangeShapeType="1"/>
          </p:cNvSpPr>
          <p:nvPr/>
        </p:nvSpPr>
        <p:spPr bwMode="auto">
          <a:xfrm>
            <a:off x="4648200" y="2590800"/>
            <a:ext cx="0" cy="3810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nb-NO"/>
          </a:p>
        </p:txBody>
      </p:sp>
      <p:sp>
        <p:nvSpPr>
          <p:cNvPr id="31808" name="Line 64"/>
          <p:cNvSpPr>
            <a:spLocks noChangeShapeType="1"/>
          </p:cNvSpPr>
          <p:nvPr/>
        </p:nvSpPr>
        <p:spPr bwMode="auto">
          <a:xfrm>
            <a:off x="7620000" y="2590800"/>
            <a:ext cx="0" cy="3810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nb-NO"/>
          </a:p>
        </p:txBody>
      </p:sp>
      <p:sp>
        <p:nvSpPr>
          <p:cNvPr id="31809" name="Line 65"/>
          <p:cNvSpPr>
            <a:spLocks noChangeShapeType="1"/>
          </p:cNvSpPr>
          <p:nvPr/>
        </p:nvSpPr>
        <p:spPr bwMode="auto">
          <a:xfrm>
            <a:off x="2133600" y="3505200"/>
            <a:ext cx="0" cy="3810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nb-NO"/>
          </a:p>
        </p:txBody>
      </p:sp>
      <p:sp>
        <p:nvSpPr>
          <p:cNvPr id="31810" name="Line 66"/>
          <p:cNvSpPr>
            <a:spLocks noChangeShapeType="1"/>
          </p:cNvSpPr>
          <p:nvPr/>
        </p:nvSpPr>
        <p:spPr bwMode="auto">
          <a:xfrm>
            <a:off x="2209800" y="4495800"/>
            <a:ext cx="0" cy="3810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nb-NO"/>
          </a:p>
        </p:txBody>
      </p:sp>
      <p:sp>
        <p:nvSpPr>
          <p:cNvPr id="31832" name="Text Box 88"/>
          <p:cNvSpPr txBox="1">
            <a:spLocks noChangeArrowheads="1"/>
          </p:cNvSpPr>
          <p:nvPr/>
        </p:nvSpPr>
        <p:spPr bwMode="auto">
          <a:xfrm>
            <a:off x="4038600" y="5257800"/>
            <a:ext cx="24929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sz="2000" dirty="0"/>
              <a:t>(se resultatregnskapet)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1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1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09" grpId="0" animBg="1"/>
      <p:bldP spid="31810" grpId="0" animBg="1"/>
      <p:bldP spid="3183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Varige driftsmidler (8)</a:t>
            </a:r>
          </a:p>
        </p:txBody>
      </p:sp>
      <p:graphicFrame>
        <p:nvGraphicFramePr>
          <p:cNvPr id="42021" name="Group 37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267834324"/>
              </p:ext>
            </p:extLst>
          </p:nvPr>
        </p:nvGraphicFramePr>
        <p:xfrm>
          <a:off x="2619375" y="2349500"/>
          <a:ext cx="3762375" cy="1810512"/>
        </p:xfrm>
        <a:graphic>
          <a:graphicData uri="http://schemas.openxmlformats.org/drawingml/2006/table">
            <a:tbl>
              <a:tblPr/>
              <a:tblGrid>
                <a:gridCol w="1881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11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9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Varige driftsmidler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3" name="Plassholder for bunn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34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FB00B7-F07F-4472-B1E7-DDD5BFB64F35}" type="slidenum">
              <a:rPr lang="nb-NO"/>
              <a:pPr/>
              <a:t>22</a:t>
            </a:fld>
            <a:endParaRPr lang="nb-NO"/>
          </a:p>
        </p:txBody>
      </p:sp>
      <p:grpSp>
        <p:nvGrpSpPr>
          <p:cNvPr id="42005" name="Group 21"/>
          <p:cNvGrpSpPr>
            <a:grpSpLocks/>
          </p:cNvGrpSpPr>
          <p:nvPr/>
        </p:nvGrpSpPr>
        <p:grpSpPr bwMode="auto">
          <a:xfrm>
            <a:off x="323850" y="3213100"/>
            <a:ext cx="2592388" cy="457200"/>
            <a:chOff x="204" y="2024"/>
            <a:chExt cx="1633" cy="288"/>
          </a:xfrm>
        </p:grpSpPr>
        <p:sp>
          <p:nvSpPr>
            <p:cNvPr id="42006" name="Text Box 22"/>
            <p:cNvSpPr txBox="1">
              <a:spLocks noChangeArrowheads="1"/>
            </p:cNvSpPr>
            <p:nvPr/>
          </p:nvSpPr>
          <p:spPr bwMode="auto">
            <a:xfrm>
              <a:off x="204" y="2024"/>
              <a:ext cx="5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b-NO"/>
                <a:t>Kjøp</a:t>
              </a:r>
            </a:p>
          </p:txBody>
        </p:sp>
        <p:sp>
          <p:nvSpPr>
            <p:cNvPr id="42007" name="Line 23"/>
            <p:cNvSpPr>
              <a:spLocks noChangeShapeType="1"/>
            </p:cNvSpPr>
            <p:nvPr/>
          </p:nvSpPr>
          <p:spPr bwMode="auto">
            <a:xfrm>
              <a:off x="1519" y="2205"/>
              <a:ext cx="318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nb-NO"/>
            </a:p>
          </p:txBody>
        </p:sp>
      </p:grpSp>
      <p:grpSp>
        <p:nvGrpSpPr>
          <p:cNvPr id="42008" name="Group 24"/>
          <p:cNvGrpSpPr>
            <a:grpSpLocks/>
          </p:cNvGrpSpPr>
          <p:nvPr/>
        </p:nvGrpSpPr>
        <p:grpSpPr bwMode="auto">
          <a:xfrm>
            <a:off x="6443663" y="2781300"/>
            <a:ext cx="2076450" cy="457200"/>
            <a:chOff x="4059" y="1752"/>
            <a:chExt cx="1308" cy="288"/>
          </a:xfrm>
        </p:grpSpPr>
        <p:sp>
          <p:nvSpPr>
            <p:cNvPr id="42009" name="Text Box 25"/>
            <p:cNvSpPr txBox="1">
              <a:spLocks noChangeArrowheads="1"/>
            </p:cNvSpPr>
            <p:nvPr/>
          </p:nvSpPr>
          <p:spPr bwMode="auto">
            <a:xfrm>
              <a:off x="4291" y="1752"/>
              <a:ext cx="10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b-NO"/>
                <a:t>Avskrivning</a:t>
              </a:r>
            </a:p>
          </p:txBody>
        </p:sp>
        <p:sp>
          <p:nvSpPr>
            <p:cNvPr id="42010" name="Line 26"/>
            <p:cNvSpPr>
              <a:spLocks noChangeShapeType="1"/>
            </p:cNvSpPr>
            <p:nvPr/>
          </p:nvSpPr>
          <p:spPr bwMode="auto">
            <a:xfrm flipH="1">
              <a:off x="4059" y="1933"/>
              <a:ext cx="18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nb-NO"/>
            </a:p>
          </p:txBody>
        </p:sp>
      </p:grpSp>
      <p:grpSp>
        <p:nvGrpSpPr>
          <p:cNvPr id="42011" name="Group 27"/>
          <p:cNvGrpSpPr>
            <a:grpSpLocks/>
          </p:cNvGrpSpPr>
          <p:nvPr/>
        </p:nvGrpSpPr>
        <p:grpSpPr bwMode="auto">
          <a:xfrm>
            <a:off x="6443663" y="3213100"/>
            <a:ext cx="2216150" cy="822325"/>
            <a:chOff x="4059" y="2024"/>
            <a:chExt cx="1396" cy="518"/>
          </a:xfrm>
        </p:grpSpPr>
        <p:sp>
          <p:nvSpPr>
            <p:cNvPr id="42012" name="Text Box 28"/>
            <p:cNvSpPr txBox="1">
              <a:spLocks noChangeArrowheads="1"/>
            </p:cNvSpPr>
            <p:nvPr/>
          </p:nvSpPr>
          <p:spPr bwMode="auto">
            <a:xfrm>
              <a:off x="4332" y="2024"/>
              <a:ext cx="1123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b-NO"/>
                <a:t>Avgang til </a:t>
              </a:r>
              <a:br>
                <a:rPr lang="nb-NO"/>
              </a:br>
              <a:r>
                <a:rPr lang="nb-NO"/>
                <a:t>bokført verdi</a:t>
              </a:r>
            </a:p>
          </p:txBody>
        </p:sp>
        <p:sp>
          <p:nvSpPr>
            <p:cNvPr id="42013" name="Line 29"/>
            <p:cNvSpPr>
              <a:spLocks noChangeShapeType="1"/>
            </p:cNvSpPr>
            <p:nvPr/>
          </p:nvSpPr>
          <p:spPr bwMode="auto">
            <a:xfrm flipH="1">
              <a:off x="4059" y="2205"/>
              <a:ext cx="18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nb-NO"/>
            </a:p>
          </p:txBody>
        </p:sp>
      </p:grpSp>
      <p:sp>
        <p:nvSpPr>
          <p:cNvPr id="42023" name="Line 39"/>
          <p:cNvSpPr>
            <a:spLocks noChangeShapeType="1"/>
          </p:cNvSpPr>
          <p:nvPr/>
        </p:nvSpPr>
        <p:spPr bwMode="auto">
          <a:xfrm>
            <a:off x="3787" y="3860798"/>
            <a:ext cx="0" cy="5048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2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2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2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2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Langsiktig lån (9)</a:t>
            </a:r>
          </a:p>
        </p:txBody>
      </p:sp>
      <p:sp>
        <p:nvSpPr>
          <p:cNvPr id="59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60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5DF1B-6E57-4C99-BBBC-914C67A1B58B}" type="slidenum">
              <a:rPr lang="nb-NO"/>
              <a:pPr/>
              <a:t>23</a:t>
            </a:fld>
            <a:endParaRPr lang="nb-NO"/>
          </a:p>
        </p:txBody>
      </p:sp>
      <p:graphicFrame>
        <p:nvGraphicFramePr>
          <p:cNvPr id="34897" name="Group 81"/>
          <p:cNvGraphicFramePr>
            <a:graphicFrameLocks noGrp="1"/>
          </p:cNvGraphicFramePr>
          <p:nvPr/>
        </p:nvGraphicFramePr>
        <p:xfrm>
          <a:off x="114300" y="3048000"/>
          <a:ext cx="7505700" cy="457200"/>
        </p:xfrm>
        <a:graphic>
          <a:graphicData uri="http://schemas.openxmlformats.org/drawingml/2006/table">
            <a:tbl>
              <a:tblPr/>
              <a:tblGrid>
                <a:gridCol w="214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4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16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29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98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Verdi 31.12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Verdi 1.1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+ Nytt lån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</a:t>
                      </a: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Avdrag 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4907" name="Group 9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74138"/>
              </p:ext>
            </p:extLst>
          </p:nvPr>
        </p:nvGraphicFramePr>
        <p:xfrm>
          <a:off x="381000" y="5257800"/>
          <a:ext cx="3886200" cy="457200"/>
        </p:xfrm>
        <a:graphic>
          <a:graphicData uri="http://schemas.openxmlformats.org/drawingml/2006/table">
            <a:tbl>
              <a:tblPr/>
              <a:tblGrid>
                <a:gridCol w="1439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Nytt lån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4873" name="Text Box 57"/>
          <p:cNvSpPr txBox="1">
            <a:spLocks noChangeArrowheads="1"/>
          </p:cNvSpPr>
          <p:nvPr/>
        </p:nvSpPr>
        <p:spPr bwMode="auto">
          <a:xfrm>
            <a:off x="636239" y="2083357"/>
            <a:ext cx="910827" cy="369332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dirty="0"/>
              <a:t>Balanse</a:t>
            </a:r>
          </a:p>
        </p:txBody>
      </p:sp>
      <p:sp>
        <p:nvSpPr>
          <p:cNvPr id="34874" name="Text Box 58"/>
          <p:cNvSpPr txBox="1">
            <a:spLocks noChangeArrowheads="1"/>
          </p:cNvSpPr>
          <p:nvPr/>
        </p:nvSpPr>
        <p:spPr bwMode="auto">
          <a:xfrm>
            <a:off x="2821186" y="2062801"/>
            <a:ext cx="910827" cy="369332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dirty="0"/>
              <a:t>Balanse</a:t>
            </a:r>
          </a:p>
        </p:txBody>
      </p:sp>
      <p:sp>
        <p:nvSpPr>
          <p:cNvPr id="34876" name="Text Box 60"/>
          <p:cNvSpPr txBox="1">
            <a:spLocks noChangeArrowheads="1"/>
          </p:cNvSpPr>
          <p:nvPr/>
        </p:nvSpPr>
        <p:spPr bwMode="auto">
          <a:xfrm>
            <a:off x="6230483" y="2057400"/>
            <a:ext cx="645433" cy="369332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dirty="0"/>
              <a:t>Note</a:t>
            </a:r>
          </a:p>
        </p:txBody>
      </p:sp>
      <p:sp>
        <p:nvSpPr>
          <p:cNvPr id="34877" name="Line 61"/>
          <p:cNvSpPr>
            <a:spLocks noChangeShapeType="1"/>
          </p:cNvSpPr>
          <p:nvPr/>
        </p:nvSpPr>
        <p:spPr bwMode="auto">
          <a:xfrm>
            <a:off x="1066800" y="2590800"/>
            <a:ext cx="0" cy="3810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nb-NO"/>
          </a:p>
        </p:txBody>
      </p:sp>
      <p:sp>
        <p:nvSpPr>
          <p:cNvPr id="34878" name="Line 62"/>
          <p:cNvSpPr>
            <a:spLocks noChangeShapeType="1"/>
          </p:cNvSpPr>
          <p:nvPr/>
        </p:nvSpPr>
        <p:spPr bwMode="auto">
          <a:xfrm>
            <a:off x="3276600" y="2590800"/>
            <a:ext cx="0" cy="3810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nb-NO"/>
          </a:p>
        </p:txBody>
      </p:sp>
      <p:sp>
        <p:nvSpPr>
          <p:cNvPr id="34879" name="Line 63"/>
          <p:cNvSpPr>
            <a:spLocks noChangeShapeType="1"/>
          </p:cNvSpPr>
          <p:nvPr/>
        </p:nvSpPr>
        <p:spPr bwMode="auto">
          <a:xfrm>
            <a:off x="6553200" y="2590800"/>
            <a:ext cx="0" cy="3810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nb-NO"/>
          </a:p>
        </p:txBody>
      </p:sp>
      <p:sp>
        <p:nvSpPr>
          <p:cNvPr id="34881" name="Line 65"/>
          <p:cNvSpPr>
            <a:spLocks noChangeShapeType="1"/>
          </p:cNvSpPr>
          <p:nvPr/>
        </p:nvSpPr>
        <p:spPr bwMode="auto">
          <a:xfrm>
            <a:off x="2438400" y="3733800"/>
            <a:ext cx="0" cy="3810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nb-NO"/>
          </a:p>
        </p:txBody>
      </p:sp>
      <p:sp>
        <p:nvSpPr>
          <p:cNvPr id="34882" name="Line 66"/>
          <p:cNvSpPr>
            <a:spLocks noChangeShapeType="1"/>
          </p:cNvSpPr>
          <p:nvPr/>
        </p:nvSpPr>
        <p:spPr bwMode="auto">
          <a:xfrm>
            <a:off x="2438400" y="4800600"/>
            <a:ext cx="0" cy="3810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4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4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81" grpId="0" animBg="1"/>
      <p:bldP spid="3488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sz="3600" dirty="0"/>
              <a:t>Langsiktig gjeld (9) og kassakreditt (10)</a:t>
            </a:r>
          </a:p>
        </p:txBody>
      </p:sp>
      <p:graphicFrame>
        <p:nvGraphicFramePr>
          <p:cNvPr id="43042" name="Group 3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246185807"/>
              </p:ext>
            </p:extLst>
          </p:nvPr>
        </p:nvGraphicFramePr>
        <p:xfrm>
          <a:off x="2619375" y="2061344"/>
          <a:ext cx="3762375" cy="1810512"/>
        </p:xfrm>
        <a:graphic>
          <a:graphicData uri="http://schemas.openxmlformats.org/drawingml/2006/table">
            <a:tbl>
              <a:tblPr/>
              <a:tblGrid>
                <a:gridCol w="1881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11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9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Langsiktig gjeld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7" name="Plassholder for bunn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28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5327FA-891F-4EF7-AE72-A64E24ED9FEA}" type="slidenum">
              <a:rPr lang="nb-NO"/>
              <a:pPr/>
              <a:t>24</a:t>
            </a:fld>
            <a:endParaRPr lang="nb-NO" dirty="0"/>
          </a:p>
        </p:txBody>
      </p:sp>
      <p:grpSp>
        <p:nvGrpSpPr>
          <p:cNvPr id="43029" name="Group 21"/>
          <p:cNvGrpSpPr>
            <a:grpSpLocks/>
          </p:cNvGrpSpPr>
          <p:nvPr/>
        </p:nvGrpSpPr>
        <p:grpSpPr bwMode="auto">
          <a:xfrm>
            <a:off x="539750" y="4885403"/>
            <a:ext cx="2465386" cy="830263"/>
            <a:chOff x="295" y="3283"/>
            <a:chExt cx="1553" cy="523"/>
          </a:xfrm>
        </p:grpSpPr>
        <p:sp>
          <p:nvSpPr>
            <p:cNvPr id="43030" name="Text Box 22"/>
            <p:cNvSpPr txBox="1">
              <a:spLocks noChangeArrowheads="1"/>
            </p:cNvSpPr>
            <p:nvPr/>
          </p:nvSpPr>
          <p:spPr bwMode="auto">
            <a:xfrm>
              <a:off x="295" y="3283"/>
              <a:ext cx="1019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b-NO" dirty="0"/>
                <a:t>Netto </a:t>
              </a:r>
            </a:p>
            <a:p>
              <a:r>
                <a:rPr lang="nb-NO" dirty="0"/>
                <a:t>nedbetaling</a:t>
              </a:r>
            </a:p>
          </p:txBody>
        </p:sp>
        <p:sp>
          <p:nvSpPr>
            <p:cNvPr id="43031" name="Line 23"/>
            <p:cNvSpPr>
              <a:spLocks noChangeShapeType="1"/>
            </p:cNvSpPr>
            <p:nvPr/>
          </p:nvSpPr>
          <p:spPr bwMode="auto">
            <a:xfrm>
              <a:off x="1530" y="3545"/>
              <a:ext cx="318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nb-NO"/>
            </a:p>
          </p:txBody>
        </p:sp>
      </p:grpSp>
      <p:grpSp>
        <p:nvGrpSpPr>
          <p:cNvPr id="43035" name="Group 27"/>
          <p:cNvGrpSpPr>
            <a:grpSpLocks/>
          </p:cNvGrpSpPr>
          <p:nvPr/>
        </p:nvGrpSpPr>
        <p:grpSpPr bwMode="auto">
          <a:xfrm>
            <a:off x="6443663" y="2924944"/>
            <a:ext cx="1606550" cy="457200"/>
            <a:chOff x="4059" y="2024"/>
            <a:chExt cx="1012" cy="288"/>
          </a:xfrm>
        </p:grpSpPr>
        <p:sp>
          <p:nvSpPr>
            <p:cNvPr id="43036" name="Text Box 28"/>
            <p:cNvSpPr txBox="1">
              <a:spLocks noChangeArrowheads="1"/>
            </p:cNvSpPr>
            <p:nvPr/>
          </p:nvSpPr>
          <p:spPr bwMode="auto">
            <a:xfrm>
              <a:off x="4332" y="2024"/>
              <a:ext cx="73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b-NO" dirty="0"/>
                <a:t>Nytt lån</a:t>
              </a:r>
            </a:p>
          </p:txBody>
        </p:sp>
        <p:sp>
          <p:nvSpPr>
            <p:cNvPr id="43037" name="Line 29"/>
            <p:cNvSpPr>
              <a:spLocks noChangeShapeType="1"/>
            </p:cNvSpPr>
            <p:nvPr/>
          </p:nvSpPr>
          <p:spPr bwMode="auto">
            <a:xfrm flipH="1">
              <a:off x="4059" y="2205"/>
              <a:ext cx="18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nb-NO"/>
            </a:p>
          </p:txBody>
        </p:sp>
      </p:grpSp>
      <p:graphicFrame>
        <p:nvGraphicFramePr>
          <p:cNvPr id="12" name="Group 3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6918942"/>
              </p:ext>
            </p:extLst>
          </p:nvPr>
        </p:nvGraphicFramePr>
        <p:xfrm>
          <a:off x="2681288" y="4221088"/>
          <a:ext cx="3762375" cy="1810512"/>
        </p:xfrm>
        <a:graphic>
          <a:graphicData uri="http://schemas.openxmlformats.org/drawingml/2006/table">
            <a:tbl>
              <a:tblPr/>
              <a:tblGrid>
                <a:gridCol w="1881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11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9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Kassakreditt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683568" y="2983682"/>
            <a:ext cx="10851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dirty="0"/>
              <a:t>Avdrag</a:t>
            </a:r>
          </a:p>
        </p:txBody>
      </p:sp>
      <p:sp>
        <p:nvSpPr>
          <p:cNvPr id="14" name="Line 23"/>
          <p:cNvSpPr>
            <a:spLocks noChangeShapeType="1"/>
          </p:cNvSpPr>
          <p:nvPr/>
        </p:nvSpPr>
        <p:spPr bwMode="auto">
          <a:xfrm>
            <a:off x="2247898" y="3196235"/>
            <a:ext cx="504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3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3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Egenkapital (11)</a:t>
            </a:r>
          </a:p>
        </p:txBody>
      </p:sp>
      <p:graphicFrame>
        <p:nvGraphicFramePr>
          <p:cNvPr id="33902" name="Group 110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174136095"/>
              </p:ext>
            </p:extLst>
          </p:nvPr>
        </p:nvGraphicFramePr>
        <p:xfrm>
          <a:off x="1042988" y="3573463"/>
          <a:ext cx="6264275" cy="2724912"/>
        </p:xfrm>
        <a:graphic>
          <a:graphicData uri="http://schemas.openxmlformats.org/drawingml/2006/table">
            <a:tbl>
              <a:tblPr/>
              <a:tblGrid>
                <a:gridCol w="44656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4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Resultatdisponering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</a:t>
                      </a: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Avsatt til annen egenkapital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Kapitalutvidelse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6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Økning av aksjekapitalen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Økning av overkurs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8" name="Plassholder for bunn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49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B833DA-A15C-4A02-A04A-33302F59D8F2}" type="slidenum">
              <a:rPr lang="nb-NO"/>
              <a:pPr/>
              <a:t>25</a:t>
            </a:fld>
            <a:endParaRPr lang="nb-NO"/>
          </a:p>
        </p:txBody>
      </p:sp>
      <p:graphicFrame>
        <p:nvGraphicFramePr>
          <p:cNvPr id="33901" name="Group 10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2197211"/>
              </p:ext>
            </p:extLst>
          </p:nvPr>
        </p:nvGraphicFramePr>
        <p:xfrm>
          <a:off x="1114425" y="1824038"/>
          <a:ext cx="6172200" cy="1828800"/>
        </p:xfrm>
        <a:graphic>
          <a:graphicData uri="http://schemas.openxmlformats.org/drawingml/2006/table">
            <a:tbl>
              <a:tblPr/>
              <a:tblGrid>
                <a:gridCol w="4249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86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3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Ny egenkapital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Egenkapital 31.12.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§"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</a:t>
                      </a: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Egenkapital 1.1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Endring i perioden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Utbetaling av aksjeutbytte (12)</a:t>
            </a:r>
          </a:p>
        </p:txBody>
      </p:sp>
      <p:sp>
        <p:nvSpPr>
          <p:cNvPr id="27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28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A07F-E44E-4E93-B1D2-86B45D78D498}" type="slidenum">
              <a:rPr lang="nb-NO"/>
              <a:pPr/>
              <a:t>26</a:t>
            </a:fld>
            <a:endParaRPr lang="nb-NO"/>
          </a:p>
        </p:txBody>
      </p:sp>
      <p:graphicFrame>
        <p:nvGraphicFramePr>
          <p:cNvPr id="35889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324531"/>
              </p:ext>
            </p:extLst>
          </p:nvPr>
        </p:nvGraphicFramePr>
        <p:xfrm>
          <a:off x="685800" y="2057400"/>
          <a:ext cx="7656831" cy="2317750"/>
        </p:xfrm>
        <a:graphic>
          <a:graphicData uri="http://schemas.openxmlformats.org/drawingml/2006/table">
            <a:tbl>
              <a:tblPr/>
              <a:tblGrid>
                <a:gridCol w="5757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04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653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Utbetaling i aksjeutbytte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Foreslått aksjeutbytte (resultat)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§"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Reduksjon av skyldig aksjeutbytte (balansen)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§"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Utbetalt i aksjeutbytte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87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Skyldig aksjeutbytte i balansen per 1.1.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79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E397-DD17-4E67-8839-808768B5CB05}" type="slidenum">
              <a:rPr lang="nb-NO"/>
              <a:pPr/>
              <a:t>27</a:t>
            </a:fld>
            <a:endParaRPr lang="nb-NO"/>
          </a:p>
        </p:txBody>
      </p:sp>
      <p:graphicFrame>
        <p:nvGraphicFramePr>
          <p:cNvPr id="33025" name="Group 2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7983909"/>
              </p:ext>
            </p:extLst>
          </p:nvPr>
        </p:nvGraphicFramePr>
        <p:xfrm>
          <a:off x="395288" y="692150"/>
          <a:ext cx="8655050" cy="5642293"/>
        </p:xfrm>
        <a:graphic>
          <a:graphicData uri="http://schemas.openxmlformats.org/drawingml/2006/table">
            <a:tbl>
              <a:tblPr/>
              <a:tblGrid>
                <a:gridCol w="646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05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05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4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27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TK-Handel AS – direkte metode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Kontantstrøm fra operasjonelle aktiviteter (drift)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Innbetaling fra kunder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(1)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− Utbetaling ved kjøp av varer og tjenester fra andre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(2)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− Utbetaling i lønn mv.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(3)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− Utbetaling ved kjøp av markedsbaserte aksjer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(4)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Innbetaling av renter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(5)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− Utbetaling av renter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(6)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− Utbetaling av skatt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(7)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Netto kontantstrøm fra driften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Kontantstrøm fra investeringsaktiviteter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Innbetaling ved salg av varige driftsmidler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(8)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− Utbetaling ved kjøp av varige driftsmidler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(8)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Netto kontantstrøm fra investeringsaktiviteter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58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2B2B7-4EA0-40C3-8F16-77F786AF9657}" type="slidenum">
              <a:rPr lang="nb-NO"/>
              <a:pPr/>
              <a:t>28</a:t>
            </a:fld>
            <a:endParaRPr lang="nb-NO"/>
          </a:p>
        </p:txBody>
      </p:sp>
      <p:graphicFrame>
        <p:nvGraphicFramePr>
          <p:cNvPr id="23888" name="Group 3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842319"/>
              </p:ext>
            </p:extLst>
          </p:nvPr>
        </p:nvGraphicFramePr>
        <p:xfrm>
          <a:off x="571500" y="1143000"/>
          <a:ext cx="8483600" cy="441960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27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TK-Handel AS – direkte metode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Finansieringsaktiviteter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Innbetaling ved opptak av ny langsiktig lån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(9)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− Betaling av avdrag gamle lån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(9)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− Nedbetaling av kassakreditt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(10)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Innbetaling av ny egenkapital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(11)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− Utbetalt i aksjeutbytte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(12)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Netto kontantstrøm fra finansieringsaktiviteter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A+B+C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Endring av kontantbeholdningen i perioden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+ Kontantbeholdning per 1.1.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+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Kontantbeholdning per 31.12.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34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15DA6-E936-4FD8-B884-384CF21303C5}" type="slidenum">
              <a:rPr lang="nb-NO"/>
              <a:pPr/>
              <a:t>29</a:t>
            </a:fld>
            <a:endParaRPr lang="nb-NO"/>
          </a:p>
        </p:txBody>
      </p:sp>
      <p:graphicFrame>
        <p:nvGraphicFramePr>
          <p:cNvPr id="46220" name="Group 1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355989"/>
              </p:ext>
            </p:extLst>
          </p:nvPr>
        </p:nvGraphicFramePr>
        <p:xfrm>
          <a:off x="360363" y="1052513"/>
          <a:ext cx="8280400" cy="4754880"/>
        </p:xfrm>
        <a:graphic>
          <a:graphicData uri="http://schemas.openxmlformats.org/drawingml/2006/table">
            <a:tbl>
              <a:tblPr/>
              <a:tblGrid>
                <a:gridCol w="525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54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Kontantstrømoppstilling – indirekte modell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8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Ordinært resultat før skatt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Utbetalt i skatt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+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Avskrivning og nedskrivning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Gevinst ved salg av varige driftsmidler og andre investeringer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+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Tap ved salg av varige driftsmidler og andre investeringer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83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Tilbakeføring av periodisering av omløpsmidler og kortsiktig gjeld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Økning av omløpsmidler (varelager, kundefordringer mv.)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+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Reduksjon av omløpsmidler (varelager, kundefordringer mv.)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+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Økning av kortsiktig gjeld (leverandørgjeld, påløpne kostnader mv.)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Reduksjon av kortsiktig gjeld (leverandørgjeld, påløpne kostnader mv.)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Netto kontantstrøm fra operasjonelle aktiviteter (drift)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Generelt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2875" y="1905000"/>
            <a:ext cx="4881563" cy="4419600"/>
          </a:xfrm>
        </p:spPr>
        <p:txBody>
          <a:bodyPr/>
          <a:lstStyle/>
          <a:p>
            <a:r>
              <a:rPr lang="nb-NO" sz="2800"/>
              <a:t>Innholdet i en kontant-strømoppstilling er regulert i regnskapsloven § 6-4:</a:t>
            </a:r>
          </a:p>
          <a:p>
            <a:pPr lvl="1"/>
            <a:endParaRPr lang="nb-NO" sz="2400"/>
          </a:p>
          <a:p>
            <a:pPr lvl="1">
              <a:buFont typeface="Wingdings" pitchFamily="2" charset="2"/>
              <a:buNone/>
            </a:pPr>
            <a:r>
              <a:rPr lang="nb-NO" sz="2400"/>
              <a:t> ” En oversikt som viser innbetalinger og utbetalinger og forklarer likviditetsendringer”</a:t>
            </a:r>
          </a:p>
        </p:txBody>
      </p:sp>
      <p:pic>
        <p:nvPicPr>
          <p:cNvPr id="7174" name="Picture 6" descr="BD05042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369" y="2744280"/>
            <a:ext cx="3030300" cy="2741040"/>
          </a:xfrm>
        </p:spPr>
      </p:pic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B1B75E-032A-4278-94E3-BF19279041E6}" type="slidenum">
              <a:rPr lang="nb-NO"/>
              <a:pPr/>
              <a:t>3</a:t>
            </a:fld>
            <a:endParaRPr lang="nb-NO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86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65798-32C8-42CD-BD24-A52F53950F4E}" type="slidenum">
              <a:rPr lang="nb-NO"/>
              <a:pPr/>
              <a:t>30</a:t>
            </a:fld>
            <a:endParaRPr lang="nb-NO"/>
          </a:p>
        </p:txBody>
      </p:sp>
      <p:graphicFrame>
        <p:nvGraphicFramePr>
          <p:cNvPr id="37112" name="Group 2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173841"/>
              </p:ext>
            </p:extLst>
          </p:nvPr>
        </p:nvGraphicFramePr>
        <p:xfrm>
          <a:off x="971550" y="0"/>
          <a:ext cx="7343775" cy="6400800"/>
        </p:xfrm>
        <a:graphic>
          <a:graphicData uri="http://schemas.openxmlformats.org/drawingml/2006/table">
            <a:tbl>
              <a:tblPr/>
              <a:tblGrid>
                <a:gridCol w="71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62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3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6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27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TK-Handel AS – indirekte metode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Resultat (overskudd) før skatt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3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− Betalt i skatt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Avskrivning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− Gevinst ved salg av anleggsmiddel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− Verdiøkning markedsbaserte aksjer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− Kjøp av markedsbaserte aksjer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− Økning av varelager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Reduksjon av kundefordringer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− Økning i forskudd lønn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Økning av skyldig forskuddstrekk mv.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Økning av leverandørgjeld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Økning av påløpne renter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Netto kontantstrøm fra operasjonelle aktiviteter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Netto kontantstrøm fra investeringer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Netto kontantstrøm fra finansiering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Endring av kontantbeholdningen i året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+ Kontantbeholdning per 1.1.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Kontantbeholdning per 31.12.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>
                <a:solidFill>
                  <a:schemeClr val="tx1"/>
                </a:solidFill>
              </a:rPr>
              <a:t>Kontantstrømoppstilling - ulike modeller</a:t>
            </a:r>
          </a:p>
        </p:txBody>
      </p:sp>
      <p:sp>
        <p:nvSpPr>
          <p:cNvPr id="61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A8C70-7FD8-4655-99C9-05363CA0B00B}" type="slidenum">
              <a:rPr lang="nb-NO">
                <a:solidFill>
                  <a:schemeClr val="tx1"/>
                </a:solidFill>
              </a:rPr>
              <a:pPr/>
              <a:t>4</a:t>
            </a:fld>
            <a:endParaRPr lang="nb-NO">
              <a:solidFill>
                <a:schemeClr val="tx1"/>
              </a:solidFill>
            </a:endParaRPr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250825" y="115888"/>
            <a:ext cx="8640763" cy="65532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3492500" y="5805488"/>
            <a:ext cx="2159000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nb-NO" sz="1600"/>
              <a:t>Kontanter</a:t>
            </a: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468313" y="720725"/>
            <a:ext cx="3025775" cy="404813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nb-NO" sz="1400">
                <a:latin typeface="Arial" charset="0"/>
              </a:rPr>
              <a:t>Anvendelse av kapital</a:t>
            </a:r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5651500" y="720725"/>
            <a:ext cx="3024188" cy="404813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nb-NO" sz="1400" dirty="0">
                <a:latin typeface="Arial" charset="0"/>
              </a:rPr>
              <a:t>Anskaffelse av kapital (finansiering)</a:t>
            </a:r>
          </a:p>
        </p:txBody>
      </p:sp>
      <p:grpSp>
        <p:nvGrpSpPr>
          <p:cNvPr id="50182" name="Group 6"/>
          <p:cNvGrpSpPr>
            <a:grpSpLocks/>
          </p:cNvGrpSpPr>
          <p:nvPr/>
        </p:nvGrpSpPr>
        <p:grpSpPr bwMode="auto">
          <a:xfrm>
            <a:off x="5653088" y="2060575"/>
            <a:ext cx="3024187" cy="4105275"/>
            <a:chOff x="3561" y="1298"/>
            <a:chExt cx="1905" cy="2586"/>
          </a:xfrm>
        </p:grpSpPr>
        <p:sp>
          <p:nvSpPr>
            <p:cNvPr id="50183" name="Line 7"/>
            <p:cNvSpPr>
              <a:spLocks noChangeShapeType="1"/>
            </p:cNvSpPr>
            <p:nvPr/>
          </p:nvSpPr>
          <p:spPr bwMode="auto">
            <a:xfrm>
              <a:off x="3561" y="3884"/>
              <a:ext cx="190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184" name="Line 8"/>
            <p:cNvSpPr>
              <a:spLocks noChangeShapeType="1"/>
            </p:cNvSpPr>
            <p:nvPr/>
          </p:nvSpPr>
          <p:spPr bwMode="auto">
            <a:xfrm>
              <a:off x="5465" y="1298"/>
              <a:ext cx="0" cy="258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185" name="Line 9"/>
            <p:cNvSpPr>
              <a:spLocks noChangeShapeType="1"/>
            </p:cNvSpPr>
            <p:nvPr/>
          </p:nvSpPr>
          <p:spPr bwMode="auto">
            <a:xfrm>
              <a:off x="5103" y="1298"/>
              <a:ext cx="36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186" name="Line 10"/>
            <p:cNvSpPr>
              <a:spLocks noChangeShapeType="1"/>
            </p:cNvSpPr>
            <p:nvPr/>
          </p:nvSpPr>
          <p:spPr bwMode="auto">
            <a:xfrm>
              <a:off x="5103" y="1798"/>
              <a:ext cx="36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187" name="Line 11"/>
            <p:cNvSpPr>
              <a:spLocks noChangeShapeType="1"/>
            </p:cNvSpPr>
            <p:nvPr/>
          </p:nvSpPr>
          <p:spPr bwMode="auto">
            <a:xfrm>
              <a:off x="5103" y="2386"/>
              <a:ext cx="36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188" name="Line 12"/>
            <p:cNvSpPr>
              <a:spLocks noChangeShapeType="1"/>
            </p:cNvSpPr>
            <p:nvPr/>
          </p:nvSpPr>
          <p:spPr bwMode="auto">
            <a:xfrm>
              <a:off x="5103" y="2931"/>
              <a:ext cx="36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189" name="Line 13"/>
            <p:cNvSpPr>
              <a:spLocks noChangeShapeType="1"/>
            </p:cNvSpPr>
            <p:nvPr/>
          </p:nvSpPr>
          <p:spPr bwMode="auto">
            <a:xfrm>
              <a:off x="5103" y="3339"/>
              <a:ext cx="36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190" name="Text Box 14"/>
            <p:cNvSpPr txBox="1">
              <a:spLocks noChangeArrowheads="1"/>
            </p:cNvSpPr>
            <p:nvPr/>
          </p:nvSpPr>
          <p:spPr bwMode="auto">
            <a:xfrm>
              <a:off x="4331" y="3672"/>
              <a:ext cx="52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b-NO" sz="1600" dirty="0">
                  <a:latin typeface="Arial" charset="0"/>
                </a:rPr>
                <a:t>Penger</a:t>
              </a:r>
            </a:p>
          </p:txBody>
        </p:sp>
      </p:grpSp>
      <p:grpSp>
        <p:nvGrpSpPr>
          <p:cNvPr id="50191" name="Group 15"/>
          <p:cNvGrpSpPr>
            <a:grpSpLocks/>
          </p:cNvGrpSpPr>
          <p:nvPr/>
        </p:nvGrpSpPr>
        <p:grpSpPr bwMode="auto">
          <a:xfrm>
            <a:off x="466725" y="1529791"/>
            <a:ext cx="3025775" cy="4679950"/>
            <a:chOff x="294" y="936"/>
            <a:chExt cx="1906" cy="2948"/>
          </a:xfrm>
        </p:grpSpPr>
        <p:sp>
          <p:nvSpPr>
            <p:cNvPr id="50192" name="Rectangle 16"/>
            <p:cNvSpPr>
              <a:spLocks noChangeArrowheads="1"/>
            </p:cNvSpPr>
            <p:nvPr/>
          </p:nvSpPr>
          <p:spPr bwMode="auto">
            <a:xfrm>
              <a:off x="658" y="936"/>
              <a:ext cx="1043" cy="27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nb-NO" sz="1600"/>
                <a:t>Kjøp</a:t>
              </a:r>
            </a:p>
          </p:txBody>
        </p:sp>
        <p:sp>
          <p:nvSpPr>
            <p:cNvPr id="50193" name="Rectangle 17"/>
            <p:cNvSpPr>
              <a:spLocks noChangeArrowheads="1"/>
            </p:cNvSpPr>
            <p:nvPr/>
          </p:nvSpPr>
          <p:spPr bwMode="auto">
            <a:xfrm>
              <a:off x="658" y="1662"/>
              <a:ext cx="1043" cy="27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nb-NO" sz="1600"/>
                <a:t>Kjøp/økning</a:t>
              </a:r>
            </a:p>
          </p:txBody>
        </p:sp>
        <p:sp>
          <p:nvSpPr>
            <p:cNvPr id="50194" name="Rectangle 18"/>
            <p:cNvSpPr>
              <a:spLocks noChangeArrowheads="1"/>
            </p:cNvSpPr>
            <p:nvPr/>
          </p:nvSpPr>
          <p:spPr bwMode="auto">
            <a:xfrm>
              <a:off x="658" y="2250"/>
              <a:ext cx="1043" cy="27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nb-NO" sz="1600"/>
                <a:t>Avdrag/reduksjon</a:t>
              </a:r>
            </a:p>
          </p:txBody>
        </p:sp>
        <p:sp>
          <p:nvSpPr>
            <p:cNvPr id="50195" name="Rectangle 19"/>
            <p:cNvSpPr>
              <a:spLocks noChangeArrowheads="1"/>
            </p:cNvSpPr>
            <p:nvPr/>
          </p:nvSpPr>
          <p:spPr bwMode="auto">
            <a:xfrm>
              <a:off x="658" y="2795"/>
              <a:ext cx="1043" cy="27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nb-NO" sz="1600"/>
                <a:t>Uttak/utbytte</a:t>
              </a:r>
            </a:p>
          </p:txBody>
        </p:sp>
        <p:sp>
          <p:nvSpPr>
            <p:cNvPr id="50196" name="Rectangle 20"/>
            <p:cNvSpPr>
              <a:spLocks noChangeArrowheads="1"/>
            </p:cNvSpPr>
            <p:nvPr/>
          </p:nvSpPr>
          <p:spPr bwMode="auto">
            <a:xfrm>
              <a:off x="658" y="3203"/>
              <a:ext cx="1043" cy="27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nb-NO" sz="1600"/>
                <a:t>Underskudd</a:t>
              </a:r>
            </a:p>
          </p:txBody>
        </p:sp>
        <p:sp>
          <p:nvSpPr>
            <p:cNvPr id="50197" name="Line 21"/>
            <p:cNvSpPr>
              <a:spLocks noChangeShapeType="1"/>
            </p:cNvSpPr>
            <p:nvPr/>
          </p:nvSpPr>
          <p:spPr bwMode="auto">
            <a:xfrm>
              <a:off x="294" y="1071"/>
              <a:ext cx="364" cy="1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198" name="Line 22"/>
            <p:cNvSpPr>
              <a:spLocks noChangeShapeType="1"/>
            </p:cNvSpPr>
            <p:nvPr/>
          </p:nvSpPr>
          <p:spPr bwMode="auto">
            <a:xfrm>
              <a:off x="295" y="3884"/>
              <a:ext cx="190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199" name="Line 23"/>
            <p:cNvSpPr>
              <a:spLocks noChangeShapeType="1"/>
            </p:cNvSpPr>
            <p:nvPr/>
          </p:nvSpPr>
          <p:spPr bwMode="auto">
            <a:xfrm>
              <a:off x="294" y="1071"/>
              <a:ext cx="1" cy="2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200" name="Line 24"/>
            <p:cNvSpPr>
              <a:spLocks noChangeShapeType="1"/>
            </p:cNvSpPr>
            <p:nvPr/>
          </p:nvSpPr>
          <p:spPr bwMode="auto">
            <a:xfrm>
              <a:off x="294" y="2386"/>
              <a:ext cx="3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201" name="Line 25"/>
            <p:cNvSpPr>
              <a:spLocks noChangeShapeType="1"/>
            </p:cNvSpPr>
            <p:nvPr/>
          </p:nvSpPr>
          <p:spPr bwMode="auto">
            <a:xfrm>
              <a:off x="294" y="1797"/>
              <a:ext cx="364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202" name="Line 26"/>
            <p:cNvSpPr>
              <a:spLocks noChangeShapeType="1"/>
            </p:cNvSpPr>
            <p:nvPr/>
          </p:nvSpPr>
          <p:spPr bwMode="auto">
            <a:xfrm>
              <a:off x="294" y="2930"/>
              <a:ext cx="364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203" name="Line 27"/>
            <p:cNvSpPr>
              <a:spLocks noChangeShapeType="1"/>
            </p:cNvSpPr>
            <p:nvPr/>
          </p:nvSpPr>
          <p:spPr bwMode="auto">
            <a:xfrm>
              <a:off x="294" y="3338"/>
              <a:ext cx="364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204" name="Text Box 28"/>
            <p:cNvSpPr txBox="1">
              <a:spLocks noChangeArrowheads="1"/>
            </p:cNvSpPr>
            <p:nvPr/>
          </p:nvSpPr>
          <p:spPr bwMode="auto">
            <a:xfrm>
              <a:off x="975" y="3657"/>
              <a:ext cx="52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b-NO" sz="1600" dirty="0">
                  <a:latin typeface="Arial" charset="0"/>
                </a:rPr>
                <a:t>Penger</a:t>
              </a:r>
            </a:p>
          </p:txBody>
        </p:sp>
      </p:grpSp>
      <p:sp>
        <p:nvSpPr>
          <p:cNvPr id="50205" name="Rectangle 29"/>
          <p:cNvSpPr>
            <a:spLocks noChangeArrowheads="1"/>
          </p:cNvSpPr>
          <p:nvPr/>
        </p:nvSpPr>
        <p:spPr bwMode="auto">
          <a:xfrm>
            <a:off x="3492500" y="1412875"/>
            <a:ext cx="2159000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nb-NO" sz="1600"/>
              <a:t>Varige driftsmidler</a:t>
            </a:r>
          </a:p>
        </p:txBody>
      </p:sp>
      <p:sp>
        <p:nvSpPr>
          <p:cNvPr id="50206" name="Rectangle 30"/>
          <p:cNvSpPr>
            <a:spLocks noChangeArrowheads="1"/>
          </p:cNvSpPr>
          <p:nvPr/>
        </p:nvSpPr>
        <p:spPr bwMode="auto">
          <a:xfrm>
            <a:off x="3492500" y="2492375"/>
            <a:ext cx="2159000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nb-NO" sz="1600"/>
              <a:t>Andre eiendeler </a:t>
            </a:r>
            <a:br>
              <a:rPr lang="nb-NO" sz="1600"/>
            </a:br>
            <a:r>
              <a:rPr lang="nb-NO" sz="1600"/>
              <a:t>(eksklusive kontanter)</a:t>
            </a:r>
          </a:p>
        </p:txBody>
      </p:sp>
      <p:sp>
        <p:nvSpPr>
          <p:cNvPr id="50207" name="Rectangle 31"/>
          <p:cNvSpPr>
            <a:spLocks noChangeArrowheads="1"/>
          </p:cNvSpPr>
          <p:nvPr/>
        </p:nvSpPr>
        <p:spPr bwMode="auto">
          <a:xfrm>
            <a:off x="3492500" y="3427413"/>
            <a:ext cx="2159000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nb-NO" sz="1600"/>
              <a:t>Gjeld</a:t>
            </a:r>
          </a:p>
        </p:txBody>
      </p:sp>
      <p:sp>
        <p:nvSpPr>
          <p:cNvPr id="50208" name="Rectangle 32"/>
          <p:cNvSpPr>
            <a:spLocks noChangeArrowheads="1"/>
          </p:cNvSpPr>
          <p:nvPr/>
        </p:nvSpPr>
        <p:spPr bwMode="auto">
          <a:xfrm>
            <a:off x="3492500" y="4652963"/>
            <a:ext cx="2159000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nb-NO" sz="1600"/>
              <a:t>Egenkapital</a:t>
            </a:r>
          </a:p>
        </p:txBody>
      </p:sp>
      <p:grpSp>
        <p:nvGrpSpPr>
          <p:cNvPr id="50209" name="Group 33"/>
          <p:cNvGrpSpPr>
            <a:grpSpLocks/>
          </p:cNvGrpSpPr>
          <p:nvPr/>
        </p:nvGrpSpPr>
        <p:grpSpPr bwMode="auto">
          <a:xfrm>
            <a:off x="5653088" y="1196975"/>
            <a:ext cx="2447925" cy="4319588"/>
            <a:chOff x="3561" y="754"/>
            <a:chExt cx="1542" cy="2721"/>
          </a:xfrm>
        </p:grpSpPr>
        <p:sp>
          <p:nvSpPr>
            <p:cNvPr id="50210" name="Rectangle 34"/>
            <p:cNvSpPr>
              <a:spLocks noChangeArrowheads="1"/>
            </p:cNvSpPr>
            <p:nvPr/>
          </p:nvSpPr>
          <p:spPr bwMode="auto">
            <a:xfrm>
              <a:off x="4060" y="754"/>
              <a:ext cx="1043" cy="27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nb-NO" sz="1600"/>
                <a:t>Avskrivning</a:t>
              </a:r>
            </a:p>
          </p:txBody>
        </p:sp>
        <p:sp>
          <p:nvSpPr>
            <p:cNvPr id="50211" name="Rectangle 35"/>
            <p:cNvSpPr>
              <a:spLocks noChangeArrowheads="1"/>
            </p:cNvSpPr>
            <p:nvPr/>
          </p:nvSpPr>
          <p:spPr bwMode="auto">
            <a:xfrm>
              <a:off x="4060" y="1162"/>
              <a:ext cx="1043" cy="27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nb-NO" sz="1600"/>
                <a:t>Salg</a:t>
              </a:r>
            </a:p>
          </p:txBody>
        </p:sp>
        <p:sp>
          <p:nvSpPr>
            <p:cNvPr id="50212" name="Rectangle 36"/>
            <p:cNvSpPr>
              <a:spLocks noChangeArrowheads="1"/>
            </p:cNvSpPr>
            <p:nvPr/>
          </p:nvSpPr>
          <p:spPr bwMode="auto">
            <a:xfrm>
              <a:off x="4060" y="1662"/>
              <a:ext cx="1043" cy="27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nb-NO" sz="1600"/>
                <a:t>Reduksjon/salg</a:t>
              </a:r>
            </a:p>
          </p:txBody>
        </p:sp>
        <p:sp>
          <p:nvSpPr>
            <p:cNvPr id="50213" name="Rectangle 37"/>
            <p:cNvSpPr>
              <a:spLocks noChangeArrowheads="1"/>
            </p:cNvSpPr>
            <p:nvPr/>
          </p:nvSpPr>
          <p:spPr bwMode="auto">
            <a:xfrm>
              <a:off x="4060" y="2250"/>
              <a:ext cx="1043" cy="27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nb-NO" sz="1600"/>
                <a:t>Nytt lån/økning</a:t>
              </a:r>
            </a:p>
          </p:txBody>
        </p:sp>
        <p:sp>
          <p:nvSpPr>
            <p:cNvPr id="50214" name="Rectangle 38"/>
            <p:cNvSpPr>
              <a:spLocks noChangeArrowheads="1"/>
            </p:cNvSpPr>
            <p:nvPr/>
          </p:nvSpPr>
          <p:spPr bwMode="auto">
            <a:xfrm>
              <a:off x="4060" y="2795"/>
              <a:ext cx="1043" cy="27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nb-NO" sz="1600"/>
                <a:t>Ny egenkapital</a:t>
              </a:r>
            </a:p>
          </p:txBody>
        </p:sp>
        <p:sp>
          <p:nvSpPr>
            <p:cNvPr id="50215" name="Rectangle 39"/>
            <p:cNvSpPr>
              <a:spLocks noChangeArrowheads="1"/>
            </p:cNvSpPr>
            <p:nvPr/>
          </p:nvSpPr>
          <p:spPr bwMode="auto">
            <a:xfrm>
              <a:off x="4060" y="3203"/>
              <a:ext cx="1043" cy="27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nb-NO" sz="1600"/>
                <a:t>Overskudd</a:t>
              </a:r>
            </a:p>
          </p:txBody>
        </p:sp>
        <p:sp>
          <p:nvSpPr>
            <p:cNvPr id="50216" name="Line 40"/>
            <p:cNvSpPr>
              <a:spLocks noChangeShapeType="1"/>
            </p:cNvSpPr>
            <p:nvPr/>
          </p:nvSpPr>
          <p:spPr bwMode="auto">
            <a:xfrm>
              <a:off x="3561" y="1072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217" name="Line 41"/>
            <p:cNvSpPr>
              <a:spLocks noChangeShapeType="1"/>
            </p:cNvSpPr>
            <p:nvPr/>
          </p:nvSpPr>
          <p:spPr bwMode="auto">
            <a:xfrm>
              <a:off x="3788" y="890"/>
              <a:ext cx="0" cy="4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218" name="Line 42"/>
            <p:cNvSpPr>
              <a:spLocks noChangeShapeType="1"/>
            </p:cNvSpPr>
            <p:nvPr/>
          </p:nvSpPr>
          <p:spPr bwMode="auto">
            <a:xfrm>
              <a:off x="3788" y="890"/>
              <a:ext cx="2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219" name="Line 43"/>
            <p:cNvSpPr>
              <a:spLocks noChangeShapeType="1"/>
            </p:cNvSpPr>
            <p:nvPr/>
          </p:nvSpPr>
          <p:spPr bwMode="auto">
            <a:xfrm>
              <a:off x="3788" y="1298"/>
              <a:ext cx="2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220" name="Line 44"/>
            <p:cNvSpPr>
              <a:spLocks noChangeShapeType="1"/>
            </p:cNvSpPr>
            <p:nvPr/>
          </p:nvSpPr>
          <p:spPr bwMode="auto">
            <a:xfrm>
              <a:off x="3561" y="1798"/>
              <a:ext cx="49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221" name="Line 45"/>
            <p:cNvSpPr>
              <a:spLocks noChangeShapeType="1"/>
            </p:cNvSpPr>
            <p:nvPr/>
          </p:nvSpPr>
          <p:spPr bwMode="auto">
            <a:xfrm>
              <a:off x="3561" y="2386"/>
              <a:ext cx="49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222" name="Line 46"/>
            <p:cNvSpPr>
              <a:spLocks noChangeShapeType="1"/>
            </p:cNvSpPr>
            <p:nvPr/>
          </p:nvSpPr>
          <p:spPr bwMode="auto">
            <a:xfrm>
              <a:off x="3561" y="3141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223" name="Line 47"/>
            <p:cNvSpPr>
              <a:spLocks noChangeShapeType="1"/>
            </p:cNvSpPr>
            <p:nvPr/>
          </p:nvSpPr>
          <p:spPr bwMode="auto">
            <a:xfrm>
              <a:off x="3788" y="2931"/>
              <a:ext cx="0" cy="4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224" name="Line 48"/>
            <p:cNvSpPr>
              <a:spLocks noChangeShapeType="1"/>
            </p:cNvSpPr>
            <p:nvPr/>
          </p:nvSpPr>
          <p:spPr bwMode="auto">
            <a:xfrm>
              <a:off x="3788" y="2931"/>
              <a:ext cx="27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225" name="Line 49"/>
            <p:cNvSpPr>
              <a:spLocks noChangeShapeType="1"/>
            </p:cNvSpPr>
            <p:nvPr/>
          </p:nvSpPr>
          <p:spPr bwMode="auto">
            <a:xfrm>
              <a:off x="3788" y="3339"/>
              <a:ext cx="2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50226" name="Group 50"/>
          <p:cNvGrpSpPr>
            <a:grpSpLocks/>
          </p:cNvGrpSpPr>
          <p:nvPr/>
        </p:nvGrpSpPr>
        <p:grpSpPr bwMode="auto">
          <a:xfrm>
            <a:off x="2700338" y="1714500"/>
            <a:ext cx="792162" cy="3586163"/>
            <a:chOff x="1701" y="1080"/>
            <a:chExt cx="499" cy="2259"/>
          </a:xfrm>
        </p:grpSpPr>
        <p:sp>
          <p:nvSpPr>
            <p:cNvPr id="50227" name="Line 51"/>
            <p:cNvSpPr>
              <a:spLocks noChangeShapeType="1"/>
            </p:cNvSpPr>
            <p:nvPr/>
          </p:nvSpPr>
          <p:spPr bwMode="auto">
            <a:xfrm>
              <a:off x="1701" y="1117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228" name="Line 52"/>
            <p:cNvSpPr>
              <a:spLocks noChangeShapeType="1"/>
            </p:cNvSpPr>
            <p:nvPr/>
          </p:nvSpPr>
          <p:spPr bwMode="auto">
            <a:xfrm>
              <a:off x="1973" y="3154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229" name="Line 53"/>
            <p:cNvSpPr>
              <a:spLocks noChangeShapeType="1"/>
            </p:cNvSpPr>
            <p:nvPr/>
          </p:nvSpPr>
          <p:spPr bwMode="auto">
            <a:xfrm>
              <a:off x="1973" y="2931"/>
              <a:ext cx="0" cy="4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230" name="Line 54"/>
            <p:cNvSpPr>
              <a:spLocks noChangeShapeType="1"/>
            </p:cNvSpPr>
            <p:nvPr/>
          </p:nvSpPr>
          <p:spPr bwMode="auto">
            <a:xfrm>
              <a:off x="1701" y="2931"/>
              <a:ext cx="2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231" name="Line 55"/>
            <p:cNvSpPr>
              <a:spLocks noChangeShapeType="1"/>
            </p:cNvSpPr>
            <p:nvPr/>
          </p:nvSpPr>
          <p:spPr bwMode="auto">
            <a:xfrm>
              <a:off x="1701" y="3335"/>
              <a:ext cx="2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232" name="Line 56"/>
            <p:cNvSpPr>
              <a:spLocks noChangeShapeType="1"/>
            </p:cNvSpPr>
            <p:nvPr/>
          </p:nvSpPr>
          <p:spPr bwMode="auto">
            <a:xfrm>
              <a:off x="1701" y="2384"/>
              <a:ext cx="49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233" name="Line 57"/>
            <p:cNvSpPr>
              <a:spLocks noChangeShapeType="1"/>
            </p:cNvSpPr>
            <p:nvPr/>
          </p:nvSpPr>
          <p:spPr bwMode="auto">
            <a:xfrm>
              <a:off x="1701" y="1798"/>
              <a:ext cx="49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0234" name="Line 58"/>
            <p:cNvSpPr>
              <a:spLocks noChangeShapeType="1"/>
            </p:cNvSpPr>
            <p:nvPr/>
          </p:nvSpPr>
          <p:spPr bwMode="auto">
            <a:xfrm>
              <a:off x="1701" y="1080"/>
              <a:ext cx="49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50235" name="Text Box 59"/>
          <p:cNvSpPr txBox="1">
            <a:spLocks noChangeArrowheads="1"/>
          </p:cNvSpPr>
          <p:nvPr/>
        </p:nvSpPr>
        <p:spPr bwMode="auto">
          <a:xfrm>
            <a:off x="468313" y="333375"/>
            <a:ext cx="81359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b-NO" sz="1600" dirty="0">
                <a:latin typeface="Arial" charset="0"/>
              </a:rPr>
              <a:t>Endringsbalansen - anskaffelse og anvendelse av kapital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Innholdet i analysen</a:t>
            </a:r>
          </a:p>
        </p:txBody>
      </p:sp>
      <p:sp>
        <p:nvSpPr>
          <p:cNvPr id="21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22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8044-158E-4943-B643-EC9469B76155}" type="slidenum">
              <a:rPr lang="nb-NO"/>
              <a:pPr/>
              <a:t>5</a:t>
            </a:fld>
            <a:endParaRPr lang="nb-NO"/>
          </a:p>
        </p:txBody>
      </p:sp>
      <p:graphicFrame>
        <p:nvGraphicFramePr>
          <p:cNvPr id="8263" name="Group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627108"/>
              </p:ext>
            </p:extLst>
          </p:nvPr>
        </p:nvGraphicFramePr>
        <p:xfrm>
          <a:off x="762000" y="2184400"/>
          <a:ext cx="7620000" cy="3486151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2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84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Kontantstrømoppstilling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Operasjonelle aktiviteter (drift)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Investeringsaktiviteter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Finansieringsaktiviteter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A+B+C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Endring av kontantbeholdningen i perioden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+ Kontantbeholdning per 1.1.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Kontantbeholdning per 31.12.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80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86F8A-ED07-44DA-AF0D-4CB1083031D9}" type="slidenum">
              <a:rPr lang="nb-NO"/>
              <a:pPr/>
              <a:t>6</a:t>
            </a:fld>
            <a:endParaRPr lang="nb-NO"/>
          </a:p>
        </p:txBody>
      </p:sp>
      <p:graphicFrame>
        <p:nvGraphicFramePr>
          <p:cNvPr id="48130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5347951"/>
              </p:ext>
            </p:extLst>
          </p:nvPr>
        </p:nvGraphicFramePr>
        <p:xfrm>
          <a:off x="179388" y="44450"/>
          <a:ext cx="8569325" cy="431800"/>
        </p:xfrm>
        <a:graphic>
          <a:graphicData uri="http://schemas.openxmlformats.org/drawingml/2006/table">
            <a:tbl>
              <a:tblPr/>
              <a:tblGrid>
                <a:gridCol w="2855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59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Innbetalinger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Aktivitet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Utbetalinger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8143" name="Rectangle 15"/>
          <p:cNvSpPr>
            <a:spLocks noChangeArrowheads="1"/>
          </p:cNvSpPr>
          <p:nvPr/>
        </p:nvSpPr>
        <p:spPr bwMode="auto">
          <a:xfrm>
            <a:off x="3563938" y="3357563"/>
            <a:ext cx="1655762" cy="533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b-NO" sz="1400" b="1">
                <a:solidFill>
                  <a:srgbClr val="FFFFFF"/>
                </a:solidFill>
              </a:rPr>
              <a:t>Investerings- </a:t>
            </a:r>
            <a:br>
              <a:rPr lang="nb-NO" sz="1400" b="1">
                <a:solidFill>
                  <a:srgbClr val="FFFFFF"/>
                </a:solidFill>
              </a:rPr>
            </a:br>
            <a:r>
              <a:rPr lang="nb-NO" sz="1400" b="1">
                <a:solidFill>
                  <a:srgbClr val="FFFFFF"/>
                </a:solidFill>
              </a:rPr>
              <a:t>aktiviteter</a:t>
            </a:r>
          </a:p>
        </p:txBody>
      </p:sp>
      <p:sp>
        <p:nvSpPr>
          <p:cNvPr id="48149" name="Rectangle 21"/>
          <p:cNvSpPr>
            <a:spLocks noChangeArrowheads="1"/>
          </p:cNvSpPr>
          <p:nvPr/>
        </p:nvSpPr>
        <p:spPr bwMode="auto">
          <a:xfrm>
            <a:off x="3563938" y="4724400"/>
            <a:ext cx="1655762" cy="533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b-NO" sz="1400" b="1">
                <a:solidFill>
                  <a:srgbClr val="FFFFFF"/>
                </a:solidFill>
              </a:rPr>
              <a:t>Finansierings- </a:t>
            </a:r>
            <a:br>
              <a:rPr lang="nb-NO" sz="1400" b="1">
                <a:solidFill>
                  <a:srgbClr val="FFFFFF"/>
                </a:solidFill>
              </a:rPr>
            </a:br>
            <a:r>
              <a:rPr lang="nb-NO" sz="1400" b="1">
                <a:solidFill>
                  <a:srgbClr val="FFFFFF"/>
                </a:solidFill>
              </a:rPr>
              <a:t>aktiviteter</a:t>
            </a:r>
          </a:p>
        </p:txBody>
      </p:sp>
      <p:sp>
        <p:nvSpPr>
          <p:cNvPr id="48163" name="Rectangle 35"/>
          <p:cNvSpPr>
            <a:spLocks noChangeArrowheads="1"/>
          </p:cNvSpPr>
          <p:nvPr/>
        </p:nvSpPr>
        <p:spPr bwMode="auto">
          <a:xfrm>
            <a:off x="3563938" y="1557338"/>
            <a:ext cx="1657350" cy="533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b-NO" sz="1400" b="1" dirty="0">
                <a:solidFill>
                  <a:srgbClr val="FFFFFF"/>
                </a:solidFill>
              </a:rPr>
              <a:t>Operasjonelle </a:t>
            </a:r>
            <a:br>
              <a:rPr lang="nb-NO" sz="1400" b="1" dirty="0">
                <a:solidFill>
                  <a:srgbClr val="FFFFFF"/>
                </a:solidFill>
              </a:rPr>
            </a:br>
            <a:r>
              <a:rPr lang="nb-NO" sz="1400" b="1" dirty="0">
                <a:solidFill>
                  <a:srgbClr val="FFFFFF"/>
                </a:solidFill>
              </a:rPr>
              <a:t>aktiviteter</a:t>
            </a:r>
          </a:p>
        </p:txBody>
      </p:sp>
      <p:sp>
        <p:nvSpPr>
          <p:cNvPr id="48181" name="Rectangle 53"/>
          <p:cNvSpPr>
            <a:spLocks noChangeArrowheads="1"/>
          </p:cNvSpPr>
          <p:nvPr/>
        </p:nvSpPr>
        <p:spPr bwMode="auto">
          <a:xfrm>
            <a:off x="3563938" y="5805488"/>
            <a:ext cx="1655762" cy="533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b-NO" sz="1400" b="1">
                <a:solidFill>
                  <a:srgbClr val="FFFFFF"/>
                </a:solidFill>
              </a:rPr>
              <a:t>Kontantbeholdning</a:t>
            </a:r>
          </a:p>
        </p:txBody>
      </p:sp>
      <p:grpSp>
        <p:nvGrpSpPr>
          <p:cNvPr id="48205" name="Group 77"/>
          <p:cNvGrpSpPr>
            <a:grpSpLocks/>
          </p:cNvGrpSpPr>
          <p:nvPr/>
        </p:nvGrpSpPr>
        <p:grpSpPr bwMode="auto">
          <a:xfrm>
            <a:off x="179388" y="620713"/>
            <a:ext cx="3384550" cy="5489575"/>
            <a:chOff x="113" y="391"/>
            <a:chExt cx="2132" cy="3458"/>
          </a:xfrm>
        </p:grpSpPr>
        <p:sp>
          <p:nvSpPr>
            <p:cNvPr id="48142" name="Rectangle 14"/>
            <p:cNvSpPr>
              <a:spLocks noChangeArrowheads="1"/>
            </p:cNvSpPr>
            <p:nvPr/>
          </p:nvSpPr>
          <p:spPr bwMode="auto">
            <a:xfrm>
              <a:off x="340" y="2115"/>
              <a:ext cx="1542" cy="336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b-NO" sz="1400"/>
                <a:t>Fra salg av varige driftsmidler og </a:t>
              </a:r>
              <a:br>
                <a:rPr lang="nb-NO" sz="1400"/>
              </a:br>
              <a:r>
                <a:rPr lang="nb-NO" sz="1400"/>
                <a:t>andre langsiktige investeringer</a:t>
              </a:r>
            </a:p>
          </p:txBody>
        </p:sp>
        <p:sp>
          <p:nvSpPr>
            <p:cNvPr id="48144" name="Line 16"/>
            <p:cNvSpPr>
              <a:spLocks noChangeShapeType="1"/>
            </p:cNvSpPr>
            <p:nvPr/>
          </p:nvSpPr>
          <p:spPr bwMode="auto">
            <a:xfrm>
              <a:off x="1882" y="2296"/>
              <a:ext cx="36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47" name="Rectangle 19"/>
            <p:cNvSpPr>
              <a:spLocks noChangeArrowheads="1"/>
            </p:cNvSpPr>
            <p:nvPr/>
          </p:nvSpPr>
          <p:spPr bwMode="auto">
            <a:xfrm>
              <a:off x="340" y="2750"/>
              <a:ext cx="1542" cy="273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b-NO" sz="1400"/>
                <a:t>Fra økning av egenkapital</a:t>
              </a:r>
            </a:p>
          </p:txBody>
        </p:sp>
        <p:sp>
          <p:nvSpPr>
            <p:cNvPr id="48148" name="Rectangle 20"/>
            <p:cNvSpPr>
              <a:spLocks noChangeArrowheads="1"/>
            </p:cNvSpPr>
            <p:nvPr/>
          </p:nvSpPr>
          <p:spPr bwMode="auto">
            <a:xfrm>
              <a:off x="340" y="3249"/>
              <a:ext cx="1542" cy="273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b-NO" sz="1400"/>
                <a:t>Fra opptak av lån</a:t>
              </a:r>
            </a:p>
          </p:txBody>
        </p:sp>
        <p:sp>
          <p:nvSpPr>
            <p:cNvPr id="48150" name="Line 22"/>
            <p:cNvSpPr>
              <a:spLocks noChangeShapeType="1"/>
            </p:cNvSpPr>
            <p:nvPr/>
          </p:nvSpPr>
          <p:spPr bwMode="auto">
            <a:xfrm>
              <a:off x="1882" y="2886"/>
              <a:ext cx="182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51" name="Line 23"/>
            <p:cNvSpPr>
              <a:spLocks noChangeShapeType="1"/>
            </p:cNvSpPr>
            <p:nvPr/>
          </p:nvSpPr>
          <p:spPr bwMode="auto">
            <a:xfrm>
              <a:off x="1882" y="3430"/>
              <a:ext cx="182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52" name="Line 24"/>
            <p:cNvSpPr>
              <a:spLocks noChangeShapeType="1"/>
            </p:cNvSpPr>
            <p:nvPr/>
          </p:nvSpPr>
          <p:spPr bwMode="auto">
            <a:xfrm>
              <a:off x="2064" y="2886"/>
              <a:ext cx="0" cy="5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60" name="Rectangle 32"/>
            <p:cNvSpPr>
              <a:spLocks noChangeArrowheads="1"/>
            </p:cNvSpPr>
            <p:nvPr/>
          </p:nvSpPr>
          <p:spPr bwMode="auto">
            <a:xfrm>
              <a:off x="340" y="391"/>
              <a:ext cx="1542" cy="363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b-NO" sz="1400"/>
                <a:t>Fra salg av varer og </a:t>
              </a:r>
              <a:br>
                <a:rPr lang="nb-NO" sz="1400"/>
              </a:br>
              <a:r>
                <a:rPr lang="nb-NO" sz="1400"/>
                <a:t>tjenester til kunder</a:t>
              </a:r>
            </a:p>
          </p:txBody>
        </p:sp>
        <p:sp>
          <p:nvSpPr>
            <p:cNvPr id="48161" name="Rectangle 33"/>
            <p:cNvSpPr>
              <a:spLocks noChangeArrowheads="1"/>
            </p:cNvSpPr>
            <p:nvPr/>
          </p:nvSpPr>
          <p:spPr bwMode="auto">
            <a:xfrm>
              <a:off x="340" y="935"/>
              <a:ext cx="1542" cy="384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b-NO" sz="1400"/>
                <a:t>Fra avkastning av finansielle </a:t>
              </a:r>
              <a:br>
                <a:rPr lang="nb-NO" sz="1400"/>
              </a:br>
              <a:r>
                <a:rPr lang="nb-NO" sz="1400"/>
                <a:t>plasseringer</a:t>
              </a:r>
              <a:r>
                <a:rPr lang="nb-NO" sz="1400" b="1"/>
                <a:t> </a:t>
              </a:r>
            </a:p>
          </p:txBody>
        </p:sp>
        <p:sp>
          <p:nvSpPr>
            <p:cNvPr id="48162" name="Rectangle 34"/>
            <p:cNvSpPr>
              <a:spLocks noChangeArrowheads="1"/>
            </p:cNvSpPr>
            <p:nvPr/>
          </p:nvSpPr>
          <p:spPr bwMode="auto">
            <a:xfrm>
              <a:off x="340" y="1525"/>
              <a:ext cx="1542" cy="336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b-NO" sz="1400"/>
                <a:t>Fra salg av verdipapirer for </a:t>
              </a:r>
              <a:br>
                <a:rPr lang="nb-NO" sz="1400"/>
              </a:br>
              <a:r>
                <a:rPr lang="nb-NO" sz="1400"/>
                <a:t>kortsiktige handelsformål</a:t>
              </a:r>
            </a:p>
          </p:txBody>
        </p:sp>
        <p:sp>
          <p:nvSpPr>
            <p:cNvPr id="48164" name="Line 36"/>
            <p:cNvSpPr>
              <a:spLocks noChangeShapeType="1"/>
            </p:cNvSpPr>
            <p:nvPr/>
          </p:nvSpPr>
          <p:spPr bwMode="auto">
            <a:xfrm>
              <a:off x="1882" y="572"/>
              <a:ext cx="18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65" name="Line 37"/>
            <p:cNvSpPr>
              <a:spLocks noChangeShapeType="1"/>
            </p:cNvSpPr>
            <p:nvPr/>
          </p:nvSpPr>
          <p:spPr bwMode="auto">
            <a:xfrm>
              <a:off x="1882" y="1162"/>
              <a:ext cx="18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66" name="Line 38"/>
            <p:cNvSpPr>
              <a:spLocks noChangeShapeType="1"/>
            </p:cNvSpPr>
            <p:nvPr/>
          </p:nvSpPr>
          <p:spPr bwMode="auto">
            <a:xfrm>
              <a:off x="1882" y="1706"/>
              <a:ext cx="18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67" name="Line 39"/>
            <p:cNvSpPr>
              <a:spLocks noChangeShapeType="1"/>
            </p:cNvSpPr>
            <p:nvPr/>
          </p:nvSpPr>
          <p:spPr bwMode="auto">
            <a:xfrm>
              <a:off x="2064" y="572"/>
              <a:ext cx="0" cy="113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68" name="Line 40"/>
            <p:cNvSpPr>
              <a:spLocks noChangeShapeType="1"/>
            </p:cNvSpPr>
            <p:nvPr/>
          </p:nvSpPr>
          <p:spPr bwMode="auto">
            <a:xfrm>
              <a:off x="2064" y="1162"/>
              <a:ext cx="18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82" name="Line 54"/>
            <p:cNvSpPr>
              <a:spLocks noChangeShapeType="1"/>
            </p:cNvSpPr>
            <p:nvPr/>
          </p:nvSpPr>
          <p:spPr bwMode="auto">
            <a:xfrm flipH="1">
              <a:off x="113" y="572"/>
              <a:ext cx="13" cy="326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83" name="Line 55"/>
            <p:cNvSpPr>
              <a:spLocks noChangeShapeType="1"/>
            </p:cNvSpPr>
            <p:nvPr/>
          </p:nvSpPr>
          <p:spPr bwMode="auto">
            <a:xfrm>
              <a:off x="113" y="3838"/>
              <a:ext cx="210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84" name="Line 56"/>
            <p:cNvSpPr>
              <a:spLocks noChangeShapeType="1"/>
            </p:cNvSpPr>
            <p:nvPr/>
          </p:nvSpPr>
          <p:spPr bwMode="auto">
            <a:xfrm>
              <a:off x="2064" y="3158"/>
              <a:ext cx="18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86" name="Line 58"/>
            <p:cNvSpPr>
              <a:spLocks noChangeShapeType="1"/>
            </p:cNvSpPr>
            <p:nvPr/>
          </p:nvSpPr>
          <p:spPr bwMode="auto">
            <a:xfrm flipH="1">
              <a:off x="113" y="572"/>
              <a:ext cx="22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87" name="Line 59"/>
            <p:cNvSpPr>
              <a:spLocks noChangeShapeType="1"/>
            </p:cNvSpPr>
            <p:nvPr/>
          </p:nvSpPr>
          <p:spPr bwMode="auto">
            <a:xfrm flipH="1">
              <a:off x="113" y="1117"/>
              <a:ext cx="22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88" name="Line 60"/>
            <p:cNvSpPr>
              <a:spLocks noChangeShapeType="1"/>
            </p:cNvSpPr>
            <p:nvPr/>
          </p:nvSpPr>
          <p:spPr bwMode="auto">
            <a:xfrm flipH="1">
              <a:off x="113" y="1706"/>
              <a:ext cx="22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89" name="Line 61"/>
            <p:cNvSpPr>
              <a:spLocks noChangeShapeType="1"/>
            </p:cNvSpPr>
            <p:nvPr/>
          </p:nvSpPr>
          <p:spPr bwMode="auto">
            <a:xfrm flipH="1">
              <a:off x="159" y="2296"/>
              <a:ext cx="22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90" name="Line 62"/>
            <p:cNvSpPr>
              <a:spLocks noChangeShapeType="1"/>
            </p:cNvSpPr>
            <p:nvPr/>
          </p:nvSpPr>
          <p:spPr bwMode="auto">
            <a:xfrm flipH="1">
              <a:off x="113" y="2886"/>
              <a:ext cx="22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91" name="Line 63"/>
            <p:cNvSpPr>
              <a:spLocks noChangeShapeType="1"/>
            </p:cNvSpPr>
            <p:nvPr/>
          </p:nvSpPr>
          <p:spPr bwMode="auto">
            <a:xfrm flipH="1">
              <a:off x="113" y="3385"/>
              <a:ext cx="22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203" name="Text Box 75"/>
            <p:cNvSpPr txBox="1">
              <a:spLocks noChangeArrowheads="1"/>
            </p:cNvSpPr>
            <p:nvPr/>
          </p:nvSpPr>
          <p:spPr bwMode="auto">
            <a:xfrm>
              <a:off x="839" y="3657"/>
              <a:ext cx="4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b-NO" sz="1400">
                  <a:latin typeface="Arial" charset="0"/>
                </a:rPr>
                <a:t>Penger</a:t>
              </a:r>
            </a:p>
          </p:txBody>
        </p:sp>
      </p:grpSp>
      <p:grpSp>
        <p:nvGrpSpPr>
          <p:cNvPr id="48206" name="Group 78"/>
          <p:cNvGrpSpPr>
            <a:grpSpLocks/>
          </p:cNvGrpSpPr>
          <p:nvPr/>
        </p:nvGrpSpPr>
        <p:grpSpPr bwMode="auto">
          <a:xfrm>
            <a:off x="5219700" y="549275"/>
            <a:ext cx="3455988" cy="5561013"/>
            <a:chOff x="3288" y="346"/>
            <a:chExt cx="2177" cy="3503"/>
          </a:xfrm>
        </p:grpSpPr>
        <p:sp>
          <p:nvSpPr>
            <p:cNvPr id="48145" name="Rectangle 17"/>
            <p:cNvSpPr>
              <a:spLocks noChangeArrowheads="1"/>
            </p:cNvSpPr>
            <p:nvPr/>
          </p:nvSpPr>
          <p:spPr bwMode="auto">
            <a:xfrm>
              <a:off x="3696" y="2115"/>
              <a:ext cx="1542" cy="336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b-NO" sz="1400"/>
                <a:t>Til kjøp av varige driftsmidler og </a:t>
              </a:r>
              <a:br>
                <a:rPr lang="nb-NO" sz="1400"/>
              </a:br>
              <a:r>
                <a:rPr lang="nb-NO" sz="1400"/>
                <a:t>andre langsiktige investeringer</a:t>
              </a:r>
            </a:p>
          </p:txBody>
        </p:sp>
        <p:sp>
          <p:nvSpPr>
            <p:cNvPr id="48146" name="Line 18"/>
            <p:cNvSpPr>
              <a:spLocks noChangeShapeType="1"/>
            </p:cNvSpPr>
            <p:nvPr/>
          </p:nvSpPr>
          <p:spPr bwMode="auto">
            <a:xfrm>
              <a:off x="3288" y="2296"/>
              <a:ext cx="4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53" name="Rectangle 25"/>
            <p:cNvSpPr>
              <a:spLocks noChangeArrowheads="1"/>
            </p:cNvSpPr>
            <p:nvPr/>
          </p:nvSpPr>
          <p:spPr bwMode="auto">
            <a:xfrm>
              <a:off x="3696" y="2568"/>
              <a:ext cx="1542" cy="336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b-NO" sz="1400"/>
                <a:t>Til reduksjon av egenkapital</a:t>
              </a:r>
            </a:p>
          </p:txBody>
        </p:sp>
        <p:sp>
          <p:nvSpPr>
            <p:cNvPr id="48154" name="Rectangle 26"/>
            <p:cNvSpPr>
              <a:spLocks noChangeArrowheads="1"/>
            </p:cNvSpPr>
            <p:nvPr/>
          </p:nvSpPr>
          <p:spPr bwMode="auto">
            <a:xfrm>
              <a:off x="3696" y="2976"/>
              <a:ext cx="1542" cy="336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b-NO" sz="1400"/>
                <a:t>Til avdrag på lån</a:t>
              </a:r>
            </a:p>
          </p:txBody>
        </p:sp>
        <p:sp>
          <p:nvSpPr>
            <p:cNvPr id="48155" name="Rectangle 27"/>
            <p:cNvSpPr>
              <a:spLocks noChangeArrowheads="1"/>
            </p:cNvSpPr>
            <p:nvPr/>
          </p:nvSpPr>
          <p:spPr bwMode="auto">
            <a:xfrm>
              <a:off x="3696" y="3385"/>
              <a:ext cx="1543" cy="272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b-NO" sz="1400"/>
                <a:t>Til utbytte</a:t>
              </a:r>
            </a:p>
          </p:txBody>
        </p:sp>
        <p:sp>
          <p:nvSpPr>
            <p:cNvPr id="48156" name="Line 28"/>
            <p:cNvSpPr>
              <a:spLocks noChangeShapeType="1"/>
            </p:cNvSpPr>
            <p:nvPr/>
          </p:nvSpPr>
          <p:spPr bwMode="auto">
            <a:xfrm>
              <a:off x="3470" y="2750"/>
              <a:ext cx="213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57" name="Line 29"/>
            <p:cNvSpPr>
              <a:spLocks noChangeShapeType="1"/>
            </p:cNvSpPr>
            <p:nvPr/>
          </p:nvSpPr>
          <p:spPr bwMode="auto">
            <a:xfrm>
              <a:off x="3470" y="3158"/>
              <a:ext cx="213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58" name="Line 30"/>
            <p:cNvSpPr>
              <a:spLocks noChangeShapeType="1"/>
            </p:cNvSpPr>
            <p:nvPr/>
          </p:nvSpPr>
          <p:spPr bwMode="auto">
            <a:xfrm>
              <a:off x="3470" y="3521"/>
              <a:ext cx="213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59" name="Line 31"/>
            <p:cNvSpPr>
              <a:spLocks noChangeShapeType="1"/>
            </p:cNvSpPr>
            <p:nvPr/>
          </p:nvSpPr>
          <p:spPr bwMode="auto">
            <a:xfrm>
              <a:off x="3470" y="2750"/>
              <a:ext cx="0" cy="77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69" name="Rectangle 41"/>
            <p:cNvSpPr>
              <a:spLocks noChangeArrowheads="1"/>
            </p:cNvSpPr>
            <p:nvPr/>
          </p:nvSpPr>
          <p:spPr bwMode="auto">
            <a:xfrm>
              <a:off x="3696" y="346"/>
              <a:ext cx="1542" cy="336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b-NO" sz="1400"/>
                <a:t>Til kjøp av varer og tjenester </a:t>
              </a:r>
              <a:br>
                <a:rPr lang="nb-NO" sz="1400"/>
              </a:br>
              <a:r>
                <a:rPr lang="nb-NO" sz="1400"/>
                <a:t>til bruk i driften</a:t>
              </a:r>
            </a:p>
          </p:txBody>
        </p:sp>
        <p:sp>
          <p:nvSpPr>
            <p:cNvPr id="48170" name="Rectangle 42"/>
            <p:cNvSpPr>
              <a:spLocks noChangeArrowheads="1"/>
            </p:cNvSpPr>
            <p:nvPr/>
          </p:nvSpPr>
          <p:spPr bwMode="auto">
            <a:xfrm>
              <a:off x="3696" y="754"/>
              <a:ext cx="154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b-NO" sz="1400"/>
                <a:t>Til lønn og sosiale utgifter</a:t>
              </a:r>
              <a:r>
                <a:rPr lang="nb-NO" sz="1600" i="1"/>
                <a:t> </a:t>
              </a:r>
            </a:p>
          </p:txBody>
        </p:sp>
        <p:sp>
          <p:nvSpPr>
            <p:cNvPr id="48171" name="Rectangle 43"/>
            <p:cNvSpPr>
              <a:spLocks noChangeArrowheads="1"/>
            </p:cNvSpPr>
            <p:nvPr/>
          </p:nvSpPr>
          <p:spPr bwMode="auto">
            <a:xfrm>
              <a:off x="3696" y="1071"/>
              <a:ext cx="1542" cy="192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b-NO" sz="1400"/>
                <a:t>Til renter</a:t>
              </a:r>
              <a:r>
                <a:rPr lang="nb-NO" sz="1600" i="1"/>
                <a:t>  </a:t>
              </a:r>
            </a:p>
          </p:txBody>
        </p:sp>
        <p:sp>
          <p:nvSpPr>
            <p:cNvPr id="48172" name="Rectangle 44"/>
            <p:cNvSpPr>
              <a:spLocks noChangeArrowheads="1"/>
            </p:cNvSpPr>
            <p:nvPr/>
          </p:nvSpPr>
          <p:spPr bwMode="auto">
            <a:xfrm>
              <a:off x="3696" y="1752"/>
              <a:ext cx="154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b-NO" sz="1400"/>
                <a:t>Til skatter</a:t>
              </a:r>
              <a:r>
                <a:rPr lang="nb-NO" sz="1400" i="1"/>
                <a:t>  </a:t>
              </a:r>
            </a:p>
          </p:txBody>
        </p:sp>
        <p:sp>
          <p:nvSpPr>
            <p:cNvPr id="48173" name="Rectangle 45"/>
            <p:cNvSpPr>
              <a:spLocks noChangeArrowheads="1"/>
            </p:cNvSpPr>
            <p:nvPr/>
          </p:nvSpPr>
          <p:spPr bwMode="auto">
            <a:xfrm>
              <a:off x="3696" y="1344"/>
              <a:ext cx="1542" cy="336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b-NO" sz="1400"/>
                <a:t>Til kjøp av verdipapirer for </a:t>
              </a:r>
              <a:br>
                <a:rPr lang="nb-NO" sz="1400"/>
              </a:br>
              <a:r>
                <a:rPr lang="nb-NO" sz="1400"/>
                <a:t>kortsiktige handelsformål</a:t>
              </a:r>
              <a:r>
                <a:rPr lang="nb-NO" sz="1400" i="1"/>
                <a:t>  </a:t>
              </a:r>
            </a:p>
          </p:txBody>
        </p:sp>
        <p:sp>
          <p:nvSpPr>
            <p:cNvPr id="48174" name="Line 46"/>
            <p:cNvSpPr>
              <a:spLocks noChangeShapeType="1"/>
            </p:cNvSpPr>
            <p:nvPr/>
          </p:nvSpPr>
          <p:spPr bwMode="auto">
            <a:xfrm>
              <a:off x="3483" y="527"/>
              <a:ext cx="213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75" name="Line 47"/>
            <p:cNvSpPr>
              <a:spLocks noChangeShapeType="1"/>
            </p:cNvSpPr>
            <p:nvPr/>
          </p:nvSpPr>
          <p:spPr bwMode="auto">
            <a:xfrm>
              <a:off x="3483" y="890"/>
              <a:ext cx="213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76" name="Line 48"/>
            <p:cNvSpPr>
              <a:spLocks noChangeShapeType="1"/>
            </p:cNvSpPr>
            <p:nvPr/>
          </p:nvSpPr>
          <p:spPr bwMode="auto">
            <a:xfrm>
              <a:off x="3470" y="1162"/>
              <a:ext cx="213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77" name="Line 49"/>
            <p:cNvSpPr>
              <a:spLocks noChangeShapeType="1"/>
            </p:cNvSpPr>
            <p:nvPr/>
          </p:nvSpPr>
          <p:spPr bwMode="auto">
            <a:xfrm>
              <a:off x="3483" y="1525"/>
              <a:ext cx="213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78" name="Line 50"/>
            <p:cNvSpPr>
              <a:spLocks noChangeShapeType="1"/>
            </p:cNvSpPr>
            <p:nvPr/>
          </p:nvSpPr>
          <p:spPr bwMode="auto">
            <a:xfrm>
              <a:off x="3483" y="1888"/>
              <a:ext cx="213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79" name="Line 51"/>
            <p:cNvSpPr>
              <a:spLocks noChangeShapeType="1"/>
            </p:cNvSpPr>
            <p:nvPr/>
          </p:nvSpPr>
          <p:spPr bwMode="auto">
            <a:xfrm>
              <a:off x="3470" y="527"/>
              <a:ext cx="0" cy="13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80" name="Line 52"/>
            <p:cNvSpPr>
              <a:spLocks noChangeShapeType="1"/>
            </p:cNvSpPr>
            <p:nvPr/>
          </p:nvSpPr>
          <p:spPr bwMode="auto">
            <a:xfrm>
              <a:off x="3288" y="1162"/>
              <a:ext cx="18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85" name="Line 57"/>
            <p:cNvSpPr>
              <a:spLocks noChangeShapeType="1"/>
            </p:cNvSpPr>
            <p:nvPr/>
          </p:nvSpPr>
          <p:spPr bwMode="auto">
            <a:xfrm>
              <a:off x="3289" y="3158"/>
              <a:ext cx="18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92" name="Line 64"/>
            <p:cNvSpPr>
              <a:spLocks noChangeShapeType="1"/>
            </p:cNvSpPr>
            <p:nvPr/>
          </p:nvSpPr>
          <p:spPr bwMode="auto">
            <a:xfrm>
              <a:off x="5465" y="527"/>
              <a:ext cx="0" cy="331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93" name="Line 65"/>
            <p:cNvSpPr>
              <a:spLocks noChangeShapeType="1"/>
            </p:cNvSpPr>
            <p:nvPr/>
          </p:nvSpPr>
          <p:spPr bwMode="auto">
            <a:xfrm flipH="1">
              <a:off x="5239" y="527"/>
              <a:ext cx="22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94" name="Line 66"/>
            <p:cNvSpPr>
              <a:spLocks noChangeShapeType="1"/>
            </p:cNvSpPr>
            <p:nvPr/>
          </p:nvSpPr>
          <p:spPr bwMode="auto">
            <a:xfrm flipH="1">
              <a:off x="5239" y="1162"/>
              <a:ext cx="22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95" name="Line 67"/>
            <p:cNvSpPr>
              <a:spLocks noChangeShapeType="1"/>
            </p:cNvSpPr>
            <p:nvPr/>
          </p:nvSpPr>
          <p:spPr bwMode="auto">
            <a:xfrm flipH="1">
              <a:off x="5239" y="890"/>
              <a:ext cx="22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96" name="Line 68"/>
            <p:cNvSpPr>
              <a:spLocks noChangeShapeType="1"/>
            </p:cNvSpPr>
            <p:nvPr/>
          </p:nvSpPr>
          <p:spPr bwMode="auto">
            <a:xfrm flipH="1">
              <a:off x="5239" y="1525"/>
              <a:ext cx="22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97" name="Line 69"/>
            <p:cNvSpPr>
              <a:spLocks noChangeShapeType="1"/>
            </p:cNvSpPr>
            <p:nvPr/>
          </p:nvSpPr>
          <p:spPr bwMode="auto">
            <a:xfrm flipH="1">
              <a:off x="5239" y="1888"/>
              <a:ext cx="22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98" name="Line 70"/>
            <p:cNvSpPr>
              <a:spLocks noChangeShapeType="1"/>
            </p:cNvSpPr>
            <p:nvPr/>
          </p:nvSpPr>
          <p:spPr bwMode="auto">
            <a:xfrm flipH="1">
              <a:off x="5239" y="2296"/>
              <a:ext cx="22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199" name="Line 71"/>
            <p:cNvSpPr>
              <a:spLocks noChangeShapeType="1"/>
            </p:cNvSpPr>
            <p:nvPr/>
          </p:nvSpPr>
          <p:spPr bwMode="auto">
            <a:xfrm flipH="1">
              <a:off x="5239" y="2750"/>
              <a:ext cx="22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200" name="Line 72"/>
            <p:cNvSpPr>
              <a:spLocks noChangeShapeType="1"/>
            </p:cNvSpPr>
            <p:nvPr/>
          </p:nvSpPr>
          <p:spPr bwMode="auto">
            <a:xfrm flipH="1">
              <a:off x="5239" y="3158"/>
              <a:ext cx="22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201" name="Line 73"/>
            <p:cNvSpPr>
              <a:spLocks noChangeShapeType="1"/>
            </p:cNvSpPr>
            <p:nvPr/>
          </p:nvSpPr>
          <p:spPr bwMode="auto">
            <a:xfrm flipH="1">
              <a:off x="5239" y="3521"/>
              <a:ext cx="22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202" name="Line 74"/>
            <p:cNvSpPr>
              <a:spLocks noChangeShapeType="1"/>
            </p:cNvSpPr>
            <p:nvPr/>
          </p:nvSpPr>
          <p:spPr bwMode="auto">
            <a:xfrm>
              <a:off x="3288" y="3838"/>
              <a:ext cx="217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204" name="Text Box 76"/>
            <p:cNvSpPr txBox="1">
              <a:spLocks noChangeArrowheads="1"/>
            </p:cNvSpPr>
            <p:nvPr/>
          </p:nvSpPr>
          <p:spPr bwMode="auto">
            <a:xfrm>
              <a:off x="4195" y="3657"/>
              <a:ext cx="4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b-NO" sz="1400">
                  <a:latin typeface="Arial" charset="0"/>
                </a:rPr>
                <a:t>Penger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Ulike modeller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2875" y="1905000"/>
            <a:ext cx="4881563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nb-NO" sz="2800"/>
              <a:t>Utviklet gjennom god regnskapsskikk og praksis:</a:t>
            </a:r>
          </a:p>
          <a:p>
            <a:pPr lvl="1">
              <a:lnSpc>
                <a:spcPct val="90000"/>
              </a:lnSpc>
            </a:pPr>
            <a:r>
              <a:rPr lang="nb-NO" sz="2400"/>
              <a:t>Indirekte modell</a:t>
            </a:r>
          </a:p>
          <a:p>
            <a:pPr lvl="2">
              <a:lnSpc>
                <a:spcPct val="90000"/>
              </a:lnSpc>
            </a:pPr>
            <a:r>
              <a:rPr lang="nb-NO" sz="2000"/>
              <a:t>Blandet modell</a:t>
            </a:r>
          </a:p>
          <a:p>
            <a:pPr lvl="2">
              <a:lnSpc>
                <a:spcPct val="90000"/>
              </a:lnSpc>
            </a:pPr>
            <a:r>
              <a:rPr lang="nb-NO" sz="2000"/>
              <a:t>Brutto kontantstrøm fra investerings- og finansierings- aktiviteter</a:t>
            </a:r>
          </a:p>
          <a:p>
            <a:pPr lvl="2">
              <a:lnSpc>
                <a:spcPct val="90000"/>
              </a:lnSpc>
            </a:pPr>
            <a:r>
              <a:rPr lang="nb-NO" sz="2000"/>
              <a:t>Kun netto kontantstrøm fra driften</a:t>
            </a:r>
          </a:p>
          <a:p>
            <a:pPr lvl="1">
              <a:lnSpc>
                <a:spcPct val="90000"/>
              </a:lnSpc>
            </a:pPr>
            <a:r>
              <a:rPr lang="nb-NO" sz="2400"/>
              <a:t>Direkte modell</a:t>
            </a:r>
          </a:p>
          <a:p>
            <a:pPr lvl="2">
              <a:lnSpc>
                <a:spcPct val="90000"/>
              </a:lnSpc>
            </a:pPr>
            <a:r>
              <a:rPr lang="nb-NO" sz="2000"/>
              <a:t>Viser brutto kontantstrømmer både fra drift-, investering- og finansieringsaktiviteter</a:t>
            </a:r>
          </a:p>
        </p:txBody>
      </p:sp>
      <p:pic>
        <p:nvPicPr>
          <p:cNvPr id="11273" name="Picture 9" descr="MCj02517370000[1]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544" y="3356640"/>
            <a:ext cx="1825950" cy="1516320"/>
          </a:xfrm>
        </p:spPr>
      </p:pic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8B76DA-0F5A-4816-A3B0-412D355DDBC8}" type="slidenum">
              <a:rPr lang="nb-NO"/>
              <a:pPr/>
              <a:t>7</a:t>
            </a:fld>
            <a:endParaRPr lang="nb-NO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Oppgave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nb-NO" sz="2800" dirty="0"/>
              <a:t>Generelt:</a:t>
            </a:r>
          </a:p>
          <a:p>
            <a:pPr lvl="1"/>
            <a:r>
              <a:rPr lang="nb-NO" sz="2400" dirty="0"/>
              <a:t>Vedlagt finnes et regnskap for TK-Handel AS</a:t>
            </a:r>
            <a:br>
              <a:rPr lang="nb-NO" sz="2400" dirty="0"/>
            </a:br>
            <a:endParaRPr lang="nb-NO" sz="2400" dirty="0"/>
          </a:p>
          <a:p>
            <a:pPr lvl="2"/>
            <a:r>
              <a:rPr lang="nb-NO" sz="2000" dirty="0"/>
              <a:t>Se bort fra merverdiavgift</a:t>
            </a:r>
          </a:p>
          <a:p>
            <a:pPr lvl="2"/>
            <a:r>
              <a:rPr lang="nb-NO" sz="2000" dirty="0"/>
              <a:t>Oppgaven er å utarbeide en kontantstrømoppstilling for selskapet etter </a:t>
            </a:r>
            <a:br>
              <a:rPr lang="nb-NO" sz="2000" dirty="0"/>
            </a:br>
            <a:endParaRPr lang="nb-NO" sz="2000" dirty="0"/>
          </a:p>
          <a:p>
            <a:pPr lvl="3"/>
            <a:r>
              <a:rPr lang="nb-NO" sz="1800" dirty="0"/>
              <a:t>Direkte modell</a:t>
            </a:r>
          </a:p>
          <a:p>
            <a:pPr lvl="3"/>
            <a:r>
              <a:rPr lang="nb-NO" sz="1800" dirty="0"/>
              <a:t>Indirekte modell </a:t>
            </a:r>
          </a:p>
        </p:txBody>
      </p:sp>
      <p:sp>
        <p:nvSpPr>
          <p:cNvPr id="8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9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FDBCA43-2D2A-45D4-802A-126BC4F55DD5}" type="slidenum">
              <a:rPr lang="nb-NO"/>
              <a:pPr/>
              <a:t>8</a:t>
            </a:fld>
            <a:endParaRPr lang="nb-NO"/>
          </a:p>
        </p:txBody>
      </p:sp>
      <p:grpSp>
        <p:nvGrpSpPr>
          <p:cNvPr id="2" name="Gruppe 1"/>
          <p:cNvGrpSpPr/>
          <p:nvPr/>
        </p:nvGrpSpPr>
        <p:grpSpPr>
          <a:xfrm>
            <a:off x="4788024" y="1866900"/>
            <a:ext cx="3976789" cy="4410456"/>
            <a:chOff x="4788024" y="1866900"/>
            <a:chExt cx="3976789" cy="4410456"/>
          </a:xfrm>
        </p:grpSpPr>
        <p:sp>
          <p:nvSpPr>
            <p:cNvPr id="15366" name="Rectangle 6"/>
            <p:cNvSpPr>
              <a:spLocks noChangeArrowheads="1"/>
            </p:cNvSpPr>
            <p:nvPr/>
          </p:nvSpPr>
          <p:spPr bwMode="auto">
            <a:xfrm>
              <a:off x="4788024" y="1866900"/>
              <a:ext cx="2209800" cy="2590800"/>
            </a:xfrm>
            <a:prstGeom prst="rect">
              <a:avLst/>
            </a:prstGeom>
            <a:solidFill>
              <a:srgbClr val="00FFFF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>
              <a:outerShdw dist="107763" dir="18900000" algn="ctr" rotWithShape="0">
                <a:srgbClr val="3366CC"/>
              </a:outerShdw>
            </a:effectLst>
          </p:spPr>
          <p:txBody>
            <a:bodyPr wrap="none" anchor="ctr"/>
            <a:lstStyle/>
            <a:p>
              <a:endParaRPr lang="nb-NO" dirty="0">
                <a:solidFill>
                  <a:schemeClr val="bg2"/>
                </a:solidFill>
              </a:endParaRPr>
            </a:p>
            <a:p>
              <a:pPr algn="ctr"/>
              <a:r>
                <a:rPr lang="nb-NO" dirty="0"/>
                <a:t>Resultatregnskap</a:t>
              </a:r>
            </a:p>
            <a:p>
              <a:endParaRPr lang="nb-NO" dirty="0">
                <a:solidFill>
                  <a:schemeClr val="bg2"/>
                </a:solidFill>
              </a:endParaRPr>
            </a:p>
            <a:p>
              <a:endParaRPr lang="nb-NO" dirty="0">
                <a:solidFill>
                  <a:schemeClr val="bg2"/>
                </a:solidFill>
              </a:endParaRPr>
            </a:p>
            <a:p>
              <a:endParaRPr lang="nb-NO" dirty="0">
                <a:solidFill>
                  <a:schemeClr val="bg2"/>
                </a:solidFill>
              </a:endParaRPr>
            </a:p>
            <a:p>
              <a:endParaRPr lang="nb-NO" dirty="0">
                <a:solidFill>
                  <a:schemeClr val="bg2"/>
                </a:solidFill>
              </a:endParaRPr>
            </a:p>
            <a:p>
              <a:endParaRPr lang="nb-NO" dirty="0">
                <a:solidFill>
                  <a:schemeClr val="bg2"/>
                </a:solidFill>
              </a:endParaRPr>
            </a:p>
            <a:p>
              <a:endParaRPr lang="nb-NO" dirty="0">
                <a:solidFill>
                  <a:schemeClr val="bg2"/>
                </a:solidFill>
              </a:endParaRPr>
            </a:p>
          </p:txBody>
        </p:sp>
        <p:sp>
          <p:nvSpPr>
            <p:cNvPr id="15367" name="Rectangle 7"/>
            <p:cNvSpPr>
              <a:spLocks noChangeArrowheads="1"/>
            </p:cNvSpPr>
            <p:nvPr/>
          </p:nvSpPr>
          <p:spPr bwMode="auto">
            <a:xfrm>
              <a:off x="5473887" y="2800350"/>
              <a:ext cx="2209800" cy="2590800"/>
            </a:xfrm>
            <a:prstGeom prst="rect">
              <a:avLst/>
            </a:prstGeom>
            <a:solidFill>
              <a:srgbClr val="00FFFF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>
              <a:outerShdw dist="107763" dir="18900000" algn="ctr" rotWithShape="0">
                <a:srgbClr val="3366CC"/>
              </a:outerShdw>
            </a:effectLst>
          </p:spPr>
          <p:txBody>
            <a:bodyPr wrap="none" anchor="ctr"/>
            <a:lstStyle/>
            <a:p>
              <a:pPr algn="ctr"/>
              <a:r>
                <a:rPr lang="nb-NO" dirty="0"/>
                <a:t>Balanse</a:t>
              </a:r>
            </a:p>
            <a:p>
              <a:pPr algn="ctr"/>
              <a:endParaRPr lang="nb-NO" dirty="0">
                <a:solidFill>
                  <a:schemeClr val="bg2"/>
                </a:solidFill>
              </a:endParaRPr>
            </a:p>
            <a:p>
              <a:pPr algn="ctr"/>
              <a:endParaRPr lang="nb-NO" dirty="0">
                <a:solidFill>
                  <a:schemeClr val="bg2"/>
                </a:solidFill>
              </a:endParaRPr>
            </a:p>
            <a:p>
              <a:pPr algn="ctr"/>
              <a:endParaRPr lang="nb-NO" dirty="0">
                <a:solidFill>
                  <a:schemeClr val="bg2"/>
                </a:solidFill>
              </a:endParaRPr>
            </a:p>
            <a:p>
              <a:pPr algn="ctr"/>
              <a:endParaRPr lang="nb-NO" dirty="0">
                <a:solidFill>
                  <a:schemeClr val="bg2"/>
                </a:solidFill>
              </a:endParaRPr>
            </a:p>
            <a:p>
              <a:pPr algn="ctr"/>
              <a:endParaRPr lang="nb-NO" dirty="0">
                <a:solidFill>
                  <a:schemeClr val="bg2"/>
                </a:solidFill>
              </a:endParaRPr>
            </a:p>
          </p:txBody>
        </p:sp>
        <p:sp>
          <p:nvSpPr>
            <p:cNvPr id="15368" name="Rectangle 8"/>
            <p:cNvSpPr>
              <a:spLocks noChangeArrowheads="1"/>
            </p:cNvSpPr>
            <p:nvPr/>
          </p:nvSpPr>
          <p:spPr bwMode="auto">
            <a:xfrm>
              <a:off x="6555013" y="3686556"/>
              <a:ext cx="2209800" cy="2590800"/>
            </a:xfrm>
            <a:prstGeom prst="rect">
              <a:avLst/>
            </a:prstGeom>
            <a:solidFill>
              <a:srgbClr val="00FFFF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>
              <a:outerShdw dist="107763" dir="18900000" algn="ctr" rotWithShape="0">
                <a:srgbClr val="3366CC"/>
              </a:outerShdw>
            </a:effectLst>
          </p:spPr>
          <p:txBody>
            <a:bodyPr wrap="none" anchor="ctr"/>
            <a:lstStyle/>
            <a:p>
              <a:pPr algn="ctr"/>
              <a:r>
                <a:rPr lang="nb-NO" dirty="0"/>
                <a:t>Noter</a:t>
              </a:r>
            </a:p>
            <a:p>
              <a:pPr algn="ctr"/>
              <a:endParaRPr lang="nb-NO" dirty="0">
                <a:solidFill>
                  <a:schemeClr val="bg2"/>
                </a:solidFill>
              </a:endParaRPr>
            </a:p>
            <a:p>
              <a:pPr algn="ctr"/>
              <a:endParaRPr lang="nb-NO" dirty="0">
                <a:solidFill>
                  <a:schemeClr val="bg2"/>
                </a:solidFill>
              </a:endParaRPr>
            </a:p>
            <a:p>
              <a:pPr algn="ctr"/>
              <a:endParaRPr lang="nb-NO" dirty="0">
                <a:solidFill>
                  <a:schemeClr val="bg2"/>
                </a:solidFill>
              </a:endParaRPr>
            </a:p>
            <a:p>
              <a:pPr algn="ctr"/>
              <a:endParaRPr lang="nb-NO" dirty="0">
                <a:solidFill>
                  <a:schemeClr val="bg2"/>
                </a:solidFill>
              </a:endParaRPr>
            </a:p>
            <a:p>
              <a:pPr algn="ctr"/>
              <a:endParaRPr lang="nb-NO" dirty="0">
                <a:solidFill>
                  <a:schemeClr val="bg2"/>
                </a:solidFill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Kontantstrømoppstilling - ulike modeller</a:t>
            </a:r>
          </a:p>
        </p:txBody>
      </p:sp>
      <p:sp>
        <p:nvSpPr>
          <p:cNvPr id="39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E6F59-4A58-4C6A-8A56-204A88F509C1}" type="slidenum">
              <a:rPr lang="nb-NO"/>
              <a:pPr/>
              <a:t>9</a:t>
            </a:fld>
            <a:endParaRPr lang="nb-NO"/>
          </a:p>
        </p:txBody>
      </p:sp>
      <p:graphicFrame>
        <p:nvGraphicFramePr>
          <p:cNvPr id="13433" name="Group 1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446448"/>
              </p:ext>
            </p:extLst>
          </p:nvPr>
        </p:nvGraphicFramePr>
        <p:xfrm>
          <a:off x="827584" y="836712"/>
          <a:ext cx="5821363" cy="5029200"/>
        </p:xfrm>
        <a:graphic>
          <a:graphicData uri="http://schemas.openxmlformats.org/drawingml/2006/table">
            <a:tbl>
              <a:tblPr/>
              <a:tblGrid>
                <a:gridCol w="4567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4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21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TK-Handel 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Resultatregnskapet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20x2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Driftsinntekter og driftskostnader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Salgsinntekt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127 000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Andre driftsinntekt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3 000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Sum driftsinntekt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= 130 000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Varekostnad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(67 310)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Lønnskostnad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(17 740)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Avskrivning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(16 000)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Husleie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(12 000)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Annen driftskostnad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(8 950)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Sum driftskostnader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= 122 000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Driftsresultat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  8 000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1427</Words>
  <Application>Microsoft Office PowerPoint</Application>
  <PresentationFormat>Skjermfremvisning (4:3)</PresentationFormat>
  <Paragraphs>508</Paragraphs>
  <Slides>30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30</vt:i4>
      </vt:variant>
    </vt:vector>
  </HeadingPairs>
  <TitlesOfParts>
    <vt:vector size="36" baseType="lpstr">
      <vt:lpstr>Arial</vt:lpstr>
      <vt:lpstr>Calibri</vt:lpstr>
      <vt:lpstr>Calibri Light</vt:lpstr>
      <vt:lpstr>Times New Roman</vt:lpstr>
      <vt:lpstr>Wingdings</vt:lpstr>
      <vt:lpstr>Office-tema</vt:lpstr>
      <vt:lpstr>Finansregnskap Kontantstrømoppstilling (2) Direkte og indirekte metode  TK-Handel AS (22 % skatt) (student) </vt:lpstr>
      <vt:lpstr>Oversikt</vt:lpstr>
      <vt:lpstr>Generelt</vt:lpstr>
      <vt:lpstr>PowerPoint-presentasjon</vt:lpstr>
      <vt:lpstr>Innholdet i analysen</vt:lpstr>
      <vt:lpstr>PowerPoint-presentasjon</vt:lpstr>
      <vt:lpstr>Ulike modeller</vt:lpstr>
      <vt:lpstr>Oppgave</vt:lpstr>
      <vt:lpstr>PowerPoint-presentasjon</vt:lpstr>
      <vt:lpstr>PowerPoint-presentasjon</vt:lpstr>
      <vt:lpstr>PowerPoint-presentasjon</vt:lpstr>
      <vt:lpstr>PowerPoint-presentasjon</vt:lpstr>
      <vt:lpstr>Eksempel forts.</vt:lpstr>
      <vt:lpstr>Innbetaling fra kunder (1)</vt:lpstr>
      <vt:lpstr>Innbetaling fra kunder (1)</vt:lpstr>
      <vt:lpstr>Utbetaling ved kjøp av varer og tjenester (2)</vt:lpstr>
      <vt:lpstr>Utbetaling i lønn og skattetrekk (3)</vt:lpstr>
      <vt:lpstr>Utbetaling ved kjøp av aksjer (4)</vt:lpstr>
      <vt:lpstr>Innbetaling og betaling av renter (5,6)</vt:lpstr>
      <vt:lpstr>Utbetalt i skatt (7)</vt:lpstr>
      <vt:lpstr>Varige driftsmidler (8)</vt:lpstr>
      <vt:lpstr>Varige driftsmidler (8)</vt:lpstr>
      <vt:lpstr>Langsiktig lån (9)</vt:lpstr>
      <vt:lpstr>Langsiktig gjeld (9) og kassakreditt (10)</vt:lpstr>
      <vt:lpstr>Egenkapital (11)</vt:lpstr>
      <vt:lpstr>Utbetaling av aksjeutbytte (12)</vt:lpstr>
      <vt:lpstr>PowerPoint-presentasjon</vt:lpstr>
      <vt:lpstr>PowerPoint-presentasjon</vt:lpstr>
      <vt:lpstr>PowerPoint-presentasjon</vt:lpstr>
      <vt:lpstr>PowerPoint-presentasjon</vt:lpstr>
    </vt:vector>
  </TitlesOfParts>
  <Company>HiST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Trond Kristoffersen</dc:title>
  <dc:creator>FoU</dc:creator>
  <cp:lastModifiedBy>Trond Kristoffersen</cp:lastModifiedBy>
  <cp:revision>68</cp:revision>
  <cp:lastPrinted>2016-08-12T08:24:40Z</cp:lastPrinted>
  <dcterms:created xsi:type="dcterms:W3CDTF">2002-12-05T11:56:31Z</dcterms:created>
  <dcterms:modified xsi:type="dcterms:W3CDTF">2019-08-09T11:31:23Z</dcterms:modified>
</cp:coreProperties>
</file>