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19" r:id="rId1"/>
    <p:sldMasterId id="2147483906" r:id="rId2"/>
  </p:sldMasterIdLst>
  <p:notesMasterIdLst>
    <p:notesMasterId r:id="rId45"/>
  </p:notesMasterIdLst>
  <p:handoutMasterIdLst>
    <p:handoutMasterId r:id="rId46"/>
  </p:handoutMasterIdLst>
  <p:sldIdLst>
    <p:sldId id="256" r:id="rId3"/>
    <p:sldId id="368" r:id="rId4"/>
    <p:sldId id="369" r:id="rId5"/>
    <p:sldId id="377" r:id="rId6"/>
    <p:sldId id="371" r:id="rId7"/>
    <p:sldId id="372" r:id="rId8"/>
    <p:sldId id="373" r:id="rId9"/>
    <p:sldId id="374" r:id="rId10"/>
    <p:sldId id="375" r:id="rId11"/>
    <p:sldId id="333" r:id="rId12"/>
    <p:sldId id="363" r:id="rId13"/>
    <p:sldId id="407" r:id="rId14"/>
    <p:sldId id="408" r:id="rId15"/>
    <p:sldId id="409" r:id="rId16"/>
    <p:sldId id="412" r:id="rId17"/>
    <p:sldId id="410" r:id="rId18"/>
    <p:sldId id="413" r:id="rId19"/>
    <p:sldId id="414" r:id="rId20"/>
    <p:sldId id="415" r:id="rId21"/>
    <p:sldId id="416" r:id="rId22"/>
    <p:sldId id="406" r:id="rId23"/>
    <p:sldId id="417" r:id="rId24"/>
    <p:sldId id="423" r:id="rId25"/>
    <p:sldId id="418" r:id="rId26"/>
    <p:sldId id="424" r:id="rId27"/>
    <p:sldId id="420" r:id="rId28"/>
    <p:sldId id="425" r:id="rId29"/>
    <p:sldId id="426" r:id="rId30"/>
    <p:sldId id="293" r:id="rId31"/>
    <p:sldId id="294" r:id="rId32"/>
    <p:sldId id="321" r:id="rId33"/>
    <p:sldId id="320" r:id="rId34"/>
    <p:sldId id="322" r:id="rId35"/>
    <p:sldId id="323" r:id="rId36"/>
    <p:sldId id="364" r:id="rId37"/>
    <p:sldId id="324" r:id="rId38"/>
    <p:sldId id="386" r:id="rId39"/>
    <p:sldId id="325" r:id="rId40"/>
    <p:sldId id="326" r:id="rId41"/>
    <p:sldId id="328" r:id="rId42"/>
    <p:sldId id="329" r:id="rId43"/>
    <p:sldId id="330" r:id="rId44"/>
  </p:sldIdLst>
  <p:sldSz cx="9144000" cy="6858000" type="screen4x3"/>
  <p:notesSz cx="6797675" cy="9926638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68">
          <p15:clr>
            <a:srgbClr val="A4A3A4"/>
          </p15:clr>
        </p15:guide>
        <p15:guide id="2" pos="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000000"/>
    <a:srgbClr val="FFFFFF"/>
    <a:srgbClr val="66FFFF"/>
    <a:srgbClr val="990033"/>
    <a:srgbClr val="A50021"/>
    <a:srgbClr val="00FFFF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9382" autoAdjust="0"/>
    <p:restoredTop sz="93922" autoAdjust="0"/>
  </p:normalViewPr>
  <p:slideViewPr>
    <p:cSldViewPr showGuides="1">
      <p:cViewPr varScale="1">
        <p:scale>
          <a:sx n="122" d="100"/>
          <a:sy n="122" d="100"/>
        </p:scale>
        <p:origin x="882" y="102"/>
      </p:cViewPr>
      <p:guideLst>
        <p:guide orient="horz" pos="2568"/>
        <p:guide pos="22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80" d="100"/>
          <a:sy n="80" d="100"/>
        </p:scale>
        <p:origin x="-1464" y="-96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viewProps" Target="viewProps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40.xml"/><Relationship Id="rId2" Type="http://schemas.openxmlformats.org/officeDocument/2006/relationships/slide" Target="slides/slide9.xml"/><Relationship Id="rId1" Type="http://schemas.openxmlformats.org/officeDocument/2006/relationships/slide" Target="slides/slide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2944812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b-NO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4" y="2"/>
            <a:ext cx="2944812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nb-NO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31340"/>
            <a:ext cx="2944812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2" tIns="45716" rIns="91432" bIns="45716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b-NO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4" y="9431340"/>
            <a:ext cx="2944812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2" tIns="45716" rIns="91432" bIns="4571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47BA7BB-82BD-46BB-823A-BDB30A7039D5}" type="slidenum">
              <a:rPr lang="nb-NO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039435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2944812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b-NO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4" y="2"/>
            <a:ext cx="2944812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nb-NO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8875" cy="3725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5" y="4716466"/>
            <a:ext cx="4984749" cy="446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431340"/>
            <a:ext cx="2944812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2" tIns="45716" rIns="91432" bIns="45716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b-NO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4" y="9431340"/>
            <a:ext cx="2944812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2" tIns="45716" rIns="91432" bIns="4571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1A5330E-B5D0-4989-87FD-C718399ACA81}" type="slidenum">
              <a:rPr lang="nb-NO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524054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3FCF3A-29A4-4DE4-8B56-BA415C768DC7}" type="slidenum">
              <a:rPr lang="nb-NO" altLang="nb-NO"/>
              <a:pPr/>
              <a:t>17</a:t>
            </a:fld>
            <a:endParaRPr lang="nb-NO" altLang="nb-NO"/>
          </a:p>
        </p:txBody>
      </p:sp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4194213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540F-D04B-4654-817C-A70C60F02077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FC4F8-9628-459D-884E-186FE5CFD6E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30599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540F-D04B-4654-817C-A70C60F02077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FC4F8-9628-459D-884E-186FE5CFD6E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78990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540F-D04B-4654-817C-A70C60F02077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FC4F8-9628-459D-884E-186FE5CFD6E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348082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Regnskapsføring av skatt 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1DFEA-67D2-4607-B241-A5D46A7D0A99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652317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82288-A4C9-4CB1-985B-E0D850F8695D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Regnskapsføring av skatt 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6784E-F23E-4823-8CF5-40863C56F3B1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0820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82288-A4C9-4CB1-985B-E0D850F8695D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Regnskapsføring av skatt 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7E6B1-EE5E-47FB-AADC-4AD00444B765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552036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82288-A4C9-4CB1-985B-E0D850F8695D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Regnskapsføring av skatt </a:t>
            </a: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29D98-A304-4F2B-BECE-70537F16BA18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651033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82288-A4C9-4CB1-985B-E0D850F8695D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Regnskapsføring av skatt </a:t>
            </a:r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AE796-E82F-47D7-BBFA-A18362A9DFB8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531355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82288-A4C9-4CB1-985B-E0D850F8695D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Regnskapsføring av skatt </a:t>
            </a:r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CEF55-B704-4D85-8F51-1C2052986F5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362987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82288-A4C9-4CB1-985B-E0D850F8695D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Regnskapsføring av skatt 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F5D50-4255-49EA-ABEC-94D1829CC780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634103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82288-A4C9-4CB1-985B-E0D850F8695D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Regnskapsføring av skatt </a:t>
            </a: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51215-C98C-4BC9-A05A-01CEFBC82584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58341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540F-D04B-4654-817C-A70C60F02077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FC4F8-9628-459D-884E-186FE5CFD6E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236566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82288-A4C9-4CB1-985B-E0D850F8695D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Regnskapsføring av skatt </a:t>
            </a: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C67B7-F775-403C-AB68-2ED0791D0785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330593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82288-A4C9-4CB1-985B-E0D850F8695D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Regnskapsføring av skatt 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9C8EF-81BB-45C5-894B-F3BE0562DD8E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915596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82288-A4C9-4CB1-985B-E0D850F8695D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Regnskapsføring av skatt 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3D2E2-AF99-40A4-834F-37E380FBAF37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076167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ClipArt">
  <p:cSld name="Tittel, tekst og utklip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61925" y="332656"/>
            <a:ext cx="8713787" cy="719138"/>
          </a:xfrm>
        </p:spPr>
        <p:txBody>
          <a:bodyPr/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sz="half" idx="1"/>
          </p:nvPr>
        </p:nvSpPr>
        <p:spPr>
          <a:xfrm>
            <a:off x="180181" y="1303296"/>
            <a:ext cx="4338637" cy="4767262"/>
          </a:xfrm>
        </p:spPr>
        <p:txBody>
          <a:bodyPr/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utklipp 3"/>
          <p:cNvSpPr>
            <a:spLocks noGrp="1"/>
          </p:cNvSpPr>
          <p:nvPr>
            <p:ph type="clipArt" sz="half" idx="2"/>
          </p:nvPr>
        </p:nvSpPr>
        <p:spPr>
          <a:xfrm>
            <a:off x="4740448" y="1305836"/>
            <a:ext cx="4387503" cy="5045570"/>
          </a:xfrm>
        </p:spPr>
        <p:txBody>
          <a:bodyPr/>
          <a:lstStyle/>
          <a:p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0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Regnskapsføring av skatt 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1"/>
          </p:nvPr>
        </p:nvSpPr>
        <p:spPr>
          <a:xfrm>
            <a:off x="6934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5541B0F-11AD-46F5-BAFD-845D1C1FAD09}" type="slidenum">
              <a:rPr lang="nb-NO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7051807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tel, tekst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388" y="838200"/>
            <a:ext cx="8713787" cy="719138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sz="half" idx="1"/>
          </p:nvPr>
        </p:nvSpPr>
        <p:spPr>
          <a:xfrm>
            <a:off x="134938" y="1557338"/>
            <a:ext cx="4338637" cy="4767262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25975" y="1557338"/>
            <a:ext cx="4338638" cy="4767262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0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Regnskapsføring av skatt 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1"/>
          </p:nvPr>
        </p:nvSpPr>
        <p:spPr>
          <a:xfrm>
            <a:off x="6934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A34BA61-B58D-4FFE-803B-744B3258691E}" type="slidenum">
              <a:rPr lang="nb-NO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184941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tel og tabe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388" y="838200"/>
            <a:ext cx="8713787" cy="719138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abell 2"/>
          <p:cNvSpPr>
            <a:spLocks noGrp="1"/>
          </p:cNvSpPr>
          <p:nvPr>
            <p:ph type="tbl" idx="1"/>
          </p:nvPr>
        </p:nvSpPr>
        <p:spPr>
          <a:xfrm>
            <a:off x="251520" y="1988840"/>
            <a:ext cx="8713093" cy="4335760"/>
          </a:xfrm>
        </p:spPr>
        <p:txBody>
          <a:bodyPr/>
          <a:lstStyle/>
          <a:p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0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Regnskapsføring av skatt </a:t>
            </a:r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1"/>
          </p:nvPr>
        </p:nvSpPr>
        <p:spPr>
          <a:xfrm>
            <a:off x="6934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F25860E-8780-4B68-8317-6D8712BE757F}" type="slidenum">
              <a:rPr lang="nb-NO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88054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540F-D04B-4654-817C-A70C60F02077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FC4F8-9628-459D-884E-186FE5CFD6E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70166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540F-D04B-4654-817C-A70C60F02077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FC4F8-9628-459D-884E-186FE5CFD6E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37851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540F-D04B-4654-817C-A70C60F02077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FC4F8-9628-459D-884E-186FE5CFD6E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47731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540F-D04B-4654-817C-A70C60F02077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FC4F8-9628-459D-884E-186FE5CFD6E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65661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540F-D04B-4654-817C-A70C60F02077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FC4F8-9628-459D-884E-186FE5CFD6E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61956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540F-D04B-4654-817C-A70C60F02077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FC4F8-9628-459D-884E-186FE5CFD6E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29521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540F-D04B-4654-817C-A70C60F02077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FC4F8-9628-459D-884E-186FE5CFD6E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052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3E540F-D04B-4654-817C-A70C60F02077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FC4F8-9628-459D-884E-186FE5CFD6E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52865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21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3E540F-D04B-4654-817C-A70C60F02077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FC4F8-9628-459D-884E-186FE5CFD6EA}" type="slidenum">
              <a:rPr lang="nb-NO" smtClean="0"/>
              <a:t>‹#›</a:t>
            </a:fld>
            <a:endParaRPr lang="nb-NO"/>
          </a:p>
        </p:txBody>
      </p:sp>
      <p:sp>
        <p:nvSpPr>
          <p:cNvPr id="7" name="Rectangle 27"/>
          <p:cNvSpPr>
            <a:spLocks noChangeArrowheads="1"/>
          </p:cNvSpPr>
          <p:nvPr userDrawn="1"/>
        </p:nvSpPr>
        <p:spPr bwMode="auto">
          <a:xfrm>
            <a:off x="228600" y="6324600"/>
            <a:ext cx="190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b-NO" sz="1400">
                <a:cs typeface="Times New Roman" pitchFamily="18" charset="0"/>
              </a:rPr>
              <a:t>© Trond Kristoffersen</a:t>
            </a:r>
          </a:p>
        </p:txBody>
      </p:sp>
    </p:spTree>
    <p:extLst>
      <p:ext uri="{BB962C8B-B14F-4D97-AF65-F5344CB8AC3E}">
        <p14:creationId xmlns:p14="http://schemas.microsoft.com/office/powerpoint/2010/main" val="59897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  <p:sldLayoutId id="2147483918" r:id="rId12"/>
    <p:sldLayoutId id="2147483919" r:id="rId13"/>
    <p:sldLayoutId id="2147483920" r:id="rId1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847013" cy="1574800"/>
          </a:xfrm>
        </p:spPr>
        <p:txBody>
          <a:bodyPr>
            <a:normAutofit fontScale="90000"/>
          </a:bodyPr>
          <a:lstStyle/>
          <a:p>
            <a:r>
              <a:rPr lang="nb-NO" sz="3600" b="1" dirty="0"/>
              <a:t>Finansregnskap</a:t>
            </a:r>
            <a:br>
              <a:rPr lang="nb-NO" sz="3600" b="1" dirty="0"/>
            </a:br>
            <a:br>
              <a:rPr lang="nb-NO" sz="3600" b="1" dirty="0"/>
            </a:br>
            <a:r>
              <a:rPr lang="nb-NO" sz="3600" b="1" dirty="0"/>
              <a:t>Regnskapsføring av skatt (22 %)</a:t>
            </a:r>
            <a:br>
              <a:rPr lang="nb-NO" sz="3600" b="1" dirty="0"/>
            </a:br>
            <a:r>
              <a:rPr lang="nb-NO" sz="3600" b="1" dirty="0"/>
              <a:t>(student)</a:t>
            </a:r>
            <a:endParaRPr lang="nb-NO" sz="36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nb-NO" sz="2800" dirty="0"/>
          </a:p>
          <a:p>
            <a:r>
              <a:rPr lang="nb-NO" sz="2800" dirty="0"/>
              <a:t>Trond Kristoffersen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5" name="Rectangle 3"/>
          <p:cNvSpPr>
            <a:spLocks noGrp="1" noChangeArrowheads="1"/>
          </p:cNvSpPr>
          <p:nvPr>
            <p:ph type="title"/>
          </p:nvPr>
        </p:nvSpPr>
        <p:spPr>
          <a:xfrm>
            <a:off x="822960" y="286604"/>
            <a:ext cx="7493456" cy="853221"/>
          </a:xfrm>
        </p:spPr>
        <p:txBody>
          <a:bodyPr/>
          <a:lstStyle/>
          <a:p>
            <a:r>
              <a:rPr lang="nb-NO" sz="3200" dirty="0"/>
              <a:t>Utsatt skatt-modellen</a:t>
            </a:r>
          </a:p>
        </p:txBody>
      </p:sp>
      <p:sp>
        <p:nvSpPr>
          <p:cNvPr id="25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Regnskapsføring av skatt </a:t>
            </a:r>
          </a:p>
        </p:txBody>
      </p:sp>
      <p:sp>
        <p:nvSpPr>
          <p:cNvPr id="26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7DC86-42F2-4C2C-A86B-4515765A8769}" type="slidenum">
              <a:rPr lang="nb-NO"/>
              <a:pPr/>
              <a:t>10</a:t>
            </a:fld>
            <a:endParaRPr lang="nb-NO"/>
          </a:p>
        </p:txBody>
      </p:sp>
      <p:sp>
        <p:nvSpPr>
          <p:cNvPr id="136194" name="Rectangle 2"/>
          <p:cNvSpPr>
            <a:spLocks noChangeArrowheads="1"/>
          </p:cNvSpPr>
          <p:nvPr/>
        </p:nvSpPr>
        <p:spPr bwMode="auto">
          <a:xfrm>
            <a:off x="179388" y="1616075"/>
            <a:ext cx="8785225" cy="4175125"/>
          </a:xfrm>
          <a:prstGeom prst="rect">
            <a:avLst/>
          </a:prstGeom>
          <a:solidFill>
            <a:srgbClr val="66FFFF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b-NO"/>
          </a:p>
        </p:txBody>
      </p:sp>
      <p:sp>
        <p:nvSpPr>
          <p:cNvPr id="136196" name="Rectangle 4"/>
          <p:cNvSpPr>
            <a:spLocks noChangeArrowheads="1"/>
          </p:cNvSpPr>
          <p:nvPr/>
        </p:nvSpPr>
        <p:spPr bwMode="auto">
          <a:xfrm>
            <a:off x="468313" y="1831975"/>
            <a:ext cx="2447925" cy="609600"/>
          </a:xfrm>
          <a:prstGeom prst="rect">
            <a:avLst/>
          </a:prstGeom>
          <a:solidFill>
            <a:srgbClr val="66CCFF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b-NO" sz="2000" b="1"/>
              <a:t>Eiendeler</a:t>
            </a:r>
          </a:p>
        </p:txBody>
      </p:sp>
      <p:sp>
        <p:nvSpPr>
          <p:cNvPr id="136197" name="Rectangle 5"/>
          <p:cNvSpPr>
            <a:spLocks noChangeArrowheads="1"/>
          </p:cNvSpPr>
          <p:nvPr/>
        </p:nvSpPr>
        <p:spPr bwMode="auto">
          <a:xfrm>
            <a:off x="3635375" y="1831975"/>
            <a:ext cx="2016125" cy="609600"/>
          </a:xfrm>
          <a:prstGeom prst="rect">
            <a:avLst/>
          </a:prstGeom>
          <a:solidFill>
            <a:srgbClr val="66CCFF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b-NO" sz="2000" b="1"/>
              <a:t>Egenkapital</a:t>
            </a:r>
          </a:p>
          <a:p>
            <a:pPr algn="ctr"/>
            <a:r>
              <a:rPr lang="nb-NO" sz="2000" b="1"/>
              <a:t>(resultat)</a:t>
            </a:r>
          </a:p>
        </p:txBody>
      </p:sp>
      <p:sp>
        <p:nvSpPr>
          <p:cNvPr id="136198" name="Rectangle 6"/>
          <p:cNvSpPr>
            <a:spLocks noChangeArrowheads="1"/>
          </p:cNvSpPr>
          <p:nvPr/>
        </p:nvSpPr>
        <p:spPr bwMode="auto">
          <a:xfrm>
            <a:off x="6300788" y="1831975"/>
            <a:ext cx="2447925" cy="609600"/>
          </a:xfrm>
          <a:prstGeom prst="rect">
            <a:avLst/>
          </a:prstGeom>
          <a:solidFill>
            <a:srgbClr val="66CCFF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b-NO" sz="1800" b="1"/>
              <a:t>Gjeld </a:t>
            </a:r>
          </a:p>
        </p:txBody>
      </p:sp>
      <p:sp>
        <p:nvSpPr>
          <p:cNvPr id="136202" name="Text Box 10"/>
          <p:cNvSpPr txBox="1">
            <a:spLocks noChangeArrowheads="1"/>
          </p:cNvSpPr>
          <p:nvPr/>
        </p:nvSpPr>
        <p:spPr bwMode="auto">
          <a:xfrm>
            <a:off x="3635375" y="4106863"/>
            <a:ext cx="2016125" cy="346075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b-NO" sz="1600">
                <a:latin typeface="Arial" charset="0"/>
              </a:rPr>
              <a:t>Skattekostnad</a:t>
            </a:r>
          </a:p>
        </p:txBody>
      </p:sp>
      <p:grpSp>
        <p:nvGrpSpPr>
          <p:cNvPr id="136216" name="Group 24"/>
          <p:cNvGrpSpPr>
            <a:grpSpLocks/>
          </p:cNvGrpSpPr>
          <p:nvPr/>
        </p:nvGrpSpPr>
        <p:grpSpPr bwMode="auto">
          <a:xfrm>
            <a:off x="3635375" y="3284538"/>
            <a:ext cx="2016125" cy="768350"/>
            <a:chOff x="2290" y="2069"/>
            <a:chExt cx="1270" cy="484"/>
          </a:xfrm>
        </p:grpSpPr>
        <p:sp>
          <p:nvSpPr>
            <p:cNvPr id="136203" name="Text Box 11"/>
            <p:cNvSpPr txBox="1">
              <a:spLocks noChangeArrowheads="1"/>
            </p:cNvSpPr>
            <p:nvPr/>
          </p:nvSpPr>
          <p:spPr bwMode="auto">
            <a:xfrm>
              <a:off x="2290" y="2069"/>
              <a:ext cx="1270" cy="2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nb-NO" sz="1600">
                  <a:latin typeface="Arial" charset="0"/>
                </a:rPr>
                <a:t>Resultat før skatt</a:t>
              </a:r>
            </a:p>
          </p:txBody>
        </p:sp>
        <p:sp>
          <p:nvSpPr>
            <p:cNvPr id="136205" name="Text Box 13"/>
            <p:cNvSpPr txBox="1">
              <a:spLocks noChangeArrowheads="1"/>
            </p:cNvSpPr>
            <p:nvPr/>
          </p:nvSpPr>
          <p:spPr bwMode="auto">
            <a:xfrm>
              <a:off x="2696" y="2341"/>
              <a:ext cx="45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b-NO" sz="1600">
                  <a:latin typeface="Arial" charset="0"/>
                </a:rPr>
                <a:t>minus</a:t>
              </a:r>
            </a:p>
          </p:txBody>
        </p:sp>
      </p:grpSp>
      <p:grpSp>
        <p:nvGrpSpPr>
          <p:cNvPr id="136215" name="Group 23"/>
          <p:cNvGrpSpPr>
            <a:grpSpLocks/>
          </p:cNvGrpSpPr>
          <p:nvPr/>
        </p:nvGrpSpPr>
        <p:grpSpPr bwMode="auto">
          <a:xfrm>
            <a:off x="3563938" y="4783138"/>
            <a:ext cx="2087562" cy="649287"/>
            <a:chOff x="2245" y="3013"/>
            <a:chExt cx="1315" cy="409"/>
          </a:xfrm>
        </p:grpSpPr>
        <p:sp>
          <p:nvSpPr>
            <p:cNvPr id="136204" name="Rectangle 12"/>
            <p:cNvSpPr>
              <a:spLocks noChangeArrowheads="1"/>
            </p:cNvSpPr>
            <p:nvPr/>
          </p:nvSpPr>
          <p:spPr bwMode="auto">
            <a:xfrm>
              <a:off x="2275" y="3195"/>
              <a:ext cx="1240" cy="22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b-NO" sz="1800">
                  <a:latin typeface="Arial" charset="0"/>
                </a:rPr>
                <a:t>Årsresultat</a:t>
              </a:r>
              <a:endParaRPr lang="nb-NO" sz="1600">
                <a:latin typeface="Arial Unicode MS" pitchFamily="34" charset="-128"/>
              </a:endParaRPr>
            </a:p>
          </p:txBody>
        </p:sp>
        <p:sp>
          <p:nvSpPr>
            <p:cNvPr id="136210" name="Line 18"/>
            <p:cNvSpPr>
              <a:spLocks noChangeShapeType="1"/>
            </p:cNvSpPr>
            <p:nvPr/>
          </p:nvSpPr>
          <p:spPr bwMode="auto">
            <a:xfrm>
              <a:off x="2245" y="3013"/>
              <a:ext cx="1315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136213" name="Group 21"/>
          <p:cNvGrpSpPr>
            <a:grpSpLocks/>
          </p:cNvGrpSpPr>
          <p:nvPr/>
        </p:nvGrpSpPr>
        <p:grpSpPr bwMode="auto">
          <a:xfrm>
            <a:off x="468313" y="2963863"/>
            <a:ext cx="3167062" cy="1316037"/>
            <a:chOff x="295" y="1867"/>
            <a:chExt cx="1995" cy="829"/>
          </a:xfrm>
        </p:grpSpPr>
        <p:sp>
          <p:nvSpPr>
            <p:cNvPr id="136199" name="Text Box 7"/>
            <p:cNvSpPr txBox="1">
              <a:spLocks noChangeArrowheads="1"/>
            </p:cNvSpPr>
            <p:nvPr/>
          </p:nvSpPr>
          <p:spPr bwMode="auto">
            <a:xfrm>
              <a:off x="295" y="1867"/>
              <a:ext cx="1543" cy="2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/>
              <a:r>
                <a:rPr lang="nb-NO" sz="1600">
                  <a:latin typeface="Arial" charset="0"/>
                </a:rPr>
                <a:t>Utsatt skattefordel</a:t>
              </a:r>
            </a:p>
          </p:txBody>
        </p:sp>
        <p:sp>
          <p:nvSpPr>
            <p:cNvPr id="136206" name="Line 14"/>
            <p:cNvSpPr>
              <a:spLocks noChangeShapeType="1"/>
            </p:cNvSpPr>
            <p:nvPr/>
          </p:nvSpPr>
          <p:spPr bwMode="auto">
            <a:xfrm>
              <a:off x="2064" y="2696"/>
              <a:ext cx="226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136207" name="Line 15"/>
            <p:cNvSpPr>
              <a:spLocks noChangeShapeType="1"/>
            </p:cNvSpPr>
            <p:nvPr/>
          </p:nvSpPr>
          <p:spPr bwMode="auto">
            <a:xfrm>
              <a:off x="1837" y="1970"/>
              <a:ext cx="227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136211" name="Line 19"/>
            <p:cNvSpPr>
              <a:spLocks noChangeShapeType="1"/>
            </p:cNvSpPr>
            <p:nvPr/>
          </p:nvSpPr>
          <p:spPr bwMode="auto">
            <a:xfrm>
              <a:off x="2064" y="1970"/>
              <a:ext cx="0" cy="726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136214" name="Group 22"/>
          <p:cNvGrpSpPr>
            <a:grpSpLocks/>
          </p:cNvGrpSpPr>
          <p:nvPr/>
        </p:nvGrpSpPr>
        <p:grpSpPr bwMode="auto">
          <a:xfrm>
            <a:off x="5651500" y="2963863"/>
            <a:ext cx="3097213" cy="1504950"/>
            <a:chOff x="3560" y="1867"/>
            <a:chExt cx="1951" cy="948"/>
          </a:xfrm>
        </p:grpSpPr>
        <p:sp>
          <p:nvSpPr>
            <p:cNvPr id="136200" name="Text Box 8"/>
            <p:cNvSpPr txBox="1">
              <a:spLocks noChangeArrowheads="1"/>
            </p:cNvSpPr>
            <p:nvPr/>
          </p:nvSpPr>
          <p:spPr bwMode="auto">
            <a:xfrm>
              <a:off x="3969" y="1867"/>
              <a:ext cx="1542" cy="2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/>
              <a:r>
                <a:rPr lang="nb-NO" sz="1600">
                  <a:latin typeface="Arial" charset="0"/>
                </a:rPr>
                <a:t>Utsatt skatt</a:t>
              </a:r>
            </a:p>
          </p:txBody>
        </p:sp>
        <p:sp>
          <p:nvSpPr>
            <p:cNvPr id="136201" name="Text Box 9"/>
            <p:cNvSpPr txBox="1">
              <a:spLocks noChangeArrowheads="1"/>
            </p:cNvSpPr>
            <p:nvPr/>
          </p:nvSpPr>
          <p:spPr bwMode="auto">
            <a:xfrm>
              <a:off x="3969" y="2597"/>
              <a:ext cx="1542" cy="2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nb-NO" sz="1600">
                  <a:latin typeface="Arial" charset="0"/>
                </a:rPr>
                <a:t>Betalbar skatt</a:t>
              </a:r>
            </a:p>
          </p:txBody>
        </p:sp>
        <p:sp>
          <p:nvSpPr>
            <p:cNvPr id="136208" name="Line 16"/>
            <p:cNvSpPr>
              <a:spLocks noChangeShapeType="1"/>
            </p:cNvSpPr>
            <p:nvPr/>
          </p:nvSpPr>
          <p:spPr bwMode="auto">
            <a:xfrm>
              <a:off x="3742" y="1970"/>
              <a:ext cx="227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136209" name="Line 17"/>
            <p:cNvSpPr>
              <a:spLocks noChangeShapeType="1"/>
            </p:cNvSpPr>
            <p:nvPr/>
          </p:nvSpPr>
          <p:spPr bwMode="auto">
            <a:xfrm>
              <a:off x="3560" y="2696"/>
              <a:ext cx="409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136212" name="Line 20"/>
            <p:cNvSpPr>
              <a:spLocks noChangeShapeType="1"/>
            </p:cNvSpPr>
            <p:nvPr/>
          </p:nvSpPr>
          <p:spPr bwMode="auto">
            <a:xfrm>
              <a:off x="3742" y="1970"/>
              <a:ext cx="0" cy="726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6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36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36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36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36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36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36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36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36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194" grpId="0" animBg="1"/>
      <p:bldP spid="136196" grpId="0" animBg="1"/>
      <p:bldP spid="136197" grpId="0" animBg="1"/>
      <p:bldP spid="136198" grpId="0" animBg="1"/>
      <p:bldP spid="13620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>
          <a:xfrm>
            <a:off x="822960" y="286605"/>
            <a:ext cx="7421448" cy="910148"/>
          </a:xfrm>
        </p:spPr>
        <p:txBody>
          <a:bodyPr/>
          <a:lstStyle/>
          <a:p>
            <a:r>
              <a:rPr lang="nb-NO" dirty="0"/>
              <a:t>Definisjoner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idx="1"/>
          </p:nvPr>
        </p:nvSpPr>
        <p:spPr>
          <a:xfrm>
            <a:off x="609595" y="1052736"/>
            <a:ext cx="7848177" cy="3775274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nb-NO" sz="2000" dirty="0"/>
              <a:t>Betalbar skatt (skyldig skatt)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nb-NO" sz="2000" dirty="0"/>
              <a:t>Skatt som skal betales beregnet på grunnlag av årets skattemessige resultat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nb-NO" sz="2000" dirty="0"/>
              <a:t>Utsatt skatt (skattegjeld)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nb-NO" sz="2000" dirty="0"/>
              <a:t>Beløp som skal betales i skatt i senere regnskapsperioder knyttet til skatteøkende midlertidige forskjeller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nb-NO" sz="2000" dirty="0"/>
              <a:t>Utsatt skattefordel (skatteeiendel)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nb-NO" sz="2000" dirty="0"/>
              <a:t>Skatt som kan refunderes i framtidige skatteperioder knyttet til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§"/>
            </a:pPr>
            <a:r>
              <a:rPr lang="nb-NO" sz="2000" dirty="0"/>
              <a:t>Skattereduserende midlertidige forskjeller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§"/>
            </a:pPr>
            <a:r>
              <a:rPr lang="nb-NO" sz="2000" dirty="0"/>
              <a:t>Skattemessig underskudd til framføring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nb-NO" sz="2000" dirty="0"/>
              <a:t>Skattekostnad</a:t>
            </a:r>
          </a:p>
          <a:p>
            <a:pPr algn="r">
              <a:lnSpc>
                <a:spcPct val="80000"/>
              </a:lnSpc>
              <a:buFont typeface="Wingdings" pitchFamily="2" charset="2"/>
              <a:buChar char="§"/>
            </a:pPr>
            <a:r>
              <a:rPr lang="nb-NO" sz="2000" dirty="0"/>
              <a:t>Resultatført skatt som er sammenstilt med regnskapsmessig resultat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nb-NO" sz="2000" dirty="0"/>
              <a:t>Består av betalbar skatt og endring i utsatt skatt/utsatt skattefordel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nb-NO" sz="2000" dirty="0"/>
              <a:t>Midlertidig forskjell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nb-NO" sz="2000" dirty="0"/>
              <a:t>Poster med ulik periodisering i regnskapet og ved skatteberegningen., og som utlignes over tid.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nb-NO" sz="2000" dirty="0"/>
              <a:t>Forskjellen kan enten være skatteøkende (gir økt framtidig skatt) eller skattereduserende (gir redusert framtidig skattebelastning)</a:t>
            </a: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Regnskapsføring av skatt </a:t>
            </a:r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144F5-6AD6-43F3-8467-FA7AE926D2D7}" type="slidenum">
              <a:rPr lang="nb-NO"/>
              <a:pPr/>
              <a:t>11</a:t>
            </a:fld>
            <a:endParaRPr lang="nb-NO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bunn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 altLang="nb-NO"/>
              <a:t>Regnskapsføring av skatt 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27BCFC9-3726-4FD8-B5E1-069B1DE18F54}" type="slidenum">
              <a:rPr lang="nb-NO" altLang="nb-NO"/>
              <a:pPr/>
              <a:t>12</a:t>
            </a:fld>
            <a:endParaRPr lang="nb-NO" altLang="nb-NO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/>
              <a:t>Utsatt skatt-modellen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34938" y="1557338"/>
            <a:ext cx="5257800" cy="4767262"/>
          </a:xfrm>
        </p:spPr>
        <p:txBody>
          <a:bodyPr/>
          <a:lstStyle/>
          <a:p>
            <a:r>
              <a:rPr lang="nb-NO" altLang="nb-NO" sz="2800"/>
              <a:t>Eksempel 2:</a:t>
            </a:r>
          </a:p>
          <a:p>
            <a:pPr lvl="1"/>
            <a:r>
              <a:rPr lang="nb-NO" altLang="nb-NO" sz="2400"/>
              <a:t>AS Skatt driver skattepliktig næringsvirksomhet. </a:t>
            </a:r>
          </a:p>
          <a:p>
            <a:pPr lvl="2"/>
            <a:r>
              <a:rPr lang="nb-NO" altLang="nb-NO" sz="2000"/>
              <a:t>De kjøpte i begynnelsen av 20x1 et varig driftsmiddel</a:t>
            </a:r>
          </a:p>
          <a:p>
            <a:pPr lvl="3"/>
            <a:r>
              <a:rPr lang="nb-NO" altLang="nb-NO" sz="1800"/>
              <a:t>Kostpris 1 500</a:t>
            </a:r>
          </a:p>
          <a:p>
            <a:pPr lvl="3"/>
            <a:r>
              <a:rPr lang="nb-NO" altLang="nb-NO" sz="1800"/>
              <a:t>Økonomisk levetid på 3 år</a:t>
            </a:r>
          </a:p>
          <a:p>
            <a:pPr lvl="3"/>
            <a:r>
              <a:rPr lang="nb-NO" altLang="nb-NO" sz="1800"/>
              <a:t>Data følger vedlagt</a:t>
            </a:r>
          </a:p>
          <a:p>
            <a:pPr lvl="1"/>
            <a:r>
              <a:rPr lang="nb-NO" altLang="nb-NO" sz="2400"/>
              <a:t>Oppgave</a:t>
            </a:r>
          </a:p>
          <a:p>
            <a:pPr lvl="2"/>
            <a:r>
              <a:rPr lang="nb-NO" altLang="nb-NO" sz="2000"/>
              <a:t>Vis behandlingen av skatt i regnskapet for årene 20x1 til 20x3</a:t>
            </a:r>
          </a:p>
          <a:p>
            <a:pPr lvl="2"/>
            <a:endParaRPr lang="nb-NO" altLang="nb-NO" sz="2000"/>
          </a:p>
        </p:txBody>
      </p:sp>
      <p:pic>
        <p:nvPicPr>
          <p:cNvPr id="65683" name="Picture 147" descr="MCj03121500000[1]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834063" y="2066925"/>
            <a:ext cx="2817812" cy="3021013"/>
          </a:xfrm>
        </p:spPr>
      </p:pic>
    </p:spTree>
    <p:extLst>
      <p:ext uri="{BB962C8B-B14F-4D97-AF65-F5344CB8AC3E}">
        <p14:creationId xmlns:p14="http://schemas.microsoft.com/office/powerpoint/2010/main" val="18801191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ssholder for bunntekst 3"/>
          <p:cNvSpPr>
            <a:spLocks noGrp="1"/>
          </p:cNvSpPr>
          <p:nvPr>
            <p:ph type="ftr" sz="quarter" idx="10"/>
          </p:nvPr>
        </p:nvSpPr>
        <p:spPr>
          <a:xfrm>
            <a:off x="6748664" y="6300786"/>
            <a:ext cx="2057400" cy="365125"/>
          </a:xfrm>
        </p:spPr>
        <p:txBody>
          <a:bodyPr/>
          <a:lstStyle/>
          <a:p>
            <a:r>
              <a:rPr lang="nb-NO" altLang="nb-NO" dirty="0"/>
              <a:t>Regnskapsføring av skatt </a:t>
            </a:r>
          </a:p>
        </p:txBody>
      </p:sp>
      <p:sp>
        <p:nvSpPr>
          <p:cNvPr id="58" name="Plassholder for lysbilde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49DD3C-E847-4A74-8C52-3A7CD01C17E2}" type="slidenum">
              <a:rPr lang="nb-NO" altLang="nb-NO"/>
              <a:pPr/>
              <a:t>13</a:t>
            </a:fld>
            <a:endParaRPr lang="nb-NO" altLang="nb-NO"/>
          </a:p>
        </p:txBody>
      </p:sp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/>
              <a:t>Utsatt skattmodellen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altLang="nb-NO"/>
              <a:t>Eksempel 2 forts.:</a:t>
            </a:r>
          </a:p>
        </p:txBody>
      </p:sp>
      <p:graphicFrame>
        <p:nvGraphicFramePr>
          <p:cNvPr id="137353" name="Group 1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9424335"/>
              </p:ext>
            </p:extLst>
          </p:nvPr>
        </p:nvGraphicFramePr>
        <p:xfrm>
          <a:off x="466725" y="2349500"/>
          <a:ext cx="8353425" cy="3657600"/>
        </p:xfrm>
        <a:graphic>
          <a:graphicData uri="http://schemas.openxmlformats.org/drawingml/2006/table">
            <a:tbl>
              <a:tblPr/>
              <a:tblGrid>
                <a:gridCol w="4103688">
                  <a:extLst>
                    <a:ext uri="{9D8B030D-6E8A-4147-A177-3AD203B41FA5}">
                      <a16:colId xmlns:a16="http://schemas.microsoft.com/office/drawing/2014/main" val="1353194062"/>
                    </a:ext>
                  </a:extLst>
                </a:gridCol>
                <a:gridCol w="793750">
                  <a:extLst>
                    <a:ext uri="{9D8B030D-6E8A-4147-A177-3AD203B41FA5}">
                      <a16:colId xmlns:a16="http://schemas.microsoft.com/office/drawing/2014/main" val="3459593147"/>
                    </a:ext>
                  </a:extLst>
                </a:gridCol>
                <a:gridCol w="182562">
                  <a:extLst>
                    <a:ext uri="{9D8B030D-6E8A-4147-A177-3AD203B41FA5}">
                      <a16:colId xmlns:a16="http://schemas.microsoft.com/office/drawing/2014/main" val="1777736286"/>
                    </a:ext>
                  </a:extLst>
                </a:gridCol>
                <a:gridCol w="681038">
                  <a:extLst>
                    <a:ext uri="{9D8B030D-6E8A-4147-A177-3AD203B41FA5}">
                      <a16:colId xmlns:a16="http://schemas.microsoft.com/office/drawing/2014/main" val="187268479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1204990565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1493937776"/>
                    </a:ext>
                  </a:extLst>
                </a:gridCol>
                <a:gridCol w="182562">
                  <a:extLst>
                    <a:ext uri="{9D8B030D-6E8A-4147-A177-3AD203B41FA5}">
                      <a16:colId xmlns:a16="http://schemas.microsoft.com/office/drawing/2014/main" val="517291417"/>
                    </a:ext>
                  </a:extLst>
                </a:gridCol>
                <a:gridCol w="835025">
                  <a:extLst>
                    <a:ext uri="{9D8B030D-6E8A-4147-A177-3AD203B41FA5}">
                      <a16:colId xmlns:a16="http://schemas.microsoft.com/office/drawing/2014/main" val="353571166"/>
                    </a:ext>
                  </a:extLst>
                </a:gridCol>
              </a:tblGrid>
              <a:tr h="381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20x1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20x2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20x3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Sum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6314507"/>
                  </a:ext>
                </a:extLst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Regnskapsmessig avskrivning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500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500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500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1 500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3480177"/>
                  </a:ext>
                </a:extLst>
              </a:tr>
              <a:tr h="3619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Skattemessige avskrivning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800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500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1 500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876902"/>
                  </a:ext>
                </a:extLst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7933113"/>
                  </a:ext>
                </a:extLst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Salgsinntekt per år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7882415"/>
                  </a:ext>
                </a:extLst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Diverse driftsutgifter per år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1 500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2601348"/>
                  </a:ext>
                </a:extLst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Skattesats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22 %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9332860"/>
                  </a:ext>
                </a:extLst>
              </a:tr>
              <a:tr h="228600"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Skatt av årets skattepliktige resultat betales året etter inntektsåret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95244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79771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ssholder for bunn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 altLang="nb-NO"/>
              <a:t>Regnskapsføring av skatt </a:t>
            </a:r>
          </a:p>
        </p:txBody>
      </p:sp>
      <p:sp>
        <p:nvSpPr>
          <p:cNvPr id="31" name="Plassholder for lysbilde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087F3-B789-4A41-88B2-59D2C2322028}" type="slidenum">
              <a:rPr lang="nb-NO" altLang="nb-NO"/>
              <a:pPr/>
              <a:t>14</a:t>
            </a:fld>
            <a:endParaRPr lang="nb-NO" altLang="nb-NO"/>
          </a:p>
        </p:txBody>
      </p:sp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/>
              <a:t>Utsatt skattmodellen</a:t>
            </a:r>
          </a:p>
        </p:txBody>
      </p:sp>
      <p:graphicFrame>
        <p:nvGraphicFramePr>
          <p:cNvPr id="141399" name="Group 8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858176"/>
              </p:ext>
            </p:extLst>
          </p:nvPr>
        </p:nvGraphicFramePr>
        <p:xfrm>
          <a:off x="179388" y="1631950"/>
          <a:ext cx="8137525" cy="3289300"/>
        </p:xfrm>
        <a:graphic>
          <a:graphicData uri="http://schemas.openxmlformats.org/drawingml/2006/table">
            <a:tbl>
              <a:tblPr/>
              <a:tblGrid>
                <a:gridCol w="4413250">
                  <a:extLst>
                    <a:ext uri="{9D8B030D-6E8A-4147-A177-3AD203B41FA5}">
                      <a16:colId xmlns:a16="http://schemas.microsoft.com/office/drawing/2014/main" val="3577220641"/>
                    </a:ext>
                  </a:extLst>
                </a:gridCol>
                <a:gridCol w="1385887">
                  <a:extLst>
                    <a:ext uri="{9D8B030D-6E8A-4147-A177-3AD203B41FA5}">
                      <a16:colId xmlns:a16="http://schemas.microsoft.com/office/drawing/2014/main" val="1166832973"/>
                    </a:ext>
                  </a:extLst>
                </a:gridCol>
                <a:gridCol w="1127125">
                  <a:extLst>
                    <a:ext uri="{9D8B030D-6E8A-4147-A177-3AD203B41FA5}">
                      <a16:colId xmlns:a16="http://schemas.microsoft.com/office/drawing/2014/main" val="465281149"/>
                    </a:ext>
                  </a:extLst>
                </a:gridCol>
                <a:gridCol w="1211263">
                  <a:extLst>
                    <a:ext uri="{9D8B030D-6E8A-4147-A177-3AD203B41FA5}">
                      <a16:colId xmlns:a16="http://schemas.microsoft.com/office/drawing/2014/main" val="4077561146"/>
                    </a:ext>
                  </a:extLst>
                </a:gridCol>
              </a:tblGrid>
              <a:tr h="469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Resultatregnskap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20x3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20x2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20x1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607732"/>
                  </a:ext>
                </a:extLst>
              </a:tr>
              <a:tr h="469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Salgsinntekt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3 000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4419368"/>
                  </a:ext>
                </a:extLst>
              </a:tr>
              <a:tr h="469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Avskrivning (regnskapsmessig)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(500)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( 500)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(500)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0142789"/>
                  </a:ext>
                </a:extLst>
              </a:tr>
              <a:tr h="469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Diverse driftsutgifter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(1 500)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(1 500)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(1 500)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6354890"/>
                  </a:ext>
                </a:extLst>
              </a:tr>
              <a:tr h="469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= Resultat før skatt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1 000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6038110"/>
                  </a:ext>
                </a:extLst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Skattekostnad (22 %) </a:t>
                      </a:r>
                      <a:r>
                        <a:rPr kumimoji="0" lang="nb-NO" altLang="nb-NO" sz="24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nb-NO" alt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3457847"/>
                  </a:ext>
                </a:extLst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= Årsoverskudd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nb-NO" alt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28932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00462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ssholder for bunn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 altLang="nb-NO"/>
              <a:t>Regnskapsføring av skatt </a:t>
            </a:r>
          </a:p>
        </p:txBody>
      </p:sp>
      <p:sp>
        <p:nvSpPr>
          <p:cNvPr id="59" name="Plassholder for lysbilde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D68DBEA-9F81-4A42-B3CB-88F1F93A894C}" type="slidenum">
              <a:rPr lang="nb-NO" altLang="nb-NO"/>
              <a:pPr/>
              <a:t>15</a:t>
            </a:fld>
            <a:endParaRPr lang="nb-NO" altLang="nb-NO"/>
          </a:p>
        </p:txBody>
      </p:sp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/>
              <a:t>Utsatt skattmodellen</a:t>
            </a:r>
          </a:p>
        </p:txBody>
      </p:sp>
      <p:graphicFrame>
        <p:nvGraphicFramePr>
          <p:cNvPr id="206851" name="Group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4685157"/>
              </p:ext>
            </p:extLst>
          </p:nvPr>
        </p:nvGraphicFramePr>
        <p:xfrm>
          <a:off x="179388" y="1779588"/>
          <a:ext cx="8785225" cy="3757613"/>
        </p:xfrm>
        <a:graphic>
          <a:graphicData uri="http://schemas.openxmlformats.org/drawingml/2006/table">
            <a:tbl>
              <a:tblPr/>
              <a:tblGrid>
                <a:gridCol w="4248150">
                  <a:extLst>
                    <a:ext uri="{9D8B030D-6E8A-4147-A177-3AD203B41FA5}">
                      <a16:colId xmlns:a16="http://schemas.microsoft.com/office/drawing/2014/main" val="1580286952"/>
                    </a:ext>
                  </a:extLst>
                </a:gridCol>
                <a:gridCol w="1149350">
                  <a:extLst>
                    <a:ext uri="{9D8B030D-6E8A-4147-A177-3AD203B41FA5}">
                      <a16:colId xmlns:a16="http://schemas.microsoft.com/office/drawing/2014/main" val="79143294"/>
                    </a:ext>
                  </a:extLst>
                </a:gridCol>
                <a:gridCol w="1049337">
                  <a:extLst>
                    <a:ext uri="{9D8B030D-6E8A-4147-A177-3AD203B41FA5}">
                      <a16:colId xmlns:a16="http://schemas.microsoft.com/office/drawing/2014/main" val="3469796956"/>
                    </a:ext>
                  </a:extLst>
                </a:gridCol>
                <a:gridCol w="1041400">
                  <a:extLst>
                    <a:ext uri="{9D8B030D-6E8A-4147-A177-3AD203B41FA5}">
                      <a16:colId xmlns:a16="http://schemas.microsoft.com/office/drawing/2014/main" val="3089850703"/>
                    </a:ext>
                  </a:extLst>
                </a:gridCol>
                <a:gridCol w="1296988">
                  <a:extLst>
                    <a:ext uri="{9D8B030D-6E8A-4147-A177-3AD203B41FA5}">
                      <a16:colId xmlns:a16="http://schemas.microsoft.com/office/drawing/2014/main" val="1282086330"/>
                    </a:ext>
                  </a:extLst>
                </a:gridCol>
              </a:tblGrid>
              <a:tr h="469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Varig driftsmiddel 31.12.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20x3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20x2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20x1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1.1.20x1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0744415"/>
                  </a:ext>
                </a:extLst>
              </a:tr>
              <a:tr h="469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Regnskapsmessig verdi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500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1 500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5506593"/>
                  </a:ext>
                </a:extLst>
              </a:tr>
              <a:tr h="469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Skattemessig verdi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(200)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(700)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(1 500)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9134447"/>
                  </a:ext>
                </a:extLst>
              </a:tr>
              <a:tr h="469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Midlertidig forskjell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300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501121"/>
                  </a:ext>
                </a:extLst>
              </a:tr>
              <a:tr h="468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Endring i året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(300)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7697710"/>
                  </a:ext>
                </a:extLst>
              </a:tr>
              <a:tr h="469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Omregnet til skattebeløp (22 %): 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nb-NO" alt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2500239"/>
                  </a:ext>
                </a:extLst>
              </a:tr>
              <a:tr h="469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Utsatt skatt (= gjeld)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66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457200" marR="0" lvl="0" indent="-4572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AutoNum type="arabicParenR"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66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6388665"/>
                  </a:ext>
                </a:extLst>
              </a:tr>
              <a:tr h="469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Endring i året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66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(66)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1307593"/>
                  </a:ext>
                </a:extLst>
              </a:tr>
            </a:tbl>
          </a:graphicData>
        </a:graphic>
      </p:graphicFrame>
      <p:sp>
        <p:nvSpPr>
          <p:cNvPr id="206905" name="Text Box 57"/>
          <p:cNvSpPr txBox="1">
            <a:spLocks noChangeArrowheads="1"/>
          </p:cNvSpPr>
          <p:nvPr/>
        </p:nvSpPr>
        <p:spPr bwMode="auto">
          <a:xfrm>
            <a:off x="179388" y="5734050"/>
            <a:ext cx="212269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b-NO" altLang="nb-NO" sz="2000" dirty="0"/>
              <a:t>1) 300 </a:t>
            </a:r>
            <a:r>
              <a:rPr lang="en-US" altLang="nb-NO" sz="2000" dirty="0">
                <a:cs typeface="Times New Roman" panose="02020603050405020304" pitchFamily="18" charset="0"/>
              </a:rPr>
              <a:t>· 22 % = 66</a:t>
            </a:r>
          </a:p>
        </p:txBody>
      </p:sp>
    </p:spTree>
    <p:extLst>
      <p:ext uri="{BB962C8B-B14F-4D97-AF65-F5344CB8AC3E}">
        <p14:creationId xmlns:p14="http://schemas.microsoft.com/office/powerpoint/2010/main" val="40056921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ssholder for bunntekst 4"/>
          <p:cNvSpPr>
            <a:spLocks noGrp="1"/>
          </p:cNvSpPr>
          <p:nvPr>
            <p:ph type="ftr" sz="quarter" idx="10"/>
          </p:nvPr>
        </p:nvSpPr>
        <p:spPr>
          <a:xfrm>
            <a:off x="6804248" y="6356350"/>
            <a:ext cx="2057400" cy="365125"/>
          </a:xfrm>
        </p:spPr>
        <p:txBody>
          <a:bodyPr/>
          <a:lstStyle/>
          <a:p>
            <a:r>
              <a:rPr lang="nb-NO" altLang="nb-NO" dirty="0"/>
              <a:t>Regnskapsføring av skatt </a:t>
            </a:r>
          </a:p>
        </p:txBody>
      </p:sp>
      <p:sp>
        <p:nvSpPr>
          <p:cNvPr id="62" name="Plassholder for lysbilde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18DDBE-96B0-4339-9DD4-C014EE318B62}" type="slidenum">
              <a:rPr lang="nb-NO" altLang="nb-NO"/>
              <a:pPr/>
              <a:t>16</a:t>
            </a:fld>
            <a:endParaRPr lang="nb-NO" altLang="nb-NO"/>
          </a:p>
        </p:txBody>
      </p:sp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/>
              <a:t>Utsatt skattmodellen</a:t>
            </a:r>
          </a:p>
        </p:txBody>
      </p:sp>
      <p:graphicFrame>
        <p:nvGraphicFramePr>
          <p:cNvPr id="142412" name="Group 7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827059974"/>
              </p:ext>
            </p:extLst>
          </p:nvPr>
        </p:nvGraphicFramePr>
        <p:xfrm>
          <a:off x="217487" y="1340768"/>
          <a:ext cx="8709025" cy="2347913"/>
        </p:xfrm>
        <a:graphic>
          <a:graphicData uri="http://schemas.openxmlformats.org/drawingml/2006/table">
            <a:tbl>
              <a:tblPr/>
              <a:tblGrid>
                <a:gridCol w="4897437">
                  <a:extLst>
                    <a:ext uri="{9D8B030D-6E8A-4147-A177-3AD203B41FA5}">
                      <a16:colId xmlns:a16="http://schemas.microsoft.com/office/drawing/2014/main" val="3578274753"/>
                    </a:ext>
                  </a:extLst>
                </a:gridCol>
                <a:gridCol w="1223963">
                  <a:extLst>
                    <a:ext uri="{9D8B030D-6E8A-4147-A177-3AD203B41FA5}">
                      <a16:colId xmlns:a16="http://schemas.microsoft.com/office/drawing/2014/main" val="1205500651"/>
                    </a:ext>
                  </a:extLst>
                </a:gridCol>
                <a:gridCol w="1511300">
                  <a:extLst>
                    <a:ext uri="{9D8B030D-6E8A-4147-A177-3AD203B41FA5}">
                      <a16:colId xmlns:a16="http://schemas.microsoft.com/office/drawing/2014/main" val="1139113879"/>
                    </a:ext>
                  </a:extLst>
                </a:gridCol>
                <a:gridCol w="1076325">
                  <a:extLst>
                    <a:ext uri="{9D8B030D-6E8A-4147-A177-3AD203B41FA5}">
                      <a16:colId xmlns:a16="http://schemas.microsoft.com/office/drawing/2014/main" val="1678479494"/>
                    </a:ext>
                  </a:extLst>
                </a:gridCol>
              </a:tblGrid>
              <a:tr h="469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Skatt 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20x3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20x2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20x1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0378043"/>
                  </a:ext>
                </a:extLst>
              </a:tr>
              <a:tr h="469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Salgsinntekter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3 000 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3 000 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3153548"/>
                  </a:ext>
                </a:extLst>
              </a:tr>
              <a:tr h="469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Annen driftskostnad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(1 500)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(1 500)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(1 500)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2006704"/>
                  </a:ext>
                </a:extLst>
              </a:tr>
              <a:tr h="468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Skattemessig avskrivning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(200)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(500)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(800)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6153675"/>
                  </a:ext>
                </a:extLst>
              </a:tr>
              <a:tr h="469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= Skattemessig resultat </a:t>
                      </a:r>
                      <a:r>
                        <a:rPr kumimoji="0" lang="nb-NO" altLang="nb-NO" sz="24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1 300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700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1204276"/>
                  </a:ext>
                </a:extLst>
              </a:tr>
            </a:tbl>
          </a:graphicData>
        </a:graphic>
      </p:graphicFrame>
      <p:graphicFrame>
        <p:nvGraphicFramePr>
          <p:cNvPr id="142419" name="Group 8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86173814"/>
              </p:ext>
            </p:extLst>
          </p:nvPr>
        </p:nvGraphicFramePr>
        <p:xfrm>
          <a:off x="163512" y="3862847"/>
          <a:ext cx="8763000" cy="2319338"/>
        </p:xfrm>
        <a:graphic>
          <a:graphicData uri="http://schemas.openxmlformats.org/drawingml/2006/table">
            <a:tbl>
              <a:tblPr/>
              <a:tblGrid>
                <a:gridCol w="4364037">
                  <a:extLst>
                    <a:ext uri="{9D8B030D-6E8A-4147-A177-3AD203B41FA5}">
                      <a16:colId xmlns:a16="http://schemas.microsoft.com/office/drawing/2014/main" val="535811499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3729848547"/>
                    </a:ext>
                  </a:extLst>
                </a:gridCol>
                <a:gridCol w="920750">
                  <a:extLst>
                    <a:ext uri="{9D8B030D-6E8A-4147-A177-3AD203B41FA5}">
                      <a16:colId xmlns:a16="http://schemas.microsoft.com/office/drawing/2014/main" val="3122493869"/>
                    </a:ext>
                  </a:extLst>
                </a:gridCol>
                <a:gridCol w="384175">
                  <a:extLst>
                    <a:ext uri="{9D8B030D-6E8A-4147-A177-3AD203B41FA5}">
                      <a16:colId xmlns:a16="http://schemas.microsoft.com/office/drawing/2014/main" val="680846001"/>
                    </a:ext>
                  </a:extLst>
                </a:gridCol>
                <a:gridCol w="1073150">
                  <a:extLst>
                    <a:ext uri="{9D8B030D-6E8A-4147-A177-3AD203B41FA5}">
                      <a16:colId xmlns:a16="http://schemas.microsoft.com/office/drawing/2014/main" val="292145235"/>
                    </a:ext>
                  </a:extLst>
                </a:gridCol>
                <a:gridCol w="374650">
                  <a:extLst>
                    <a:ext uri="{9D8B030D-6E8A-4147-A177-3AD203B41FA5}">
                      <a16:colId xmlns:a16="http://schemas.microsoft.com/office/drawing/2014/main" val="1935209748"/>
                    </a:ext>
                  </a:extLst>
                </a:gridCol>
                <a:gridCol w="1087438">
                  <a:extLst>
                    <a:ext uri="{9D8B030D-6E8A-4147-A177-3AD203B41FA5}">
                      <a16:colId xmlns:a16="http://schemas.microsoft.com/office/drawing/2014/main" val="3920714691"/>
                    </a:ext>
                  </a:extLst>
                </a:gridCol>
              </a:tblGrid>
              <a:tr h="387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1) 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0143282"/>
                  </a:ext>
                </a:extLst>
              </a:tr>
              <a:tr h="482600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Regnskapsmessig resultat før skatt 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1 000 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1 000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2893664"/>
                  </a:ext>
                </a:extLst>
              </a:tr>
              <a:tr h="484188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Endring i midlertidig forskjell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(300)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2912902"/>
                  </a:ext>
                </a:extLst>
              </a:tr>
              <a:tr h="482600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= Skattemessig resultat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1 300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700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3720215"/>
                  </a:ext>
                </a:extLst>
              </a:tr>
              <a:tr h="4826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Betalbar skatt (22 %)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286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220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154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63909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00333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ssholder for bunntekst 4"/>
          <p:cNvSpPr>
            <a:spLocks noGrp="1"/>
          </p:cNvSpPr>
          <p:nvPr>
            <p:ph type="ftr" sz="quarter" idx="10"/>
          </p:nvPr>
        </p:nvSpPr>
        <p:spPr>
          <a:xfrm>
            <a:off x="6865918" y="6336064"/>
            <a:ext cx="2057400" cy="365125"/>
          </a:xfrm>
        </p:spPr>
        <p:txBody>
          <a:bodyPr/>
          <a:lstStyle/>
          <a:p>
            <a:r>
              <a:rPr lang="nb-NO" altLang="nb-NO" dirty="0"/>
              <a:t>Regnskapsføring av skatt </a:t>
            </a:r>
          </a:p>
        </p:txBody>
      </p:sp>
      <p:sp>
        <p:nvSpPr>
          <p:cNvPr id="103" name="Plassholder for lysbilde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448D0A-F1E4-48A4-86EC-4441FB9DBEFA}" type="slidenum">
              <a:rPr lang="nb-NO" altLang="nb-NO"/>
              <a:pPr/>
              <a:t>17</a:t>
            </a:fld>
            <a:endParaRPr lang="nb-NO" altLang="nb-NO"/>
          </a:p>
        </p:txBody>
      </p:sp>
      <p:graphicFrame>
        <p:nvGraphicFramePr>
          <p:cNvPr id="147696" name="Group 240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788239502"/>
              </p:ext>
            </p:extLst>
          </p:nvPr>
        </p:nvGraphicFramePr>
        <p:xfrm>
          <a:off x="179388" y="836613"/>
          <a:ext cx="8713787" cy="2165033"/>
        </p:xfrm>
        <a:graphic>
          <a:graphicData uri="http://schemas.openxmlformats.org/drawingml/2006/table">
            <a:tbl>
              <a:tblPr/>
              <a:tblGrid>
                <a:gridCol w="3021012">
                  <a:extLst>
                    <a:ext uri="{9D8B030D-6E8A-4147-A177-3AD203B41FA5}">
                      <a16:colId xmlns:a16="http://schemas.microsoft.com/office/drawing/2014/main" val="2538525208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2612118063"/>
                    </a:ext>
                  </a:extLst>
                </a:gridCol>
                <a:gridCol w="1154113">
                  <a:extLst>
                    <a:ext uri="{9D8B030D-6E8A-4147-A177-3AD203B41FA5}">
                      <a16:colId xmlns:a16="http://schemas.microsoft.com/office/drawing/2014/main" val="4059219580"/>
                    </a:ext>
                  </a:extLst>
                </a:gridCol>
                <a:gridCol w="714375">
                  <a:extLst>
                    <a:ext uri="{9D8B030D-6E8A-4147-A177-3AD203B41FA5}">
                      <a16:colId xmlns:a16="http://schemas.microsoft.com/office/drawing/2014/main" val="97763803"/>
                    </a:ext>
                  </a:extLst>
                </a:gridCol>
                <a:gridCol w="1155700">
                  <a:extLst>
                    <a:ext uri="{9D8B030D-6E8A-4147-A177-3AD203B41FA5}">
                      <a16:colId xmlns:a16="http://schemas.microsoft.com/office/drawing/2014/main" val="1906685406"/>
                    </a:ext>
                  </a:extLst>
                </a:gridCol>
                <a:gridCol w="798512">
                  <a:extLst>
                    <a:ext uri="{9D8B030D-6E8A-4147-A177-3AD203B41FA5}">
                      <a16:colId xmlns:a16="http://schemas.microsoft.com/office/drawing/2014/main" val="2168542046"/>
                    </a:ext>
                  </a:extLst>
                </a:gridCol>
                <a:gridCol w="1158875">
                  <a:extLst>
                    <a:ext uri="{9D8B030D-6E8A-4147-A177-3AD203B41FA5}">
                      <a16:colId xmlns:a16="http://schemas.microsoft.com/office/drawing/2014/main" val="2378611517"/>
                    </a:ext>
                  </a:extLst>
                </a:gridCol>
              </a:tblGrid>
              <a:tr h="1762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Utsatt skatt-modellen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2233148"/>
                  </a:ext>
                </a:extLst>
              </a:tr>
              <a:tr h="1762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Balanse 31.12.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20x3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20x2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20x1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1260754"/>
                  </a:ext>
                </a:extLst>
              </a:tr>
              <a:tr h="174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Gjeld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963448"/>
                  </a:ext>
                </a:extLst>
              </a:tr>
              <a:tr h="1762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Utsatt skatt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8830674"/>
                  </a:ext>
                </a:extLst>
              </a:tr>
              <a:tr h="519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Betalbar skatt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2110853"/>
                  </a:ext>
                </a:extLst>
              </a:tr>
            </a:tbl>
          </a:graphicData>
        </a:graphic>
      </p:graphicFrame>
      <p:sp>
        <p:nvSpPr>
          <p:cNvPr id="147525" name="Line 69"/>
          <p:cNvSpPr>
            <a:spLocks noChangeShapeType="1"/>
          </p:cNvSpPr>
          <p:nvPr/>
        </p:nvSpPr>
        <p:spPr bwMode="auto">
          <a:xfrm>
            <a:off x="7239000" y="3290888"/>
            <a:ext cx="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nb-NO"/>
          </a:p>
        </p:txBody>
      </p:sp>
      <p:graphicFrame>
        <p:nvGraphicFramePr>
          <p:cNvPr id="147693" name="Group 23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7418726"/>
              </p:ext>
            </p:extLst>
          </p:nvPr>
        </p:nvGraphicFramePr>
        <p:xfrm>
          <a:off x="179388" y="3213100"/>
          <a:ext cx="8713787" cy="2682240"/>
        </p:xfrm>
        <a:graphic>
          <a:graphicData uri="http://schemas.openxmlformats.org/drawingml/2006/table">
            <a:tbl>
              <a:tblPr/>
              <a:tblGrid>
                <a:gridCol w="3097212">
                  <a:extLst>
                    <a:ext uri="{9D8B030D-6E8A-4147-A177-3AD203B41FA5}">
                      <a16:colId xmlns:a16="http://schemas.microsoft.com/office/drawing/2014/main" val="1010839887"/>
                    </a:ext>
                  </a:extLst>
                </a:gridCol>
                <a:gridCol w="935038">
                  <a:extLst>
                    <a:ext uri="{9D8B030D-6E8A-4147-A177-3AD203B41FA5}">
                      <a16:colId xmlns:a16="http://schemas.microsoft.com/office/drawing/2014/main" val="435406749"/>
                    </a:ext>
                  </a:extLst>
                </a:gridCol>
                <a:gridCol w="936625">
                  <a:extLst>
                    <a:ext uri="{9D8B030D-6E8A-4147-A177-3AD203B41FA5}">
                      <a16:colId xmlns:a16="http://schemas.microsoft.com/office/drawing/2014/main" val="4081477199"/>
                    </a:ext>
                  </a:extLst>
                </a:gridCol>
                <a:gridCol w="936625">
                  <a:extLst>
                    <a:ext uri="{9D8B030D-6E8A-4147-A177-3AD203B41FA5}">
                      <a16:colId xmlns:a16="http://schemas.microsoft.com/office/drawing/2014/main" val="3318953328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val="3763273388"/>
                    </a:ext>
                  </a:extLst>
                </a:gridCol>
                <a:gridCol w="866775">
                  <a:extLst>
                    <a:ext uri="{9D8B030D-6E8A-4147-A177-3AD203B41FA5}">
                      <a16:colId xmlns:a16="http://schemas.microsoft.com/office/drawing/2014/main" val="2813832322"/>
                    </a:ext>
                  </a:extLst>
                </a:gridCol>
                <a:gridCol w="969962">
                  <a:extLst>
                    <a:ext uri="{9D8B030D-6E8A-4147-A177-3AD203B41FA5}">
                      <a16:colId xmlns:a16="http://schemas.microsoft.com/office/drawing/2014/main" val="1311027941"/>
                    </a:ext>
                  </a:extLst>
                </a:gridCol>
              </a:tblGrid>
              <a:tr h="246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Resultatregnskap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20x3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20x2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20x1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2512888"/>
                  </a:ext>
                </a:extLst>
              </a:tr>
              <a:tr h="2968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Resultat før skatt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1 000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9858443"/>
                  </a:ext>
                </a:extLst>
              </a:tr>
              <a:tr h="2984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Betalbar skatt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2218381"/>
                  </a:ext>
                </a:extLst>
              </a:tr>
              <a:tr h="246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– </a:t>
                      </a: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Endring utsatt skatt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7463507"/>
                  </a:ext>
                </a:extLst>
              </a:tr>
              <a:tr h="246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Skattekostnad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(220)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(220)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(220)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7007203"/>
                  </a:ext>
                </a:extLst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= Årsresultat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= 780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= 780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nb-NO" alt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nb-NO" alt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= 780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39172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98289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Illustrasjon av skatteberegning i AS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/>
              <a:t>Eksempel 3:</a:t>
            </a:r>
          </a:p>
          <a:p>
            <a:r>
              <a:rPr lang="nb-NO" dirty="0"/>
              <a:t>Data:</a:t>
            </a:r>
          </a:p>
          <a:p>
            <a:pPr lvl="1"/>
            <a:r>
              <a:rPr lang="nb-NO" dirty="0"/>
              <a:t>Vedlagt følger regnskapet  for Foretak AS for 20x2</a:t>
            </a:r>
          </a:p>
          <a:p>
            <a:pPr lvl="2"/>
            <a:r>
              <a:rPr lang="nb-NO" dirty="0"/>
              <a:t>Regnskapet er basert på følgende forutsetninger:</a:t>
            </a:r>
          </a:p>
          <a:p>
            <a:pPr lvl="3"/>
            <a:r>
              <a:rPr lang="nb-NO" dirty="0"/>
              <a:t>Varige driftsmidler ble kjøpt i begynnelsen av 20x1:</a:t>
            </a:r>
          </a:p>
          <a:p>
            <a:pPr lvl="4"/>
            <a:r>
              <a:rPr lang="nb-NO" dirty="0"/>
              <a:t>Kostpris 5 000 000 kroner</a:t>
            </a:r>
          </a:p>
          <a:p>
            <a:pPr lvl="5"/>
            <a:r>
              <a:rPr lang="nb-NO" dirty="0"/>
              <a:t>Driftsmidlene avskrives lineært over 10 år</a:t>
            </a:r>
          </a:p>
          <a:p>
            <a:pPr lvl="3"/>
            <a:r>
              <a:rPr lang="nb-NO" dirty="0"/>
              <a:t>Varelageret er bokført til kostpris</a:t>
            </a:r>
          </a:p>
          <a:p>
            <a:pPr lvl="3"/>
            <a:r>
              <a:rPr lang="nb-NO" dirty="0"/>
              <a:t>Regnskapsmessig og skattemessige verdier er like store</a:t>
            </a:r>
          </a:p>
          <a:p>
            <a:pPr lvl="3"/>
            <a:r>
              <a:rPr lang="nb-NO" dirty="0"/>
              <a:t>Selskapet forventer positive resultater framover</a:t>
            </a:r>
          </a:p>
          <a:p>
            <a:pPr lvl="3"/>
            <a:r>
              <a:rPr lang="nb-NO" dirty="0"/>
              <a:t>Skattesatsen er 22 %</a:t>
            </a: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Regnskapsføring av skatt</a:t>
            </a:r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62D0C-78D4-45E6-B8B6-A983B6595BD3}" type="slidenum">
              <a:rPr lang="nb-NO" smtClean="0"/>
              <a:pPr/>
              <a:t>18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004950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4294967295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r>
              <a:rPr lang="nb-NO"/>
              <a:t>© Trond Kristoffersen</a:t>
            </a:r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4294967295"/>
          </p:nvPr>
        </p:nvSpPr>
        <p:spPr>
          <a:xfrm>
            <a:off x="3429000" y="18288"/>
            <a:ext cx="4114800" cy="329184"/>
          </a:xfrm>
        </p:spPr>
        <p:txBody>
          <a:bodyPr/>
          <a:lstStyle/>
          <a:p>
            <a:r>
              <a:rPr lang="nb-NO"/>
              <a:t>Regnskapsføring av skatt</a:t>
            </a:r>
          </a:p>
        </p:txBody>
      </p:sp>
      <p:sp>
        <p:nvSpPr>
          <p:cNvPr id="100" name="Plassholder for lysbildenummer 2"/>
          <p:cNvSpPr>
            <a:spLocks noGrp="1"/>
          </p:cNvSpPr>
          <p:nvPr>
            <p:ph type="sldNum" sz="quarter" idx="4294967295"/>
          </p:nvPr>
        </p:nvSpPr>
        <p:spPr>
          <a:xfrm>
            <a:off x="7620000" y="18288"/>
            <a:ext cx="1066800" cy="329184"/>
          </a:xfrm>
        </p:spPr>
        <p:txBody>
          <a:bodyPr/>
          <a:lstStyle/>
          <a:p>
            <a:fld id="{2337479B-905C-4B45-BC67-8C66C4DCBCF0}" type="slidenum">
              <a:rPr lang="nb-NO"/>
              <a:pPr/>
              <a:t>19</a:t>
            </a:fld>
            <a:endParaRPr lang="nb-NO"/>
          </a:p>
        </p:txBody>
      </p:sp>
      <p:graphicFrame>
        <p:nvGraphicFramePr>
          <p:cNvPr id="250055" name="Group 19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8828307"/>
              </p:ext>
            </p:extLst>
          </p:nvPr>
        </p:nvGraphicFramePr>
        <p:xfrm>
          <a:off x="400513" y="4114760"/>
          <a:ext cx="4608513" cy="2194560"/>
        </p:xfrm>
        <a:graphic>
          <a:graphicData uri="http://schemas.openxmlformats.org/drawingml/2006/table">
            <a:tbl>
              <a:tblPr/>
              <a:tblGrid>
                <a:gridCol w="3384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39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91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Resultatregnskap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20x2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91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Salgsinntekt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4 000 000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91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Varekostnad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(1 200 000)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91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Avskrivning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(500 000)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91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Annen driftskostnad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(1 500 000)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91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= Resultat før skatt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800 000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91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Skattekostnad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(176 000)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6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= Resultat etter skatt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624 000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7" name="Group 19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6698416"/>
              </p:ext>
            </p:extLst>
          </p:nvPr>
        </p:nvGraphicFramePr>
        <p:xfrm>
          <a:off x="395537" y="404664"/>
          <a:ext cx="5832648" cy="3679092"/>
        </p:xfrm>
        <a:graphic>
          <a:graphicData uri="http://schemas.openxmlformats.org/drawingml/2006/table">
            <a:tbl>
              <a:tblPr/>
              <a:tblGrid>
                <a:gridCol w="32257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65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19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Foretak 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nb-NO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nb-NO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1784428"/>
                  </a:ext>
                </a:extLst>
              </a:tr>
              <a:tr h="3119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Balanse per 31.12: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20x2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20x1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43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Varig driftsmidler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4 500 000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5 000 000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43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Varelager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600 000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650 000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26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Bankinnskudd</a:t>
                      </a:r>
                      <a:endParaRPr kumimoji="0" lang="nb-NO" sz="1200" b="0" i="0" u="none" strike="noStrike" cap="none" normalizeH="0" baseline="3000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500 000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350 000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19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nb-NO" sz="12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5 600 000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6 000 000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43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Aksjekapital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400 000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400 000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43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Annen egenkapital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2 224 000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1 600 000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43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nb-NO" sz="12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2 624 000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2 000 000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43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Betalbar skatt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176 000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43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Annen gjeld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2 800 000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4 000 000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43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nb-NO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2 976 000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4 000 000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43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nb-NO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5 600 000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6 000 000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8272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Regnskapsføring av skatt </a:t>
            </a:r>
          </a:p>
        </p:txBody>
      </p:sp>
      <p:sp>
        <p:nvSpPr>
          <p:cNvPr id="38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1D685-0944-41A4-8055-E436C2313798}" type="slidenum">
              <a:rPr lang="nb-NO"/>
              <a:pPr/>
              <a:t>2</a:t>
            </a:fld>
            <a:endParaRPr lang="nb-NO"/>
          </a:p>
        </p:txBody>
      </p:sp>
      <p:graphicFrame>
        <p:nvGraphicFramePr>
          <p:cNvPr id="197634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5524977"/>
              </p:ext>
            </p:extLst>
          </p:nvPr>
        </p:nvGraphicFramePr>
        <p:xfrm>
          <a:off x="611188" y="836613"/>
          <a:ext cx="8077200" cy="5173091"/>
        </p:xfrm>
        <a:graphic>
          <a:graphicData uri="http://schemas.openxmlformats.org/drawingml/2006/table">
            <a:tbl>
              <a:tblPr/>
              <a:tblGrid>
                <a:gridCol w="3581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4800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Balansen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Eiendeler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800" b="1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Egenkapital og gjeld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Anleggsmidler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Egenkapital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0275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Immaterielle eiendeler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Varige driftsmidler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Finansielle anleggsmidler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Innskutt egenkapital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Opptjent egenkapital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5613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Langsiktig gjeld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Omløpsmidler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Avsetning for forpliktelser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Annen langsiktig gjeld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0825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Varer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Fordringer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Investeringer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Bankinnskudd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4025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Kortsiktig gjeld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5613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Eksempel forts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/>
              <a:t>Vi skal endre på forutsetningen</a:t>
            </a:r>
          </a:p>
          <a:p>
            <a:pPr marL="731520" lvl="1" indent="-457200">
              <a:buFont typeface="+mj-lt"/>
              <a:buAutoNum type="alphaLcParenR"/>
            </a:pPr>
            <a:r>
              <a:rPr lang="nb-NO" dirty="0"/>
              <a:t>Varige driftsmidler skal skattemessig avskrives med 20 % av saldo</a:t>
            </a:r>
          </a:p>
          <a:p>
            <a:pPr marL="731520" lvl="1" indent="-457200">
              <a:buFont typeface="+mj-lt"/>
              <a:buAutoNum type="alphaLcParenR"/>
            </a:pPr>
            <a:r>
              <a:rPr lang="nb-NO" dirty="0"/>
              <a:t>Varelageret per 31.desember 20x2 har en virkelig verdi </a:t>
            </a:r>
            <a:br>
              <a:rPr lang="nb-NO" dirty="0"/>
            </a:br>
            <a:r>
              <a:rPr lang="nb-NO" dirty="0"/>
              <a:t>på 550 000 kroner. Nedskrivning av varelageret for ukurans gjennomføres kun regnskapsmessig, og gir ikke skattemessig fradrag.</a:t>
            </a:r>
          </a:p>
          <a:p>
            <a:pPr marL="274320" lvl="1" indent="0">
              <a:buNone/>
            </a:pPr>
            <a:endParaRPr lang="nb-NO" dirty="0"/>
          </a:p>
          <a:p>
            <a:pPr marL="274320" lvl="1" indent="0">
              <a:buNone/>
            </a:pPr>
            <a:r>
              <a:rPr lang="nb-NO" dirty="0"/>
              <a:t>Oppgave:</a:t>
            </a:r>
          </a:p>
          <a:p>
            <a:pPr marL="274320" lvl="1" indent="0">
              <a:buNone/>
            </a:pPr>
            <a:r>
              <a:rPr lang="nb-NO" dirty="0"/>
              <a:t>a) Hvilken virkning får de nye forutsetningen, a og b, hver for seg på regnskapet til Foretak AS for 20x2?</a:t>
            </a:r>
          </a:p>
          <a:p>
            <a:pPr marL="274320" lvl="1" indent="0">
              <a:buNone/>
            </a:pPr>
            <a:endParaRPr lang="nb-NO" dirty="0"/>
          </a:p>
          <a:p>
            <a:pPr marL="274320" lvl="1" indent="0">
              <a:buNone/>
            </a:pPr>
            <a:r>
              <a:rPr lang="nb-NO" dirty="0"/>
              <a:t>b) Hvordan påvirkes regnskapet dersom virkningene av alle endringene innarbeides i regnskapet samtidig?</a:t>
            </a:r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Regnskapsføring av skatt</a:t>
            </a:r>
          </a:p>
        </p:txBody>
      </p:sp>
      <p:sp>
        <p:nvSpPr>
          <p:cNvPr id="100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7479B-905C-4B45-BC67-8C66C4DCBCF0}" type="slidenum">
              <a:rPr lang="nb-NO"/>
              <a:pPr/>
              <a:t>20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166379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ssholder for bunntekst 2"/>
          <p:cNvSpPr>
            <a:spLocks noGrp="1"/>
          </p:cNvSpPr>
          <p:nvPr>
            <p:ph type="ftr" sz="quarter" idx="11"/>
          </p:nvPr>
        </p:nvSpPr>
        <p:spPr>
          <a:xfrm>
            <a:off x="3062080" y="5635477"/>
            <a:ext cx="3086100" cy="365125"/>
          </a:xfrm>
        </p:spPr>
        <p:txBody>
          <a:bodyPr/>
          <a:lstStyle/>
          <a:p>
            <a:r>
              <a:rPr lang="nb-NO"/>
              <a:t>Regnskapsføring av skatt </a:t>
            </a:r>
          </a:p>
        </p:txBody>
      </p:sp>
      <p:sp>
        <p:nvSpPr>
          <p:cNvPr id="26" name="Plassholder for lysbildenummer 3"/>
          <p:cNvSpPr>
            <a:spLocks noGrp="1"/>
          </p:cNvSpPr>
          <p:nvPr>
            <p:ph type="sldNum" sz="quarter" idx="12"/>
          </p:nvPr>
        </p:nvSpPr>
        <p:spPr>
          <a:xfrm>
            <a:off x="6491080" y="5635477"/>
            <a:ext cx="2057400" cy="365125"/>
          </a:xfrm>
        </p:spPr>
        <p:txBody>
          <a:bodyPr/>
          <a:lstStyle/>
          <a:p>
            <a:fld id="{04F31870-3646-453B-80ED-066B560AE5D4}" type="slidenum">
              <a:rPr lang="nb-NO"/>
              <a:pPr/>
              <a:t>21</a:t>
            </a:fld>
            <a:endParaRPr lang="nb-NO"/>
          </a:p>
        </p:txBody>
      </p:sp>
      <p:sp>
        <p:nvSpPr>
          <p:cNvPr id="209923" name="Rectangle 3"/>
          <p:cNvSpPr>
            <a:spLocks noChangeArrowheads="1"/>
          </p:cNvSpPr>
          <p:nvPr/>
        </p:nvSpPr>
        <p:spPr bwMode="auto">
          <a:xfrm>
            <a:off x="3106530" y="188764"/>
            <a:ext cx="2514600" cy="792162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buFont typeface="Wingdings" pitchFamily="2" charset="2"/>
              <a:buNone/>
            </a:pPr>
            <a:r>
              <a:rPr lang="nb-NO" sz="2000" dirty="0"/>
              <a:t>Midlertidig forskjell</a:t>
            </a:r>
          </a:p>
        </p:txBody>
      </p:sp>
      <p:sp>
        <p:nvSpPr>
          <p:cNvPr id="209924" name="Rectangle 4"/>
          <p:cNvSpPr>
            <a:spLocks noChangeArrowheads="1"/>
          </p:cNvSpPr>
          <p:nvPr/>
        </p:nvSpPr>
        <p:spPr bwMode="auto">
          <a:xfrm>
            <a:off x="2904918" y="5013176"/>
            <a:ext cx="2916237" cy="936625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buFont typeface="Wingdings" pitchFamily="2" charset="2"/>
              <a:buNone/>
            </a:pPr>
            <a:r>
              <a:rPr lang="nb-NO" sz="2000" dirty="0"/>
              <a:t>Balanseført</a:t>
            </a:r>
          </a:p>
          <a:p>
            <a:pPr algn="ctr">
              <a:buFont typeface="Wingdings" pitchFamily="2" charset="2"/>
              <a:buNone/>
            </a:pPr>
            <a:r>
              <a:rPr lang="nb-NO" sz="2000" dirty="0"/>
              <a:t>Utsatt skattefordel (eiendel) </a:t>
            </a:r>
            <a:br>
              <a:rPr lang="nb-NO" sz="2000" dirty="0"/>
            </a:br>
            <a:r>
              <a:rPr lang="nb-NO" sz="2000" dirty="0"/>
              <a:t>eller utsatt skatt (gjeld)</a:t>
            </a:r>
          </a:p>
        </p:txBody>
      </p:sp>
      <p:sp>
        <p:nvSpPr>
          <p:cNvPr id="209925" name="Rectangle 5"/>
          <p:cNvSpPr>
            <a:spLocks noChangeArrowheads="1"/>
          </p:cNvSpPr>
          <p:nvPr/>
        </p:nvSpPr>
        <p:spPr bwMode="auto">
          <a:xfrm>
            <a:off x="264906" y="1835789"/>
            <a:ext cx="2514600" cy="720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buFont typeface="Wingdings" pitchFamily="2" charset="2"/>
              <a:buNone/>
            </a:pPr>
            <a:r>
              <a:rPr lang="nb-NO" sz="1800"/>
              <a:t>Skattereduserende </a:t>
            </a:r>
            <a:br>
              <a:rPr lang="nb-NO" sz="1800"/>
            </a:br>
            <a:r>
              <a:rPr lang="nb-NO" sz="1800"/>
              <a:t>forskjell</a:t>
            </a:r>
            <a:endParaRPr lang="nb-NO" sz="2000"/>
          </a:p>
        </p:txBody>
      </p:sp>
      <p:sp>
        <p:nvSpPr>
          <p:cNvPr id="209926" name="Rectangle 6"/>
          <p:cNvSpPr>
            <a:spLocks noChangeArrowheads="1"/>
          </p:cNvSpPr>
          <p:nvPr/>
        </p:nvSpPr>
        <p:spPr bwMode="auto">
          <a:xfrm>
            <a:off x="3068430" y="1846114"/>
            <a:ext cx="2514600" cy="720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b-NO" sz="1800"/>
              <a:t>Underskudd til </a:t>
            </a:r>
          </a:p>
          <a:p>
            <a:pPr algn="ctr"/>
            <a:r>
              <a:rPr lang="nb-NO" sz="1800"/>
              <a:t>framføring</a:t>
            </a:r>
            <a:endParaRPr lang="nb-NO" sz="2000"/>
          </a:p>
        </p:txBody>
      </p:sp>
      <p:sp>
        <p:nvSpPr>
          <p:cNvPr id="209927" name="Rectangle 7"/>
          <p:cNvSpPr>
            <a:spLocks noChangeArrowheads="1"/>
          </p:cNvSpPr>
          <p:nvPr/>
        </p:nvSpPr>
        <p:spPr bwMode="auto">
          <a:xfrm>
            <a:off x="5948155" y="1846114"/>
            <a:ext cx="2514600" cy="720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buFont typeface="Wingdings" pitchFamily="2" charset="2"/>
              <a:buNone/>
            </a:pPr>
            <a:r>
              <a:rPr lang="nb-NO" sz="1800"/>
              <a:t>Skatteøkende </a:t>
            </a:r>
            <a:br>
              <a:rPr lang="nb-NO" sz="1800"/>
            </a:br>
            <a:r>
              <a:rPr lang="nb-NO" sz="1800"/>
              <a:t>forskjell</a:t>
            </a:r>
          </a:p>
        </p:txBody>
      </p:sp>
      <p:sp>
        <p:nvSpPr>
          <p:cNvPr id="209928" name="Rectangle 8"/>
          <p:cNvSpPr>
            <a:spLocks noChangeArrowheads="1"/>
          </p:cNvSpPr>
          <p:nvPr/>
        </p:nvSpPr>
        <p:spPr bwMode="auto">
          <a:xfrm>
            <a:off x="1663493" y="3428851"/>
            <a:ext cx="2519362" cy="720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buFont typeface="Wingdings" pitchFamily="2" charset="2"/>
              <a:buNone/>
            </a:pPr>
            <a:r>
              <a:rPr lang="nb-NO" sz="1800"/>
              <a:t>Eiendel /</a:t>
            </a:r>
          </a:p>
          <a:p>
            <a:pPr algn="ctr">
              <a:buFont typeface="Wingdings" pitchFamily="2" charset="2"/>
              <a:buNone/>
            </a:pPr>
            <a:r>
              <a:rPr lang="nb-NO" sz="1800"/>
              <a:t>utsatt skattefordel</a:t>
            </a:r>
          </a:p>
        </p:txBody>
      </p:sp>
      <p:sp>
        <p:nvSpPr>
          <p:cNvPr id="209929" name="Line 9"/>
          <p:cNvSpPr>
            <a:spLocks noChangeShapeType="1"/>
          </p:cNvSpPr>
          <p:nvPr/>
        </p:nvSpPr>
        <p:spPr bwMode="auto">
          <a:xfrm>
            <a:off x="4363830" y="980926"/>
            <a:ext cx="0" cy="4318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b-NO"/>
          </a:p>
        </p:txBody>
      </p:sp>
      <p:sp>
        <p:nvSpPr>
          <p:cNvPr id="209930" name="Line 10"/>
          <p:cNvSpPr>
            <a:spLocks noChangeShapeType="1"/>
          </p:cNvSpPr>
          <p:nvPr/>
        </p:nvSpPr>
        <p:spPr bwMode="auto">
          <a:xfrm>
            <a:off x="1517443" y="1414314"/>
            <a:ext cx="572611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b-NO"/>
          </a:p>
        </p:txBody>
      </p:sp>
      <p:sp>
        <p:nvSpPr>
          <p:cNvPr id="209931" name="Line 11"/>
          <p:cNvSpPr>
            <a:spLocks noChangeShapeType="1"/>
          </p:cNvSpPr>
          <p:nvPr/>
        </p:nvSpPr>
        <p:spPr bwMode="auto">
          <a:xfrm>
            <a:off x="1517443" y="1414314"/>
            <a:ext cx="0" cy="4318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b-NO"/>
          </a:p>
        </p:txBody>
      </p:sp>
      <p:sp>
        <p:nvSpPr>
          <p:cNvPr id="209932" name="Line 12"/>
          <p:cNvSpPr>
            <a:spLocks noChangeShapeType="1"/>
          </p:cNvSpPr>
          <p:nvPr/>
        </p:nvSpPr>
        <p:spPr bwMode="auto">
          <a:xfrm>
            <a:off x="4363830" y="1412726"/>
            <a:ext cx="0" cy="4318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b-NO"/>
          </a:p>
        </p:txBody>
      </p:sp>
      <p:sp>
        <p:nvSpPr>
          <p:cNvPr id="209933" name="Line 13"/>
          <p:cNvSpPr>
            <a:spLocks noChangeShapeType="1"/>
          </p:cNvSpPr>
          <p:nvPr/>
        </p:nvSpPr>
        <p:spPr bwMode="auto">
          <a:xfrm>
            <a:off x="7240380" y="1414314"/>
            <a:ext cx="0" cy="4318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b-NO"/>
          </a:p>
        </p:txBody>
      </p:sp>
      <p:sp>
        <p:nvSpPr>
          <p:cNvPr id="209934" name="Line 14"/>
          <p:cNvSpPr>
            <a:spLocks noChangeShapeType="1"/>
          </p:cNvSpPr>
          <p:nvPr/>
        </p:nvSpPr>
        <p:spPr bwMode="auto">
          <a:xfrm>
            <a:off x="1519030" y="2566839"/>
            <a:ext cx="0" cy="4318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b-NO"/>
          </a:p>
        </p:txBody>
      </p:sp>
      <p:sp>
        <p:nvSpPr>
          <p:cNvPr id="209935" name="Line 15"/>
          <p:cNvSpPr>
            <a:spLocks noChangeShapeType="1"/>
          </p:cNvSpPr>
          <p:nvPr/>
        </p:nvSpPr>
        <p:spPr bwMode="auto">
          <a:xfrm flipV="1">
            <a:off x="1519030" y="2997051"/>
            <a:ext cx="2844800" cy="158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b-NO"/>
          </a:p>
        </p:txBody>
      </p:sp>
      <p:sp>
        <p:nvSpPr>
          <p:cNvPr id="209936" name="Line 16"/>
          <p:cNvSpPr>
            <a:spLocks noChangeShapeType="1"/>
          </p:cNvSpPr>
          <p:nvPr/>
        </p:nvSpPr>
        <p:spPr bwMode="auto">
          <a:xfrm>
            <a:off x="4363830" y="2565251"/>
            <a:ext cx="0" cy="4318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b-NO"/>
          </a:p>
        </p:txBody>
      </p:sp>
      <p:sp>
        <p:nvSpPr>
          <p:cNvPr id="209937" name="Line 17"/>
          <p:cNvSpPr>
            <a:spLocks noChangeShapeType="1"/>
          </p:cNvSpPr>
          <p:nvPr/>
        </p:nvSpPr>
        <p:spPr bwMode="auto">
          <a:xfrm>
            <a:off x="2938255" y="2998639"/>
            <a:ext cx="0" cy="4318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b-NO"/>
          </a:p>
        </p:txBody>
      </p:sp>
      <p:sp>
        <p:nvSpPr>
          <p:cNvPr id="209938" name="Line 18"/>
          <p:cNvSpPr>
            <a:spLocks noChangeShapeType="1"/>
          </p:cNvSpPr>
          <p:nvPr/>
        </p:nvSpPr>
        <p:spPr bwMode="auto">
          <a:xfrm>
            <a:off x="2923968" y="4149576"/>
            <a:ext cx="0" cy="4318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b-NO"/>
          </a:p>
        </p:txBody>
      </p:sp>
      <p:sp>
        <p:nvSpPr>
          <p:cNvPr id="209939" name="Line 19"/>
          <p:cNvSpPr>
            <a:spLocks noChangeShapeType="1"/>
          </p:cNvSpPr>
          <p:nvPr/>
        </p:nvSpPr>
        <p:spPr bwMode="auto">
          <a:xfrm>
            <a:off x="2923968" y="4581376"/>
            <a:ext cx="431641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b-NO"/>
          </a:p>
        </p:txBody>
      </p:sp>
      <p:sp>
        <p:nvSpPr>
          <p:cNvPr id="209940" name="Line 20"/>
          <p:cNvSpPr>
            <a:spLocks noChangeShapeType="1"/>
          </p:cNvSpPr>
          <p:nvPr/>
        </p:nvSpPr>
        <p:spPr bwMode="auto">
          <a:xfrm>
            <a:off x="7243555" y="4149576"/>
            <a:ext cx="0" cy="4318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b-NO"/>
          </a:p>
        </p:txBody>
      </p:sp>
      <p:sp>
        <p:nvSpPr>
          <p:cNvPr id="209941" name="Line 21"/>
          <p:cNvSpPr>
            <a:spLocks noChangeShapeType="1"/>
          </p:cNvSpPr>
          <p:nvPr/>
        </p:nvSpPr>
        <p:spPr bwMode="auto">
          <a:xfrm>
            <a:off x="4363830" y="4581376"/>
            <a:ext cx="0" cy="4318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b-NO"/>
          </a:p>
        </p:txBody>
      </p:sp>
      <p:sp>
        <p:nvSpPr>
          <p:cNvPr id="209942" name="Text Box 22"/>
          <p:cNvSpPr txBox="1">
            <a:spLocks noChangeArrowheads="1"/>
          </p:cNvSpPr>
          <p:nvPr/>
        </p:nvSpPr>
        <p:spPr bwMode="auto">
          <a:xfrm>
            <a:off x="3002744" y="3062139"/>
            <a:ext cx="189667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FF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nb-NO" sz="1800" dirty="0">
                <a:cs typeface="Times New Roman" pitchFamily="18" charset="0"/>
              </a:rPr>
              <a:t>· skattesats (22 %)</a:t>
            </a:r>
          </a:p>
        </p:txBody>
      </p:sp>
      <p:sp>
        <p:nvSpPr>
          <p:cNvPr id="209943" name="Rectangle 23"/>
          <p:cNvSpPr>
            <a:spLocks noChangeArrowheads="1"/>
          </p:cNvSpPr>
          <p:nvPr/>
        </p:nvSpPr>
        <p:spPr bwMode="auto">
          <a:xfrm>
            <a:off x="5948155" y="3430439"/>
            <a:ext cx="2519363" cy="7191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buFont typeface="Wingdings" pitchFamily="2" charset="2"/>
              <a:buNone/>
            </a:pPr>
            <a:r>
              <a:rPr lang="nb-NO" sz="1800"/>
              <a:t>Forpliktelse /</a:t>
            </a:r>
          </a:p>
          <a:p>
            <a:pPr algn="ctr">
              <a:buFont typeface="Wingdings" pitchFamily="2" charset="2"/>
              <a:buNone/>
            </a:pPr>
            <a:r>
              <a:rPr lang="nb-NO" sz="1800"/>
              <a:t>utsatt skatt</a:t>
            </a:r>
          </a:p>
        </p:txBody>
      </p:sp>
      <p:sp>
        <p:nvSpPr>
          <p:cNvPr id="209944" name="Line 24"/>
          <p:cNvSpPr>
            <a:spLocks noChangeShapeType="1"/>
          </p:cNvSpPr>
          <p:nvPr/>
        </p:nvSpPr>
        <p:spPr bwMode="auto">
          <a:xfrm>
            <a:off x="7243555" y="2565251"/>
            <a:ext cx="0" cy="8636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b-NO"/>
          </a:p>
        </p:txBody>
      </p:sp>
      <p:sp>
        <p:nvSpPr>
          <p:cNvPr id="209945" name="Text Box 25"/>
          <p:cNvSpPr txBox="1">
            <a:spLocks noChangeArrowheads="1"/>
          </p:cNvSpPr>
          <p:nvPr/>
        </p:nvSpPr>
        <p:spPr bwMode="auto">
          <a:xfrm>
            <a:off x="7250894" y="3062139"/>
            <a:ext cx="189667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FF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nb-NO" sz="1800" dirty="0">
                <a:cs typeface="Times New Roman" pitchFamily="18" charset="0"/>
              </a:rPr>
              <a:t>· skattesats (22 %)</a:t>
            </a:r>
          </a:p>
        </p:txBody>
      </p:sp>
    </p:spTree>
    <p:extLst>
      <p:ext uri="{BB962C8B-B14F-4D97-AF65-F5344CB8AC3E}">
        <p14:creationId xmlns:p14="http://schemas.microsoft.com/office/powerpoint/2010/main" val="19910873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Eksempel forts: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412776"/>
            <a:ext cx="7787208" cy="1080120"/>
          </a:xfrm>
        </p:spPr>
        <p:txBody>
          <a:bodyPr>
            <a:normAutofit/>
          </a:bodyPr>
          <a:lstStyle/>
          <a:p>
            <a:r>
              <a:rPr lang="nb-NO" dirty="0"/>
              <a:t>A) Økt skattemessig avskrivning til 20 % av saldo</a:t>
            </a:r>
          </a:p>
          <a:p>
            <a:pPr lvl="1"/>
            <a:r>
              <a:rPr lang="nb-NO" dirty="0"/>
              <a:t>Ny skattemessig avskrivning: </a:t>
            </a:r>
          </a:p>
          <a:p>
            <a:pPr lvl="1"/>
            <a:r>
              <a:rPr lang="nb-NO" dirty="0"/>
              <a:t>Ny verdi 31.12.20x2: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b-NO"/>
              <a:t>© Trond Kristoffersen</a:t>
            </a: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Regnskapsføring av skatt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329B1-0F08-4D4F-A43D-2101C3C28827}" type="slidenum">
              <a:rPr lang="nb-NO" smtClean="0"/>
              <a:pPr/>
              <a:t>22</a:t>
            </a:fld>
            <a:endParaRPr lang="nb-NO"/>
          </a:p>
        </p:txBody>
      </p:sp>
      <p:graphicFrame>
        <p:nvGraphicFramePr>
          <p:cNvPr id="7" name="Tabell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0299841"/>
              </p:ext>
            </p:extLst>
          </p:nvPr>
        </p:nvGraphicFramePr>
        <p:xfrm>
          <a:off x="594832" y="2668737"/>
          <a:ext cx="7361544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09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05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70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64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6490">
                  <a:extLst>
                    <a:ext uri="{9D8B030D-6E8A-4147-A177-3AD203B41FA5}">
                      <a16:colId xmlns:a16="http://schemas.microsoft.com/office/drawing/2014/main" val="23328691"/>
                    </a:ext>
                  </a:extLst>
                </a:gridCol>
              </a:tblGrid>
              <a:tr h="281333">
                <a:tc>
                  <a:txBody>
                    <a:bodyPr/>
                    <a:lstStyle/>
                    <a:p>
                      <a:r>
                        <a:rPr lang="nb-NO" sz="1600" dirty="0"/>
                        <a:t>Verdi 31.12.20x2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1600" dirty="0"/>
                        <a:t>Regnskap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1600" dirty="0"/>
                        <a:t>Skatt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1600" dirty="0"/>
                        <a:t>Forskjell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915">
                <a:tc>
                  <a:txBody>
                    <a:bodyPr/>
                    <a:lstStyle/>
                    <a:p>
                      <a:r>
                        <a:rPr lang="nb-NO" sz="1600" dirty="0"/>
                        <a:t>Varige driftsmidler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4915">
                <a:tc>
                  <a:txBody>
                    <a:bodyPr/>
                    <a:lstStyle/>
                    <a:p>
                      <a:r>
                        <a:rPr lang="nb-NO" sz="1600" dirty="0"/>
                        <a:t>Utsatt skatt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2833548"/>
                  </a:ext>
                </a:extLst>
              </a:tr>
            </a:tbl>
          </a:graphicData>
        </a:graphic>
      </p:graphicFrame>
      <p:sp>
        <p:nvSpPr>
          <p:cNvPr id="10" name="TekstSylinder 9"/>
          <p:cNvSpPr txBox="1"/>
          <p:nvPr/>
        </p:nvSpPr>
        <p:spPr>
          <a:xfrm>
            <a:off x="395536" y="4343673"/>
            <a:ext cx="885851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Økt skattemessig avskrivning gir lavere skattemessig resultat i dag, </a:t>
            </a:r>
            <a:br>
              <a:rPr lang="nb-NO" dirty="0"/>
            </a:br>
            <a:r>
              <a:rPr lang="nb-NO" dirty="0"/>
              <a:t>men påvirker ikke regnskapsmessig resultat før skatt.</a:t>
            </a:r>
          </a:p>
        </p:txBody>
      </p:sp>
    </p:spTree>
    <p:extLst>
      <p:ext uri="{BB962C8B-B14F-4D97-AF65-F5344CB8AC3E}">
        <p14:creationId xmlns:p14="http://schemas.microsoft.com/office/powerpoint/2010/main" val="11201926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Eksempel forts: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412776"/>
            <a:ext cx="7787208" cy="1080120"/>
          </a:xfrm>
        </p:spPr>
        <p:txBody>
          <a:bodyPr>
            <a:normAutofit/>
          </a:bodyPr>
          <a:lstStyle/>
          <a:p>
            <a:r>
              <a:rPr lang="nb-NO" dirty="0"/>
              <a:t>A) forts:</a:t>
            </a: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Regnskapsføring av skatt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329B1-0F08-4D4F-A43D-2101C3C28827}" type="slidenum">
              <a:rPr lang="nb-NO" smtClean="0"/>
              <a:pPr/>
              <a:t>23</a:t>
            </a:fld>
            <a:endParaRPr lang="nb-NO"/>
          </a:p>
        </p:txBody>
      </p:sp>
      <p:graphicFrame>
        <p:nvGraphicFramePr>
          <p:cNvPr id="10" name="Tabell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3233106"/>
              </p:ext>
            </p:extLst>
          </p:nvPr>
        </p:nvGraphicFramePr>
        <p:xfrm>
          <a:off x="624349" y="2060848"/>
          <a:ext cx="6971987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8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88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b-NO" sz="1600" dirty="0"/>
                        <a:t>Skatteberegning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600" dirty="0"/>
                        <a:t>Resultat før skatt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1600" dirty="0"/>
                        <a:t>800 000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600" dirty="0"/>
                        <a:t>– Økt skatteøkende</a:t>
                      </a:r>
                      <a:r>
                        <a:rPr lang="nb-NO" sz="1600" baseline="0" dirty="0"/>
                        <a:t> forskjell</a:t>
                      </a:r>
                      <a:endParaRPr lang="nb-N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nb-NO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600" dirty="0"/>
                        <a:t>= Skattemessig resultat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nb-NO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600" dirty="0"/>
                        <a:t>Betalbar skatt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600" dirty="0"/>
                        <a:t>Økt utsatt skatt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nb-NO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600" dirty="0"/>
                        <a:t>= Skattekostnad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nb-NO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1" name="Tabell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157649"/>
              </p:ext>
            </p:extLst>
          </p:nvPr>
        </p:nvGraphicFramePr>
        <p:xfrm>
          <a:off x="604780" y="4950279"/>
          <a:ext cx="5911436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93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70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50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b-NO" sz="1600" dirty="0"/>
                        <a:t>Bokføring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1600" dirty="0"/>
                        <a:t>Debet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1600" dirty="0"/>
                        <a:t>Kredit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600" dirty="0"/>
                        <a:t>Utsatt skatt (i balansen)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600" dirty="0"/>
                        <a:t>Betalbar</a:t>
                      </a:r>
                      <a:r>
                        <a:rPr lang="nb-NO" sz="1600" baseline="0" dirty="0"/>
                        <a:t> skatt (i balansen)</a:t>
                      </a:r>
                      <a:endParaRPr lang="nb-N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304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Eksempel forts: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412776"/>
            <a:ext cx="7787208" cy="1080120"/>
          </a:xfrm>
        </p:spPr>
        <p:txBody>
          <a:bodyPr>
            <a:normAutofit/>
          </a:bodyPr>
          <a:lstStyle/>
          <a:p>
            <a:r>
              <a:rPr lang="nb-NO" dirty="0"/>
              <a:t>B) Regnskapsmessig nedskrivning varelager per 31.12.20x2</a:t>
            </a:r>
          </a:p>
          <a:p>
            <a:pPr lvl="1"/>
            <a:r>
              <a:rPr lang="nb-NO" dirty="0"/>
              <a:t>Tap ved verdifall:</a:t>
            </a:r>
          </a:p>
          <a:p>
            <a:pPr lvl="1"/>
            <a:r>
              <a:rPr lang="nb-NO" dirty="0"/>
              <a:t>Ny verdi 31.12.20x2 er</a:t>
            </a: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Regnskapsføring av skatt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329B1-0F08-4D4F-A43D-2101C3C28827}" type="slidenum">
              <a:rPr lang="nb-NO" smtClean="0"/>
              <a:pPr/>
              <a:t>24</a:t>
            </a:fld>
            <a:endParaRPr lang="nb-NO"/>
          </a:p>
        </p:txBody>
      </p:sp>
      <p:graphicFrame>
        <p:nvGraphicFramePr>
          <p:cNvPr id="7" name="Tabell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508046"/>
              </p:ext>
            </p:extLst>
          </p:nvPr>
        </p:nvGraphicFramePr>
        <p:xfrm>
          <a:off x="539552" y="4797152"/>
          <a:ext cx="7704856" cy="10428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80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74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90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9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61110">
                  <a:extLst>
                    <a:ext uri="{9D8B030D-6E8A-4147-A177-3AD203B41FA5}">
                      <a16:colId xmlns:a16="http://schemas.microsoft.com/office/drawing/2014/main" val="788787490"/>
                    </a:ext>
                  </a:extLst>
                </a:gridCol>
              </a:tblGrid>
              <a:tr h="244336">
                <a:tc>
                  <a:txBody>
                    <a:bodyPr/>
                    <a:lstStyle/>
                    <a:p>
                      <a:r>
                        <a:rPr lang="nb-NO" sz="1600" dirty="0"/>
                        <a:t>Verdi 31.12.20x2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1600" dirty="0"/>
                        <a:t>Regnskap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1600" dirty="0"/>
                        <a:t>Skatt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1600" dirty="0"/>
                        <a:t>Forskjell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3781">
                <a:tc>
                  <a:txBody>
                    <a:bodyPr/>
                    <a:lstStyle/>
                    <a:p>
                      <a:r>
                        <a:rPr lang="nb-NO" sz="1600" dirty="0"/>
                        <a:t>Varelager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1600" dirty="0"/>
                        <a:t>600 000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1600" dirty="0"/>
                        <a:t>650 000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1600" dirty="0"/>
                        <a:t>(50 000)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1600" dirty="0"/>
                        <a:t>Skattereduserende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3781">
                <a:tc>
                  <a:txBody>
                    <a:bodyPr/>
                    <a:lstStyle/>
                    <a:p>
                      <a:r>
                        <a:rPr lang="nb-NO" sz="1600" dirty="0"/>
                        <a:t>Utsatt skattefordel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1600" dirty="0"/>
                        <a:t>50 000 ∙ 22 %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1600" dirty="0"/>
                        <a:t>11 000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2295164"/>
                  </a:ext>
                </a:extLst>
              </a:tr>
            </a:tbl>
          </a:graphicData>
        </a:graphic>
      </p:graphicFrame>
      <p:sp>
        <p:nvSpPr>
          <p:cNvPr id="10" name="TekstSylinder 9"/>
          <p:cNvSpPr txBox="1"/>
          <p:nvPr/>
        </p:nvSpPr>
        <p:spPr>
          <a:xfrm>
            <a:off x="457200" y="3603548"/>
            <a:ext cx="661751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dirty="0"/>
              <a:t>Nedskrivning av varelageret påvirker regnskapsmessig resultat</a:t>
            </a:r>
          </a:p>
          <a:p>
            <a:r>
              <a:rPr lang="nb-NO" sz="2000" dirty="0"/>
              <a:t>før skatt, og dermed skattekostnaden.</a:t>
            </a:r>
          </a:p>
          <a:p>
            <a:r>
              <a:rPr lang="nb-NO" sz="2000" dirty="0"/>
              <a:t>Skattepliktig resultat er uendret.</a:t>
            </a:r>
          </a:p>
        </p:txBody>
      </p:sp>
      <p:graphicFrame>
        <p:nvGraphicFramePr>
          <p:cNvPr id="11" name="Tabell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5285281"/>
              </p:ext>
            </p:extLst>
          </p:nvPr>
        </p:nvGraphicFramePr>
        <p:xfrm>
          <a:off x="628650" y="2448702"/>
          <a:ext cx="5911436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93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70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50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b-NO" sz="1600" dirty="0"/>
                        <a:t>Bokføring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1600" dirty="0"/>
                        <a:t>Debet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1600" dirty="0"/>
                        <a:t>Kredit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600" dirty="0"/>
                        <a:t>Varelager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600" dirty="0"/>
                        <a:t>Varekostnad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90325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Eksempel forts: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412776"/>
            <a:ext cx="7787208" cy="1080120"/>
          </a:xfrm>
        </p:spPr>
        <p:txBody>
          <a:bodyPr>
            <a:normAutofit/>
          </a:bodyPr>
          <a:lstStyle/>
          <a:p>
            <a:r>
              <a:rPr lang="nb-NO" dirty="0"/>
              <a:t>A) forts:</a:t>
            </a: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Regnskapsføring av skatt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329B1-0F08-4D4F-A43D-2101C3C28827}" type="slidenum">
              <a:rPr lang="nb-NO" smtClean="0"/>
              <a:pPr/>
              <a:t>25</a:t>
            </a:fld>
            <a:endParaRPr lang="nb-NO"/>
          </a:p>
        </p:txBody>
      </p:sp>
      <p:graphicFrame>
        <p:nvGraphicFramePr>
          <p:cNvPr id="10" name="Tabell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3092274"/>
              </p:ext>
            </p:extLst>
          </p:nvPr>
        </p:nvGraphicFramePr>
        <p:xfrm>
          <a:off x="628650" y="1724256"/>
          <a:ext cx="6971987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15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b-NO" sz="1600" dirty="0"/>
                        <a:t>Skatteberegning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600" dirty="0"/>
                        <a:t>Resultat før skatt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600" dirty="0"/>
                        <a:t>+ Økt skattereduserende </a:t>
                      </a:r>
                      <a:r>
                        <a:rPr lang="nb-NO" sz="1600" baseline="0" dirty="0"/>
                        <a:t>forskjell</a:t>
                      </a:r>
                      <a:endParaRPr lang="nb-N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nb-NO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600" dirty="0"/>
                        <a:t>= Skattemessig resultat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nb-NO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600" dirty="0"/>
                        <a:t>Betalbar skatt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600" dirty="0"/>
                        <a:t>Økt utsatt skattefordel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nb-NO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600" dirty="0"/>
                        <a:t>= Skattekostnad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nb-NO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1" name="Tabell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731304"/>
              </p:ext>
            </p:extLst>
          </p:nvPr>
        </p:nvGraphicFramePr>
        <p:xfrm>
          <a:off x="628650" y="4441624"/>
          <a:ext cx="591143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93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70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50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b-NO" sz="1600" dirty="0"/>
                        <a:t>Bokføring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1600" dirty="0"/>
                        <a:t>Debet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1600" dirty="0"/>
                        <a:t>Kredit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600" dirty="0"/>
                        <a:t>Utsatt skattefordel (i balansen)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600" dirty="0"/>
                        <a:t>Skattekostnad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600" dirty="0"/>
                        <a:t>Årsoverskudd (resultat)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67275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600" dirty="0"/>
                        <a:t>Annen egenkapital (i balansen)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44073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95995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Eksempel forts: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412776"/>
            <a:ext cx="7718648" cy="480556"/>
          </a:xfrm>
        </p:spPr>
        <p:txBody>
          <a:bodyPr>
            <a:normAutofit/>
          </a:bodyPr>
          <a:lstStyle/>
          <a:p>
            <a:r>
              <a:rPr lang="nb-NO" dirty="0"/>
              <a:t>C) Alle korreksjonene samlet per 31.12.20x2:</a:t>
            </a: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Regnskapsføring av skatt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329B1-0F08-4D4F-A43D-2101C3C28827}" type="slidenum">
              <a:rPr lang="nb-NO" smtClean="0"/>
              <a:pPr/>
              <a:t>26</a:t>
            </a:fld>
            <a:endParaRPr lang="nb-NO"/>
          </a:p>
        </p:txBody>
      </p:sp>
      <p:graphicFrame>
        <p:nvGraphicFramePr>
          <p:cNvPr id="7" name="Tabell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9031190"/>
              </p:ext>
            </p:extLst>
          </p:nvPr>
        </p:nvGraphicFramePr>
        <p:xfrm>
          <a:off x="628650" y="1822124"/>
          <a:ext cx="7560840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44336">
                <a:tc>
                  <a:txBody>
                    <a:bodyPr/>
                    <a:lstStyle/>
                    <a:p>
                      <a:r>
                        <a:rPr lang="nb-NO" sz="1600" dirty="0"/>
                        <a:t>Verdi 31.12.20x2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1600" dirty="0"/>
                        <a:t>Regnskap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1600" dirty="0"/>
                        <a:t>Skatt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1600" dirty="0"/>
                        <a:t>Forskjell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nb-NO" sz="1600" dirty="0"/>
                        <a:t>Varige driftsmidler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nb-NO" sz="1600" dirty="0"/>
                        <a:t>Varelager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nb-N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nb-NO" sz="1600" dirty="0"/>
                        <a:t>Utsatt skatt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379728133"/>
                  </a:ext>
                </a:extLst>
              </a:tr>
            </a:tbl>
          </a:graphicData>
        </a:graphic>
      </p:graphicFrame>
      <p:graphicFrame>
        <p:nvGraphicFramePr>
          <p:cNvPr id="10" name="Tabell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3854020"/>
              </p:ext>
            </p:extLst>
          </p:nvPr>
        </p:nvGraphicFramePr>
        <p:xfrm>
          <a:off x="615008" y="3623029"/>
          <a:ext cx="7848872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08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01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277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600" dirty="0"/>
                        <a:t>Resultat før skatt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600" dirty="0"/>
                        <a:t>– Økt skatteøkende</a:t>
                      </a:r>
                      <a:r>
                        <a:rPr lang="nb-NO" sz="1600" baseline="0" dirty="0"/>
                        <a:t> forskjell</a:t>
                      </a:r>
                      <a:endParaRPr lang="nb-N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nb-NO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600" dirty="0"/>
                        <a:t>= Skattemessig resultat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nb-NO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600" dirty="0"/>
                        <a:t>Betalbar skatt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600" dirty="0"/>
                        <a:t>Økt utsatt skatt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nb-NO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1600" dirty="0"/>
                        <a:t>= Skattekostnad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nb-NO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nb-NO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98615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r>
              <a:rPr lang="nb-NO"/>
              <a:t>© Trond Kristoffersen</a:t>
            </a:r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</p:spPr>
        <p:txBody>
          <a:bodyPr/>
          <a:lstStyle/>
          <a:p>
            <a:r>
              <a:rPr lang="nb-NO"/>
              <a:t>Regnskapsføring av skatt</a:t>
            </a:r>
          </a:p>
        </p:txBody>
      </p:sp>
      <p:sp>
        <p:nvSpPr>
          <p:cNvPr id="100" name="Plassholder for lysbildenummer 2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</p:spPr>
        <p:txBody>
          <a:bodyPr/>
          <a:lstStyle/>
          <a:p>
            <a:fld id="{2337479B-905C-4B45-BC67-8C66C4DCBCF0}" type="slidenum">
              <a:rPr lang="nb-NO"/>
              <a:pPr/>
              <a:t>27</a:t>
            </a:fld>
            <a:endParaRPr lang="nb-NO"/>
          </a:p>
        </p:txBody>
      </p:sp>
      <p:graphicFrame>
        <p:nvGraphicFramePr>
          <p:cNvPr id="7" name="Group 199"/>
          <p:cNvGraphicFramePr>
            <a:graphicFrameLocks noGrp="1"/>
          </p:cNvGraphicFramePr>
          <p:nvPr>
            <p:extLst/>
          </p:nvPr>
        </p:nvGraphicFramePr>
        <p:xfrm>
          <a:off x="395537" y="404664"/>
          <a:ext cx="7200799" cy="4593492"/>
        </p:xfrm>
        <a:graphic>
          <a:graphicData uri="http://schemas.openxmlformats.org/drawingml/2006/table">
            <a:tbl>
              <a:tblPr/>
              <a:tblGrid>
                <a:gridCol w="25922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19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Foretak 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nb-NO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nb-NO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nb-NO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nb-NO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9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Balanse per 31.12.20x2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Samlet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Alt b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Alt a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Utkast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43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Utsatt skattefordel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11 000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43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Andre varige driftsmidler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4 500 000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4 500 000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4 500 000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4 500 000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43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Varelager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550 000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550 000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600 000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600 000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26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Bankinnskudd</a:t>
                      </a:r>
                      <a:endParaRPr kumimoji="0" lang="nb-NO" sz="1400" b="0" i="0" u="none" strike="noStrike" cap="none" normalizeH="0" baseline="3000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500 000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500 000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500 000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500 000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19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nb-NO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5 550 000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5 561 000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5 600 000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5 600 000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43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Aksjekapital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400 000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400 000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400 000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400 000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43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Annen egenkapital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2 185 000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2 185 000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2 224 000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2 224 000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43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nb-NO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2 585 000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2 585 000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2 624 000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2 624 000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43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Utsatt skatt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99 000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110 000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43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Betalbar skatt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66 000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176 000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66 000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176 000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43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Annen gjeld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2 800 000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2 800 000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2 800 000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2 800 000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343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nb-NO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2 965 000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2 976 000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2 976 000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2 976 000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343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nb-NO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5 550 000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5 561 000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5 600 000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5 600 000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90482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r>
              <a:rPr lang="nb-NO"/>
              <a:t>© Trond Kristoffersen</a:t>
            </a:r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</p:spPr>
        <p:txBody>
          <a:bodyPr/>
          <a:lstStyle/>
          <a:p>
            <a:r>
              <a:rPr lang="nb-NO"/>
              <a:t>Regnskapsføring av skatt</a:t>
            </a:r>
          </a:p>
        </p:txBody>
      </p:sp>
      <p:sp>
        <p:nvSpPr>
          <p:cNvPr id="100" name="Plassholder for lysbildenummer 2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</p:spPr>
        <p:txBody>
          <a:bodyPr/>
          <a:lstStyle/>
          <a:p>
            <a:fld id="{2337479B-905C-4B45-BC67-8C66C4DCBCF0}" type="slidenum">
              <a:rPr lang="nb-NO"/>
              <a:pPr/>
              <a:t>28</a:t>
            </a:fld>
            <a:endParaRPr lang="nb-NO"/>
          </a:p>
        </p:txBody>
      </p:sp>
      <p:graphicFrame>
        <p:nvGraphicFramePr>
          <p:cNvPr id="250055" name="Group 199"/>
          <p:cNvGraphicFramePr>
            <a:graphicFrameLocks noGrp="1"/>
          </p:cNvGraphicFramePr>
          <p:nvPr>
            <p:extLst/>
          </p:nvPr>
        </p:nvGraphicFramePr>
        <p:xfrm>
          <a:off x="323528" y="1268760"/>
          <a:ext cx="6984775" cy="3645267"/>
        </p:xfrm>
        <a:graphic>
          <a:graphicData uri="http://schemas.openxmlformats.org/drawingml/2006/table">
            <a:tbl>
              <a:tblPr/>
              <a:tblGrid>
                <a:gridCol w="22186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5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73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508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36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Foretak 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nb-NO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nb-NO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nb-NO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nb-NO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36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Resultatregnskap 20x2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Samlet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Alt b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Alt a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Utkast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36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Salgsinntekt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4 000 000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4 000 000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4 000 000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4 000 000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36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Varekostnad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(1 250 000)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(1 250 000)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(1 200 000)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(1 200 000)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36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Avskrivning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(500 000)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(500 000)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(500 000)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(500 000)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57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Annen driftskostnad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(1 500 000)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(1 500 000)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(1 500 000)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(1 500 000)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36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= Resultat før skatt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750 000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750 000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800 000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800 000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36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Endring utsatt skatt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(112 500)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12 500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(125 000)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36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Betalbar skatt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(75 000)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(200 000)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(75 000)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(200 000)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36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Skattekostnad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(187 500)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(187 500)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(200 000)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(200 000)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73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= Årsresultat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562 500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562 500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600 000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600 000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87845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Skattekostnaden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>
          <a:xfrm>
            <a:off x="620048" y="2656452"/>
            <a:ext cx="7272185" cy="451805"/>
          </a:xfrm>
        </p:spPr>
        <p:txBody>
          <a:bodyPr/>
          <a:lstStyle/>
          <a:p>
            <a:r>
              <a:rPr lang="nb-NO" dirty="0"/>
              <a:t>Eksempel 4:</a:t>
            </a:r>
          </a:p>
        </p:txBody>
      </p:sp>
      <p:sp>
        <p:nvSpPr>
          <p:cNvPr id="25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Regnskapsføring av skatt </a:t>
            </a:r>
          </a:p>
        </p:txBody>
      </p:sp>
      <p:sp>
        <p:nvSpPr>
          <p:cNvPr id="26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2E6A9-445C-467E-AF71-2BA5D17742A1}" type="slidenum">
              <a:rPr lang="nb-NO"/>
              <a:pPr/>
              <a:t>29</a:t>
            </a:fld>
            <a:endParaRPr lang="nb-NO"/>
          </a:p>
        </p:txBody>
      </p:sp>
      <p:graphicFrame>
        <p:nvGraphicFramePr>
          <p:cNvPr id="74817" name="Group 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4948374"/>
              </p:ext>
            </p:extLst>
          </p:nvPr>
        </p:nvGraphicFramePr>
        <p:xfrm>
          <a:off x="680331" y="3303054"/>
          <a:ext cx="5911850" cy="1584960"/>
        </p:xfrm>
        <a:graphic>
          <a:graphicData uri="http://schemas.openxmlformats.org/drawingml/2006/table">
            <a:tbl>
              <a:tblPr/>
              <a:tblGrid>
                <a:gridCol w="4111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Resultat før skatt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Permanent forskjell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Char char="q"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Ikke fradragsberettiget kostnad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Skattesats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22 %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4818" name="Text Box 66"/>
          <p:cNvSpPr txBox="1">
            <a:spLocks noChangeArrowheads="1"/>
          </p:cNvSpPr>
          <p:nvPr/>
        </p:nvSpPr>
        <p:spPr bwMode="auto">
          <a:xfrm>
            <a:off x="674774" y="5113052"/>
            <a:ext cx="592296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b-NO" dirty="0"/>
              <a:t>Oppgave: </a:t>
            </a:r>
            <a:br>
              <a:rPr lang="nb-NO" dirty="0"/>
            </a:br>
            <a:r>
              <a:rPr lang="nb-NO" dirty="0" err="1"/>
              <a:t>Beregn</a:t>
            </a:r>
            <a:r>
              <a:rPr lang="nb-NO" dirty="0"/>
              <a:t> skattekostnaden og resultatet etter skatt</a:t>
            </a:r>
          </a:p>
        </p:txBody>
      </p:sp>
      <p:sp>
        <p:nvSpPr>
          <p:cNvPr id="2" name="Rektangel 1"/>
          <p:cNvSpPr/>
          <p:nvPr/>
        </p:nvSpPr>
        <p:spPr>
          <a:xfrm>
            <a:off x="628650" y="1556792"/>
            <a:ext cx="8060560" cy="90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nb-NO" sz="1800" dirty="0"/>
              <a:t>Permanent forskjell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nb-NO" sz="1600" dirty="0"/>
              <a:t> Forskjell mellom innholdet i regnskapsmessige og skattemessige inntekts- og kostnadsbegreper. Gir økt eller redusert betalbar skatt og skattekostnad. Slike forskjeller utlignes ikke over tid.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Oversikt</a:t>
            </a:r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34938" y="1557338"/>
            <a:ext cx="5475287" cy="4767262"/>
          </a:xfrm>
        </p:spPr>
        <p:txBody>
          <a:bodyPr>
            <a:normAutofit/>
          </a:bodyPr>
          <a:lstStyle/>
          <a:p>
            <a:r>
              <a:rPr lang="nb-NO" sz="2400"/>
              <a:t>Generelt</a:t>
            </a:r>
          </a:p>
          <a:p>
            <a:pPr lvl="1"/>
            <a:r>
              <a:rPr lang="nb-NO" sz="2000"/>
              <a:t>Enkeltpersonforetak og ansvarlig selskap</a:t>
            </a:r>
          </a:p>
          <a:p>
            <a:pPr lvl="2"/>
            <a:r>
              <a:rPr lang="nb-NO" sz="1800"/>
              <a:t>Inntekt fra disse foretakene skattlegges sammen med eiernes øvrige inntekter.</a:t>
            </a:r>
          </a:p>
          <a:p>
            <a:pPr lvl="2"/>
            <a:r>
              <a:rPr lang="nb-NO" sz="1800"/>
              <a:t>Det beregnes ikke en egen skatt på skattepliktig overskudd fra foretaket. Inntektsskatt føres derfor ikke i regnskapet.</a:t>
            </a:r>
          </a:p>
          <a:p>
            <a:pPr lvl="1"/>
            <a:r>
              <a:rPr lang="nb-NO" sz="2000"/>
              <a:t>Aksjeselskaper</a:t>
            </a:r>
          </a:p>
          <a:p>
            <a:pPr lvl="2"/>
            <a:r>
              <a:rPr lang="nb-NO" sz="1800"/>
              <a:t>De er egne skattesubjekter og betaler skatt av skattepliktig overskudd</a:t>
            </a:r>
          </a:p>
          <a:p>
            <a:pPr lvl="2"/>
            <a:r>
              <a:rPr lang="nb-NO" sz="1800"/>
              <a:t>Aksjeselskap er etterskuddspliktig dvs. de betaler skatten i året etter inntektsåret.</a:t>
            </a:r>
          </a:p>
          <a:p>
            <a:pPr lvl="2"/>
            <a:r>
              <a:rPr lang="nb-NO" sz="1800"/>
              <a:t>Inntektsskatt vil derfor være en kostnad (og forpliktelse) for selskapet.</a:t>
            </a:r>
          </a:p>
        </p:txBody>
      </p:sp>
      <p:sp>
        <p:nvSpPr>
          <p:cNvPr id="7" name="Plassholder for bunn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/>
              <a:t>Regnskapsføring av skatt </a:t>
            </a:r>
          </a:p>
        </p:txBody>
      </p:sp>
      <p:sp>
        <p:nvSpPr>
          <p:cNvPr id="8" name="Plassholder for lysbilde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F6BF46-62A7-418B-A386-6B8B9308824F}" type="slidenum">
              <a:rPr lang="nb-NO"/>
              <a:pPr/>
              <a:t>3</a:t>
            </a:fld>
            <a:endParaRPr lang="nb-NO"/>
          </a:p>
        </p:txBody>
      </p:sp>
      <p:grpSp>
        <p:nvGrpSpPr>
          <p:cNvPr id="198660" name="Group 4"/>
          <p:cNvGrpSpPr>
            <a:grpSpLocks/>
          </p:cNvGrpSpPr>
          <p:nvPr/>
        </p:nvGrpSpPr>
        <p:grpSpPr bwMode="auto">
          <a:xfrm>
            <a:off x="5538788" y="2836863"/>
            <a:ext cx="3425825" cy="3048000"/>
            <a:chOff x="3190" y="1426"/>
            <a:chExt cx="2535" cy="2252"/>
          </a:xfrm>
        </p:grpSpPr>
        <p:pic>
          <p:nvPicPr>
            <p:cNvPr id="198661" name="Picture 5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90" y="1426"/>
              <a:ext cx="2535" cy="2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 cmpd="sng">
                  <a:solidFill>
                    <a:schemeClr val="tx1"/>
                  </a:solidFill>
                  <a:prstDash val="solid"/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98662" name="WordArt 6"/>
            <p:cNvSpPr>
              <a:spLocks noChangeArrowheads="1" noChangeShapeType="1" noTextEdit="1"/>
            </p:cNvSpPr>
            <p:nvPr/>
          </p:nvSpPr>
          <p:spPr bwMode="auto">
            <a:xfrm>
              <a:off x="3744" y="1440"/>
              <a:ext cx="172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nb-NO" sz="3600" kern="10">
                  <a:ln w="12700" cap="sq">
                    <a:solidFill>
                      <a:srgbClr val="EAEAEA"/>
                    </a:solidFill>
                    <a:round/>
                    <a:headEnd type="none" w="sm" len="sm"/>
                    <a:tailEnd type="none" w="sm" len="sm"/>
                  </a:ln>
                  <a:gradFill rotWithShape="0">
                    <a:gsLst>
                      <a:gs pos="0">
                        <a:srgbClr val="A603AB"/>
                      </a:gs>
                      <a:gs pos="12000">
                        <a:srgbClr val="E81766"/>
                      </a:gs>
                      <a:gs pos="27000">
                        <a:srgbClr val="EE3F17"/>
                      </a:gs>
                      <a:gs pos="48000">
                        <a:srgbClr val="FFFF00"/>
                      </a:gs>
                      <a:gs pos="64999">
                        <a:srgbClr val="1A8D48"/>
                      </a:gs>
                      <a:gs pos="78999">
                        <a:srgbClr val="0819FB"/>
                      </a:gs>
                      <a:gs pos="100000">
                        <a:srgbClr val="A603AB"/>
                      </a:gs>
                    </a:gsLst>
                    <a:lin ang="0" scaled="1"/>
                  </a:gradFill>
                  <a:effectLst>
                    <a:outerShdw dist="35921" dir="2700000" sy="50000" kx="2115830" algn="bl" rotWithShape="0">
                      <a:srgbClr val="C0C0C0"/>
                    </a:outerShdw>
                  </a:effectLst>
                  <a:latin typeface="Arial Black"/>
                </a:rPr>
                <a:t>Skatt</a:t>
              </a:r>
            </a:p>
          </p:txBody>
        </p:sp>
      </p:grp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Skattekostnaden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Eksempel 4 forts.</a:t>
            </a:r>
          </a:p>
        </p:txBody>
      </p:sp>
      <p:sp>
        <p:nvSpPr>
          <p:cNvPr id="32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Regnskapsføring av skatt </a:t>
            </a:r>
          </a:p>
        </p:txBody>
      </p:sp>
      <p:sp>
        <p:nvSpPr>
          <p:cNvPr id="33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D3CF9-AB20-469C-A899-06350BC2398C}" type="slidenum">
              <a:rPr lang="nb-NO"/>
              <a:pPr/>
              <a:t>30</a:t>
            </a:fld>
            <a:endParaRPr lang="nb-NO"/>
          </a:p>
        </p:txBody>
      </p:sp>
      <p:graphicFrame>
        <p:nvGraphicFramePr>
          <p:cNvPr id="75839" name="Group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3467380"/>
              </p:ext>
            </p:extLst>
          </p:nvPr>
        </p:nvGraphicFramePr>
        <p:xfrm>
          <a:off x="250825" y="2492375"/>
          <a:ext cx="8915718" cy="2286000"/>
        </p:xfrm>
        <a:graphic>
          <a:graphicData uri="http://schemas.openxmlformats.org/drawingml/2006/table">
            <a:tbl>
              <a:tblPr/>
              <a:tblGrid>
                <a:gridCol w="19827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37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Skattekostnad 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(Resultat før skatt + </a:t>
                      </a: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− </a:t>
                      </a: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permanent forskjell ) 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·</a:t>
                      </a: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22 % 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Årsresultat 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Resultat før skatt – skattekostnad 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5827" name="Text Box 51"/>
          <p:cNvSpPr txBox="1">
            <a:spLocks noChangeArrowheads="1"/>
          </p:cNvSpPr>
          <p:nvPr/>
        </p:nvSpPr>
        <p:spPr bwMode="auto">
          <a:xfrm>
            <a:off x="144463" y="4941888"/>
            <a:ext cx="899953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nb-NO" sz="2000" dirty="0"/>
              <a:t>Skattekostnad (uten permanent forskjell) ville vært på</a:t>
            </a:r>
          </a:p>
          <a:p>
            <a:r>
              <a:rPr lang="nb-NO" sz="2000" dirty="0"/>
              <a:t>Økt skatt på grunn av den permanente forskjellen er på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5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5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827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Avslutning av regnskapet</a:t>
            </a:r>
          </a:p>
        </p:txBody>
      </p:sp>
      <p:sp>
        <p:nvSpPr>
          <p:cNvPr id="114692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134938" y="1557338"/>
            <a:ext cx="5373687" cy="476726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nb-NO" sz="2800" dirty="0"/>
              <a:t>Eksempel 5:</a:t>
            </a:r>
          </a:p>
          <a:p>
            <a:pPr lvl="1">
              <a:lnSpc>
                <a:spcPct val="90000"/>
              </a:lnSpc>
            </a:pPr>
            <a:r>
              <a:rPr lang="nb-NO" sz="2400" dirty="0"/>
              <a:t>Vi skal nå avslutte regnskapet for Skatt AS per 31.12.20x1</a:t>
            </a:r>
          </a:p>
          <a:p>
            <a:pPr lvl="2">
              <a:lnSpc>
                <a:spcPct val="90000"/>
              </a:lnSpc>
            </a:pPr>
            <a:r>
              <a:rPr lang="nb-NO" sz="2000" dirty="0"/>
              <a:t>Foreløpig saldobalanse følger vedlagt </a:t>
            </a:r>
          </a:p>
          <a:p>
            <a:pPr lvl="1">
              <a:lnSpc>
                <a:spcPct val="90000"/>
              </a:lnSpc>
            </a:pPr>
            <a:r>
              <a:rPr lang="nb-NO" sz="2400" dirty="0"/>
              <a:t>Oppgave:</a:t>
            </a:r>
          </a:p>
          <a:p>
            <a:pPr lvl="2">
              <a:lnSpc>
                <a:spcPct val="90000"/>
              </a:lnSpc>
            </a:pPr>
            <a:r>
              <a:rPr lang="nb-NO" sz="2000" dirty="0"/>
              <a:t>Regn ut følgende poster</a:t>
            </a:r>
          </a:p>
          <a:p>
            <a:pPr lvl="3">
              <a:lnSpc>
                <a:spcPct val="90000"/>
              </a:lnSpc>
            </a:pPr>
            <a:r>
              <a:rPr lang="nb-NO" sz="1800" dirty="0"/>
              <a:t>Regnskapsmessig resultat </a:t>
            </a:r>
            <a:br>
              <a:rPr lang="nb-NO" sz="1800" dirty="0"/>
            </a:br>
            <a:r>
              <a:rPr lang="nb-NO" sz="1800" dirty="0"/>
              <a:t>før skatt 20x1</a:t>
            </a:r>
          </a:p>
          <a:p>
            <a:pPr lvl="3">
              <a:lnSpc>
                <a:spcPct val="90000"/>
              </a:lnSpc>
            </a:pPr>
            <a:r>
              <a:rPr lang="nb-NO" sz="1800" dirty="0"/>
              <a:t>Skattekostnad 20x1</a:t>
            </a:r>
          </a:p>
          <a:p>
            <a:pPr lvl="3">
              <a:lnSpc>
                <a:spcPct val="90000"/>
              </a:lnSpc>
            </a:pPr>
            <a:r>
              <a:rPr lang="nb-NO" sz="1800" dirty="0"/>
              <a:t>Betalbar skatt 20x1</a:t>
            </a:r>
          </a:p>
          <a:p>
            <a:pPr lvl="3">
              <a:lnSpc>
                <a:spcPct val="90000"/>
              </a:lnSpc>
            </a:pPr>
            <a:r>
              <a:rPr lang="nb-NO" sz="1800" dirty="0"/>
              <a:t>Utsatt skatt/utsatt skattefordel 31.12.20x1</a:t>
            </a:r>
          </a:p>
          <a:p>
            <a:pPr lvl="2">
              <a:lnSpc>
                <a:spcPct val="90000"/>
              </a:lnSpc>
            </a:pPr>
            <a:r>
              <a:rPr lang="nb-NO" sz="2000" dirty="0"/>
              <a:t>Utarbeid resultatregnskap for 20x1 og balanse per 31. desember 20x1.</a:t>
            </a:r>
          </a:p>
          <a:p>
            <a:pPr lvl="3">
              <a:lnSpc>
                <a:spcPct val="90000"/>
              </a:lnSpc>
            </a:pPr>
            <a:endParaRPr lang="nb-NO" sz="1800" dirty="0"/>
          </a:p>
        </p:txBody>
      </p:sp>
      <p:pic>
        <p:nvPicPr>
          <p:cNvPr id="114694" name="Picture 6" descr="MCj03121500000[1]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0660" y="3027483"/>
            <a:ext cx="1909267" cy="1826971"/>
          </a:xfrm>
        </p:spPr>
      </p:pic>
      <p:sp>
        <p:nvSpPr>
          <p:cNvPr id="5" name="Plassholder for bunn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/>
              <a:t>Regnskapsføring av skatt 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FB87D0E-6085-4B91-BD4B-D9DA4223F4E4}" type="slidenum">
              <a:rPr lang="nb-NO"/>
              <a:pPr/>
              <a:t>31</a:t>
            </a:fld>
            <a:endParaRPr lang="nb-NO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ssholder for bunn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Regnskapsføring av skatt </a:t>
            </a:r>
          </a:p>
        </p:txBody>
      </p:sp>
      <p:sp>
        <p:nvSpPr>
          <p:cNvPr id="56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F9805-9319-4F19-9345-40C19B640295}" type="slidenum">
              <a:rPr lang="nb-NO"/>
              <a:pPr/>
              <a:t>32</a:t>
            </a:fld>
            <a:endParaRPr lang="nb-NO"/>
          </a:p>
        </p:txBody>
      </p:sp>
      <p:graphicFrame>
        <p:nvGraphicFramePr>
          <p:cNvPr id="113774" name="Group 1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191238"/>
              </p:ext>
            </p:extLst>
          </p:nvPr>
        </p:nvGraphicFramePr>
        <p:xfrm>
          <a:off x="609600" y="692150"/>
          <a:ext cx="6338888" cy="5486400"/>
        </p:xfrm>
        <a:graphic>
          <a:graphicData uri="http://schemas.openxmlformats.org/drawingml/2006/table">
            <a:tbl>
              <a:tblPr/>
              <a:tblGrid>
                <a:gridCol w="3559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5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46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Skatt 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Saldoliste 31.12.20x1 (foreløpig)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Debet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Kredit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Varige driftsmidler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4 200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Varelager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2 100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Bankinnskudd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Aksjekapital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Annen egenkapital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1 200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Diverse gjeld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3 600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Utsatt skatt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Betalbar skatt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Salgsinntekter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6 600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Varekjøp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3 300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Representasjonsutgift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Diverse driftsutgifter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2 080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Sum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12 200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12 200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Avslutningsposteringer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nb-NO"/>
              <a:t>Tilleggsopplysninger</a:t>
            </a:r>
          </a:p>
          <a:p>
            <a:pPr lvl="1">
              <a:lnSpc>
                <a:spcPct val="90000"/>
              </a:lnSpc>
            </a:pPr>
            <a:r>
              <a:rPr lang="nb-NO"/>
              <a:t>Varige driftsmidler (1)</a:t>
            </a:r>
          </a:p>
          <a:p>
            <a:pPr lvl="2">
              <a:lnSpc>
                <a:spcPct val="90000"/>
              </a:lnSpc>
            </a:pPr>
            <a:r>
              <a:rPr lang="nb-NO"/>
              <a:t>Kostpris er 5 000. Ingen tilgang i året. Økonomisk levetid var ved kjøpet beregnet til 5 år – ingen utrangeringsverdi. </a:t>
            </a:r>
          </a:p>
          <a:p>
            <a:pPr lvl="2">
              <a:lnSpc>
                <a:spcPct val="90000"/>
              </a:lnSpc>
            </a:pPr>
            <a:r>
              <a:rPr lang="nb-NO"/>
              <a:t>Skattemessig avskrives driftsmidlene med 30 % av saldo. Skattemessig verdi 31.12.20x1 (før avskrivning) er 4 200.</a:t>
            </a:r>
          </a:p>
          <a:p>
            <a:pPr lvl="1">
              <a:lnSpc>
                <a:spcPct val="90000"/>
              </a:lnSpc>
            </a:pPr>
            <a:r>
              <a:rPr lang="nb-NO"/>
              <a:t>Varelager (2)</a:t>
            </a:r>
          </a:p>
          <a:p>
            <a:pPr lvl="2">
              <a:lnSpc>
                <a:spcPct val="90000"/>
              </a:lnSpc>
            </a:pPr>
            <a:r>
              <a:rPr lang="nb-NO"/>
              <a:t>Varelageret per 1.1.20x1 var på 2 100.</a:t>
            </a:r>
          </a:p>
          <a:p>
            <a:pPr lvl="2">
              <a:lnSpc>
                <a:spcPct val="90000"/>
              </a:lnSpc>
            </a:pPr>
            <a:r>
              <a:rPr lang="nb-NO"/>
              <a:t>Varelageret per 31.12.20x1 er opptalt til 2 560. Ukurans i varebeholdningen er på 160. </a:t>
            </a:r>
          </a:p>
          <a:p>
            <a:pPr lvl="2">
              <a:lnSpc>
                <a:spcPct val="90000"/>
              </a:lnSpc>
            </a:pPr>
            <a:r>
              <a:rPr lang="nb-NO"/>
              <a:t>Skattemessig verdsettes varelageret til kostpris.</a:t>
            </a: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Regnskapsføring av skatt </a:t>
            </a:r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7B4F-194D-451D-9860-AA38EA58E895}" type="slidenum">
              <a:rPr lang="nb-NO"/>
              <a:pPr/>
              <a:t>33</a:t>
            </a:fld>
            <a:endParaRPr lang="nb-NO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Avslutningsposteringer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Tilleggsopplysninger</a:t>
            </a:r>
          </a:p>
          <a:p>
            <a:pPr lvl="1"/>
            <a:r>
              <a:rPr lang="nb-NO" dirty="0"/>
              <a:t>Skatt (3, 4)</a:t>
            </a:r>
          </a:p>
          <a:p>
            <a:pPr lvl="2"/>
            <a:r>
              <a:rPr lang="nb-NO" dirty="0"/>
              <a:t>Regnskapsmessige og skattemessige verdier var like ved årets begynnelse</a:t>
            </a:r>
          </a:p>
          <a:p>
            <a:pPr lvl="2"/>
            <a:r>
              <a:rPr lang="nb-NO" dirty="0"/>
              <a:t>Det er i årets regnskap kostnadsført utgifter til representasjon med 20. Utgiftene er ikke fradragsberettiget ved skatteligningen.</a:t>
            </a:r>
          </a:p>
          <a:p>
            <a:pPr lvl="2"/>
            <a:r>
              <a:rPr lang="nb-NO" dirty="0"/>
              <a:t>Skattesatsen er 22 %.</a:t>
            </a:r>
          </a:p>
          <a:p>
            <a:pPr lvl="1"/>
            <a:r>
              <a:rPr lang="nb-NO" dirty="0"/>
              <a:t>Resultatdisponering (5)</a:t>
            </a:r>
          </a:p>
          <a:p>
            <a:pPr lvl="2"/>
            <a:r>
              <a:rPr lang="nb-NO" dirty="0"/>
              <a:t>Årets overskudd avsettes til annen egenkapital.</a:t>
            </a: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Regnskapsføring av skatt </a:t>
            </a:r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739C2-1649-45D7-9452-799178A2AC8F}" type="slidenum">
              <a:rPr lang="nb-NO"/>
              <a:pPr/>
              <a:t>34</a:t>
            </a:fld>
            <a:endParaRPr lang="nb-NO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Varige driftsmidler (1)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nb-NO"/>
              <a:t>Løsning:</a:t>
            </a:r>
          </a:p>
        </p:txBody>
      </p:sp>
      <p:sp>
        <p:nvSpPr>
          <p:cNvPr id="28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Regnskapsføring av skatt </a:t>
            </a:r>
          </a:p>
        </p:txBody>
      </p:sp>
      <p:sp>
        <p:nvSpPr>
          <p:cNvPr id="29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A6C08-8825-4200-A198-7D14BDFEAD61}" type="slidenum">
              <a:rPr lang="nb-NO"/>
              <a:pPr/>
              <a:t>35</a:t>
            </a:fld>
            <a:endParaRPr lang="nb-NO"/>
          </a:p>
        </p:txBody>
      </p:sp>
      <p:graphicFrame>
        <p:nvGraphicFramePr>
          <p:cNvPr id="185411" name="Group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3158176"/>
              </p:ext>
            </p:extLst>
          </p:nvPr>
        </p:nvGraphicFramePr>
        <p:xfrm>
          <a:off x="323850" y="2420938"/>
          <a:ext cx="7848600" cy="1584960"/>
        </p:xfrm>
        <a:graphic>
          <a:graphicData uri="http://schemas.openxmlformats.org/drawingml/2006/table">
            <a:tbl>
              <a:tblPr/>
              <a:tblGrid>
                <a:gridCol w="27352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81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Varige driftsmidler (1)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Verdi 1.1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Avskrivning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Verdi 31.12.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Regnskapsmessig verdi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7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− skattemessig verdi</a:t>
                      </a: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Forskjell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85389" name="Text Box 45"/>
          <p:cNvSpPr txBox="1">
            <a:spLocks noChangeArrowheads="1"/>
          </p:cNvSpPr>
          <p:nvPr/>
        </p:nvSpPr>
        <p:spPr bwMode="auto">
          <a:xfrm>
            <a:off x="179388" y="4606925"/>
            <a:ext cx="362631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b-NO" sz="2000" dirty="0"/>
              <a:t>1) Regnskapsmessig avskrivning:</a:t>
            </a:r>
            <a:endParaRPr lang="en-US" sz="2000" dirty="0">
              <a:cs typeface="Arial" charset="0"/>
            </a:endParaRPr>
          </a:p>
        </p:txBody>
      </p:sp>
      <p:sp>
        <p:nvSpPr>
          <p:cNvPr id="185390" name="Text Box 46"/>
          <p:cNvSpPr txBox="1">
            <a:spLocks noChangeArrowheads="1"/>
          </p:cNvSpPr>
          <p:nvPr/>
        </p:nvSpPr>
        <p:spPr bwMode="auto">
          <a:xfrm>
            <a:off x="179388" y="5254625"/>
            <a:ext cx="315503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b-NO" sz="2000" dirty="0"/>
              <a:t>2) Skattemessig avskrivning: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5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85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85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89" grpId="0"/>
      <p:bldP spid="185390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 sz="3600"/>
              <a:t>Varige driftsmidler (1)</a:t>
            </a:r>
            <a:r>
              <a:rPr lang="nb-NO" sz="3200"/>
              <a:t> </a:t>
            </a:r>
          </a:p>
        </p:txBody>
      </p:sp>
      <p:graphicFrame>
        <p:nvGraphicFramePr>
          <p:cNvPr id="118884" name="Group 100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13196462"/>
              </p:ext>
            </p:extLst>
          </p:nvPr>
        </p:nvGraphicFramePr>
        <p:xfrm>
          <a:off x="179388" y="2060575"/>
          <a:ext cx="8991600" cy="2566289"/>
        </p:xfrm>
        <a:graphic>
          <a:graphicData uri="http://schemas.openxmlformats.org/drawingml/2006/table">
            <a:tbl>
              <a:tblPr/>
              <a:tblGrid>
                <a:gridCol w="134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8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78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85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39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86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064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5675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5457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32321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Skatt AS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Saldobalanse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Avslutnings-posteringer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Resultat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Balanse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31.12.20x1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1433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Debet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Kredit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Debet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Kredit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Debet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Kredit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Debet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Kredit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Varige driftsmidler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4 200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0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Avskrivning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2" name="Plassholder for bunn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/>
              <a:t>Regnskapsføring av skatt </a:t>
            </a:r>
          </a:p>
        </p:txBody>
      </p:sp>
      <p:sp>
        <p:nvSpPr>
          <p:cNvPr id="63" name="Plassholder for lysbilde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9AA1BA4-0DD3-4BFE-BA00-69BE0872924B}" type="slidenum">
              <a:rPr lang="nb-NO"/>
              <a:pPr/>
              <a:t>36</a:t>
            </a:fld>
            <a:endParaRPr lang="nb-NO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88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8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6" grpId="0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Varelager (2)</a:t>
            </a:r>
          </a:p>
        </p:txBody>
      </p:sp>
      <p:sp>
        <p:nvSpPr>
          <p:cNvPr id="2191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nb-NO"/>
              <a:t>Løsning:</a:t>
            </a:r>
          </a:p>
        </p:txBody>
      </p:sp>
      <p:sp>
        <p:nvSpPr>
          <p:cNvPr id="36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Regnskapsføring av skatt </a:t>
            </a:r>
          </a:p>
        </p:txBody>
      </p:sp>
      <p:sp>
        <p:nvSpPr>
          <p:cNvPr id="37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61CD2-8CE3-4174-B9F2-FA74DDD8B8C4}" type="slidenum">
              <a:rPr lang="nb-NO"/>
              <a:pPr/>
              <a:t>37</a:t>
            </a:fld>
            <a:endParaRPr lang="nb-NO"/>
          </a:p>
        </p:txBody>
      </p:sp>
      <p:graphicFrame>
        <p:nvGraphicFramePr>
          <p:cNvPr id="219196" name="Group 6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1003793"/>
              </p:ext>
            </p:extLst>
          </p:nvPr>
        </p:nvGraphicFramePr>
        <p:xfrm>
          <a:off x="611188" y="2420938"/>
          <a:ext cx="6934200" cy="2377440"/>
        </p:xfrm>
        <a:graphic>
          <a:graphicData uri="http://schemas.openxmlformats.org/drawingml/2006/table">
            <a:tbl>
              <a:tblPr/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Varelager (2)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Regnskap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Skatt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Forskjell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Kostpris 31.12.20x1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− </a:t>
                      </a: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Ukurans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Varelager 31.12.20x1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−</a:t>
                      </a: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Varelager 1.1.20x1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Endring (økning) i året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19195" name="Text Box 59"/>
          <p:cNvSpPr txBox="1">
            <a:spLocks noChangeArrowheads="1"/>
          </p:cNvSpPr>
          <p:nvPr/>
        </p:nvSpPr>
        <p:spPr bwMode="auto">
          <a:xfrm>
            <a:off x="539750" y="4941888"/>
            <a:ext cx="8269288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b-NO" sz="2000"/>
              <a:t>Nedskrivning for ukurans er en regnskapsmessig kostnad, </a:t>
            </a:r>
            <a:br>
              <a:rPr lang="nb-NO" sz="2000"/>
            </a:br>
            <a:r>
              <a:rPr lang="nb-NO" sz="2000"/>
              <a:t>men gir ikke skattemessig fradrag. Nedskrivningen fører til en midlertidig </a:t>
            </a:r>
            <a:br>
              <a:rPr lang="nb-NO" sz="2000"/>
            </a:br>
            <a:r>
              <a:rPr lang="nb-NO" sz="2000"/>
              <a:t>skattereduserende forskjell mellom regnskapsmessige og skattemessige verdier.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9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9195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Varelager (2)</a:t>
            </a:r>
          </a:p>
        </p:txBody>
      </p:sp>
      <p:sp>
        <p:nvSpPr>
          <p:cNvPr id="62" name="Plassholder for bunn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/>
              <a:t>Regnskapsføring av skatt </a:t>
            </a:r>
          </a:p>
        </p:txBody>
      </p:sp>
      <p:sp>
        <p:nvSpPr>
          <p:cNvPr id="63" name="Plassholder for lysbilde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9FE26EB-CADA-4007-8904-D33205A904F4}" type="slidenum">
              <a:rPr lang="nb-NO"/>
              <a:pPr/>
              <a:t>38</a:t>
            </a:fld>
            <a:endParaRPr lang="nb-NO"/>
          </a:p>
        </p:txBody>
      </p:sp>
      <p:graphicFrame>
        <p:nvGraphicFramePr>
          <p:cNvPr id="119910" name="Group 10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2334038"/>
              </p:ext>
            </p:extLst>
          </p:nvPr>
        </p:nvGraphicFramePr>
        <p:xfrm>
          <a:off x="228600" y="1700213"/>
          <a:ext cx="8915400" cy="2233867"/>
        </p:xfrm>
        <a:graphic>
          <a:graphicData uri="http://schemas.openxmlformats.org/drawingml/2006/table">
            <a:tbl>
              <a:tblPr/>
              <a:tblGrid>
                <a:gridCol w="1411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67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90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34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921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7471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1756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064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Skatt AS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Saldobalanse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Avslutnings-posteringer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Resultat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Balanse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31.12.20x2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363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Debet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Kredit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Debet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Kredit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Debet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Kredit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Debet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Kredit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Varelager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2 100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Varekjøp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3 300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Utsatt skatt (3)</a:t>
            </a:r>
          </a:p>
        </p:txBody>
      </p:sp>
      <p:graphicFrame>
        <p:nvGraphicFramePr>
          <p:cNvPr id="121011" name="Group 179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00202648"/>
              </p:ext>
            </p:extLst>
          </p:nvPr>
        </p:nvGraphicFramePr>
        <p:xfrm>
          <a:off x="684213" y="1773238"/>
          <a:ext cx="6958012" cy="3566160"/>
        </p:xfrm>
        <a:graphic>
          <a:graphicData uri="http://schemas.openxmlformats.org/drawingml/2006/table">
            <a:tbl>
              <a:tblPr/>
              <a:tblGrid>
                <a:gridCol w="256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98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9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31.12.20x1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Regnskap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Skatt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Forskjell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Varige driftsmidler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Varelager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Utsatt skatt 31.12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Utsatt skatt 1.1</a:t>
                      </a: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925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Endring (økning) i året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3" name="Plassholder for bunn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/>
              <a:t>Regnskapsføring av skatt </a:t>
            </a:r>
          </a:p>
        </p:txBody>
      </p:sp>
      <p:sp>
        <p:nvSpPr>
          <p:cNvPr id="54" name="Plassholder for lysbilde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22DDB36-ADDA-4DE8-AB14-F139FDDA736E}" type="slidenum">
              <a:rPr lang="nb-NO"/>
              <a:pPr/>
              <a:t>39</a:t>
            </a:fld>
            <a:endParaRPr lang="nb-NO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Aksjeselskap</a:t>
            </a:r>
          </a:p>
        </p:txBody>
      </p:sp>
      <p:sp>
        <p:nvSpPr>
          <p:cNvPr id="207875" name="Rectangle 3"/>
          <p:cNvSpPr>
            <a:spLocks noGrp="1" noChangeArrowheads="1"/>
          </p:cNvSpPr>
          <p:nvPr>
            <p:ph idx="1"/>
          </p:nvPr>
        </p:nvSpPr>
        <p:spPr>
          <a:xfrm>
            <a:off x="219075" y="1905000"/>
            <a:ext cx="8856663" cy="4346575"/>
          </a:xfrm>
        </p:spPr>
        <p:txBody>
          <a:bodyPr/>
          <a:lstStyle/>
          <a:p>
            <a:r>
              <a:rPr lang="nb-NO"/>
              <a:t>Egenkapitalen, jf rskl. § 6-2 </a:t>
            </a:r>
          </a:p>
        </p:txBody>
      </p:sp>
      <p:sp>
        <p:nvSpPr>
          <p:cNvPr id="23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Regnskapsføring av skatt </a:t>
            </a:r>
          </a:p>
        </p:txBody>
      </p:sp>
      <p:sp>
        <p:nvSpPr>
          <p:cNvPr id="24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D899-9C57-493F-8574-9B48BEA03E89}" type="slidenum">
              <a:rPr lang="nb-NO"/>
              <a:pPr/>
              <a:t>4</a:t>
            </a:fld>
            <a:endParaRPr lang="nb-NO"/>
          </a:p>
        </p:txBody>
      </p:sp>
      <p:graphicFrame>
        <p:nvGraphicFramePr>
          <p:cNvPr id="207876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9831749"/>
              </p:ext>
            </p:extLst>
          </p:nvPr>
        </p:nvGraphicFramePr>
        <p:xfrm>
          <a:off x="4572000" y="2636838"/>
          <a:ext cx="4343400" cy="3237484"/>
        </p:xfrm>
        <a:graphic>
          <a:graphicData uri="http://schemas.openxmlformats.org/drawingml/2006/table">
            <a:tbl>
              <a:tblPr/>
              <a:tblGrid>
                <a:gridCol w="223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95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067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Egenkapital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Innskutt egenkapital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0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Char char="§"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Char char="§"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Aksjekapital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Char char="§"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Overkurs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99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Opptjent egenkapital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8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Char char="§"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Char char="§"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Annen egenkapital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Char char="§"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Udekket tap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07891" name="Line 19"/>
          <p:cNvSpPr>
            <a:spLocks noChangeShapeType="1"/>
          </p:cNvSpPr>
          <p:nvPr/>
        </p:nvSpPr>
        <p:spPr bwMode="auto">
          <a:xfrm flipH="1">
            <a:off x="-1331913" y="5499100"/>
            <a:ext cx="1295400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nb-NO"/>
          </a:p>
        </p:txBody>
      </p:sp>
      <p:grpSp>
        <p:nvGrpSpPr>
          <p:cNvPr id="207892" name="Group 20"/>
          <p:cNvGrpSpPr>
            <a:grpSpLocks/>
          </p:cNvGrpSpPr>
          <p:nvPr/>
        </p:nvGrpSpPr>
        <p:grpSpPr bwMode="auto">
          <a:xfrm>
            <a:off x="179388" y="4221163"/>
            <a:ext cx="4248150" cy="1200150"/>
            <a:chOff x="113" y="2659"/>
            <a:chExt cx="2676" cy="756"/>
          </a:xfrm>
        </p:grpSpPr>
        <p:sp>
          <p:nvSpPr>
            <p:cNvPr id="207893" name="Text Box 21"/>
            <p:cNvSpPr txBox="1">
              <a:spLocks noChangeArrowheads="1"/>
            </p:cNvSpPr>
            <p:nvPr/>
          </p:nvSpPr>
          <p:spPr bwMode="auto">
            <a:xfrm>
              <a:off x="113" y="2659"/>
              <a:ext cx="2108" cy="756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b-NO" dirty="0"/>
                <a:t>Årsoverskudd</a:t>
              </a:r>
            </a:p>
            <a:p>
              <a:r>
                <a:rPr lang="nb-NO" dirty="0">
                  <a:cs typeface="Times New Roman" pitchFamily="18" charset="0"/>
                </a:rPr>
                <a:t>– </a:t>
              </a:r>
              <a:r>
                <a:rPr lang="nb-NO" dirty="0"/>
                <a:t>Aksjeutbytte (avsatt)</a:t>
              </a:r>
            </a:p>
            <a:p>
              <a:r>
                <a:rPr lang="nb-NO" dirty="0"/>
                <a:t>= Tilbakeholdt overskudd</a:t>
              </a:r>
            </a:p>
          </p:txBody>
        </p:sp>
        <p:sp>
          <p:nvSpPr>
            <p:cNvPr id="207894" name="Line 22"/>
            <p:cNvSpPr>
              <a:spLocks noChangeShapeType="1"/>
            </p:cNvSpPr>
            <p:nvPr/>
          </p:nvSpPr>
          <p:spPr bwMode="auto">
            <a:xfrm>
              <a:off x="2245" y="3294"/>
              <a:ext cx="544" cy="0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nb-NO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ssholder for bunn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Regnskapsføring av skatt </a:t>
            </a:r>
          </a:p>
        </p:txBody>
      </p:sp>
      <p:sp>
        <p:nvSpPr>
          <p:cNvPr id="48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21FAB-884C-49BA-BF0E-800D3BE5531D}" type="slidenum">
              <a:rPr lang="nb-NO"/>
              <a:pPr/>
              <a:t>40</a:t>
            </a:fld>
            <a:endParaRPr lang="nb-NO"/>
          </a:p>
        </p:txBody>
      </p:sp>
      <p:graphicFrame>
        <p:nvGraphicFramePr>
          <p:cNvPr id="125003" name="Group 7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9431056"/>
              </p:ext>
            </p:extLst>
          </p:nvPr>
        </p:nvGraphicFramePr>
        <p:xfrm>
          <a:off x="684213" y="836613"/>
          <a:ext cx="7315200" cy="5334000"/>
        </p:xfrm>
        <a:graphic>
          <a:graphicData uri="http://schemas.openxmlformats.org/drawingml/2006/table">
            <a:tbl>
              <a:tblPr/>
              <a:tblGrid>
                <a:gridCol w="57705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4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416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Beregning av betalbar skatt 20x1 (4)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Resultat før skatt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Permanente forskjeller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+ Ikke fradragsberettiget representasjon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− </a:t>
                      </a: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Skattefrie inntekter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Grunnlag skattekostnad i resultatregnskapet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Endring i midlertidige forskjeller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+ Netto skatteøkende forskjeller 1.1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− </a:t>
                      </a: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Netto skatteøkende forskjeller 31.12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Tx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Skattemessig resultat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Betalbar skatt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Økt utsatt skatt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Skattekostnad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 sz="3600"/>
              <a:t>Skattekostnad (3, 4)</a:t>
            </a:r>
            <a:r>
              <a:rPr lang="nb-NO" sz="3200"/>
              <a:t> </a:t>
            </a:r>
          </a:p>
        </p:txBody>
      </p:sp>
      <p:graphicFrame>
        <p:nvGraphicFramePr>
          <p:cNvPr id="126071" name="Group 119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774561285"/>
              </p:ext>
            </p:extLst>
          </p:nvPr>
        </p:nvGraphicFramePr>
        <p:xfrm>
          <a:off x="152400" y="1916113"/>
          <a:ext cx="8991600" cy="2821877"/>
        </p:xfrm>
        <a:graphic>
          <a:graphicData uri="http://schemas.openxmlformats.org/drawingml/2006/table">
            <a:tbl>
              <a:tblPr/>
              <a:tblGrid>
                <a:gridCol w="134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8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78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85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39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9058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921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366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2708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57943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Skatt AS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Saldobalanse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Avslutnings-posteringer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Resultat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Balanse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31.12.20x1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1013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Debet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Kredit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Debet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Kredit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Debet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Kredit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Debet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Kredit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Utsatt skatt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AutoNum type="arabicParenR" startAt="3"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Betalbar skatt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0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Skatte-kostnad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2" name="Plassholder for bunn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/>
              <a:t>Regnskapsføring av skatt </a:t>
            </a:r>
          </a:p>
        </p:txBody>
      </p:sp>
      <p:sp>
        <p:nvSpPr>
          <p:cNvPr id="63" name="Plassholder for lysbilde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685D47-C941-4D03-9D7E-FCFAD018C9A7}" type="slidenum">
              <a:rPr lang="nb-NO"/>
              <a:pPr/>
              <a:t>41</a:t>
            </a:fld>
            <a:endParaRPr lang="nb-NO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 sz="3600"/>
              <a:t>Transaksjon 5 – disponering av resultatet</a:t>
            </a:r>
          </a:p>
        </p:txBody>
      </p:sp>
      <p:sp>
        <p:nvSpPr>
          <p:cNvPr id="88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Regnskapsføring av skatt </a:t>
            </a:r>
          </a:p>
        </p:txBody>
      </p:sp>
      <p:sp>
        <p:nvSpPr>
          <p:cNvPr id="89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8E434-9E03-4E79-965E-B9EDCDC6977D}" type="slidenum">
              <a:rPr lang="nb-NO"/>
              <a:pPr/>
              <a:t>42</a:t>
            </a:fld>
            <a:endParaRPr lang="nb-NO"/>
          </a:p>
        </p:txBody>
      </p:sp>
      <p:graphicFrame>
        <p:nvGraphicFramePr>
          <p:cNvPr id="127065" name="Group 8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0951824"/>
              </p:ext>
            </p:extLst>
          </p:nvPr>
        </p:nvGraphicFramePr>
        <p:xfrm>
          <a:off x="990600" y="1600200"/>
          <a:ext cx="7696200" cy="1830388"/>
        </p:xfrm>
        <a:graphic>
          <a:graphicData uri="http://schemas.openxmlformats.org/drawingml/2006/table">
            <a:tbl>
              <a:tblPr/>
              <a:tblGrid>
                <a:gridCol w="3352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Inntekter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8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 </a:t>
                      </a: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Kostnader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Overskudd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5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Økning av egenkapitalen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27070" name="Group 9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0511163"/>
              </p:ext>
            </p:extLst>
          </p:nvPr>
        </p:nvGraphicFramePr>
        <p:xfrm>
          <a:off x="0" y="3573463"/>
          <a:ext cx="8991600" cy="2554224"/>
        </p:xfrm>
        <a:graphic>
          <a:graphicData uri="http://schemas.openxmlformats.org/drawingml/2006/table">
            <a:tbl>
              <a:tblPr/>
              <a:tblGrid>
                <a:gridCol w="1312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45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1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541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20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620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334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064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Skatt AS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Saldobalanse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per 31.12.20x1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Avslutningsposteringer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Resultat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Balanse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31.12.20x1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00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Debet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Kredit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Debet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Kredit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Debet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Kredit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Debet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Kredit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Annen egenkapital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1 200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Overskudd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Resultatdisponering i AS</a:t>
            </a:r>
          </a:p>
        </p:txBody>
      </p:sp>
      <p:sp>
        <p:nvSpPr>
          <p:cNvPr id="2007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34938" y="1557338"/>
            <a:ext cx="5445174" cy="4767262"/>
          </a:xfrm>
        </p:spPr>
        <p:txBody>
          <a:bodyPr>
            <a:normAutofit/>
          </a:bodyPr>
          <a:lstStyle/>
          <a:p>
            <a:r>
              <a:rPr lang="nb-NO" sz="2800" dirty="0"/>
              <a:t>Eksempel 1:</a:t>
            </a:r>
          </a:p>
          <a:p>
            <a:pPr lvl="1"/>
            <a:r>
              <a:rPr lang="nb-NO" sz="2400" dirty="0"/>
              <a:t>Vi skal avslutte regnskapet for  Selskap AS per 31.12.20x1</a:t>
            </a:r>
          </a:p>
          <a:p>
            <a:pPr lvl="2"/>
            <a:r>
              <a:rPr lang="nb-NO" sz="2000" dirty="0"/>
              <a:t>Se vedlagt saldobalanse</a:t>
            </a:r>
          </a:p>
          <a:p>
            <a:pPr lvl="2"/>
            <a:r>
              <a:rPr lang="nb-NO" sz="2000" dirty="0"/>
              <a:t>Resultat før skatt er på 100 000 kroner</a:t>
            </a:r>
          </a:p>
          <a:p>
            <a:pPr lvl="3"/>
            <a:r>
              <a:rPr lang="nb-NO" sz="1800" dirty="0"/>
              <a:t>Det er ingen forskjeller mellom regnskapsmessige og skattemessige verdier</a:t>
            </a:r>
          </a:p>
          <a:p>
            <a:pPr lvl="3"/>
            <a:r>
              <a:rPr lang="nb-NO" sz="1800" dirty="0"/>
              <a:t>Regnskapsmessig og skattemessig resultat er like stort.</a:t>
            </a:r>
          </a:p>
          <a:p>
            <a:pPr lvl="3"/>
            <a:r>
              <a:rPr lang="nb-NO" sz="1800" dirty="0"/>
              <a:t>Skattesatsen er på 22 %.</a:t>
            </a:r>
          </a:p>
          <a:p>
            <a:pPr lvl="1"/>
            <a:r>
              <a:rPr lang="nb-NO" sz="2400" dirty="0"/>
              <a:t>Oppgave</a:t>
            </a:r>
          </a:p>
          <a:p>
            <a:pPr lvl="2"/>
            <a:r>
              <a:rPr lang="nb-NO" sz="2000" dirty="0"/>
              <a:t>Avslutt regnskapet</a:t>
            </a:r>
          </a:p>
        </p:txBody>
      </p:sp>
      <p:pic>
        <p:nvPicPr>
          <p:cNvPr id="200708" name="Picture 4" descr="MCj02505220000[1]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570538" y="1574800"/>
            <a:ext cx="2816225" cy="4184650"/>
          </a:xfrm>
        </p:spPr>
      </p:pic>
      <p:sp>
        <p:nvSpPr>
          <p:cNvPr id="5" name="Plassholder for bunn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/>
              <a:t>Regnskapsføring av skatt 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DC57ED-446D-4721-AF55-0804039C848A}" type="slidenum">
              <a:rPr lang="nb-NO"/>
              <a:pPr/>
              <a:t>5</a:t>
            </a:fld>
            <a:endParaRPr lang="nb-NO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ssholder for bunn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Regnskapsføring av skatt </a:t>
            </a:r>
          </a:p>
        </p:txBody>
      </p:sp>
      <p:sp>
        <p:nvSpPr>
          <p:cNvPr id="58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2B24E-9047-45BE-A537-DE26971FBAF7}" type="slidenum">
              <a:rPr lang="nb-NO"/>
              <a:pPr/>
              <a:t>6</a:t>
            </a:fld>
            <a:endParaRPr lang="nb-NO"/>
          </a:p>
        </p:txBody>
      </p:sp>
      <p:graphicFrame>
        <p:nvGraphicFramePr>
          <p:cNvPr id="201811" name="Group 8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5687951"/>
              </p:ext>
            </p:extLst>
          </p:nvPr>
        </p:nvGraphicFramePr>
        <p:xfrm>
          <a:off x="684213" y="981075"/>
          <a:ext cx="7315200" cy="4460240"/>
        </p:xfrm>
        <a:graphic>
          <a:graphicData uri="http://schemas.openxmlformats.org/drawingml/2006/table">
            <a:tbl>
              <a:tblPr/>
              <a:tblGrid>
                <a:gridCol w="365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40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AS Selskap – foreløpig saldobalanse 31.12.20x1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Debet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Kredit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Diverse eiendeler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600 000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Aksjekapital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100 000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Annen egenkapital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150 000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Diverse gjeld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250 000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Betalbar skatt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Salgsinntekter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1 000 000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Diverse utgifter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900 000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Skattekostnad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Sum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1 500 000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1 500 000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Resultatdisponering i AS</a:t>
            </a:r>
          </a:p>
        </p:txBody>
      </p:sp>
      <p:graphicFrame>
        <p:nvGraphicFramePr>
          <p:cNvPr id="202755" name="Group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269767222"/>
              </p:ext>
            </p:extLst>
          </p:nvPr>
        </p:nvGraphicFramePr>
        <p:xfrm>
          <a:off x="1116013" y="1700213"/>
          <a:ext cx="6381750" cy="2743200"/>
        </p:xfrm>
        <a:graphic>
          <a:graphicData uri="http://schemas.openxmlformats.org/drawingml/2006/table">
            <a:tbl>
              <a:tblPr/>
              <a:tblGrid>
                <a:gridCol w="4752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8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0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Salgsinntekt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1 000 000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5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 </a:t>
                      </a: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Diverse utgifter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(900 000)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0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Resultat før skatt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100 000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0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 </a:t>
                      </a: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Skattekostnad </a:t>
                      </a:r>
                      <a:r>
                        <a:rPr kumimoji="0" lang="nb-NO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5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 Årsresultat (overskudd)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0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Char char="§"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Avsetning til annen egenkapital </a:t>
                      </a:r>
                      <a:r>
                        <a:rPr kumimoji="0" lang="nb-NO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4" name="Plassholder for bunn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/>
              <a:t>Regnskapsføring av skatt </a:t>
            </a:r>
          </a:p>
        </p:txBody>
      </p:sp>
      <p:sp>
        <p:nvSpPr>
          <p:cNvPr id="35" name="Plassholder for lysbilde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295BD9-210F-479A-940D-F565A9811FB9}" type="slidenum">
              <a:rPr lang="nb-NO"/>
              <a:pPr/>
              <a:t>7</a:t>
            </a:fld>
            <a:endParaRPr lang="nb-NO"/>
          </a:p>
        </p:txBody>
      </p:sp>
      <p:sp>
        <p:nvSpPr>
          <p:cNvPr id="202784" name="Text Box 32"/>
          <p:cNvSpPr txBox="1">
            <a:spLocks noChangeArrowheads="1"/>
          </p:cNvSpPr>
          <p:nvPr/>
        </p:nvSpPr>
        <p:spPr bwMode="auto">
          <a:xfrm>
            <a:off x="1116013" y="4652963"/>
            <a:ext cx="6434775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b-NO" sz="2000" dirty="0"/>
              <a:t>1) Skattekostnad = Betalbar skatt (skyldig skatt)</a:t>
            </a:r>
          </a:p>
          <a:p>
            <a:r>
              <a:rPr lang="nb-NO" sz="2000" dirty="0"/>
              <a:t>    = Resultat før skatt </a:t>
            </a:r>
            <a:r>
              <a:rPr lang="en-US" sz="2000" dirty="0">
                <a:cs typeface="Times New Roman" pitchFamily="18" charset="0"/>
              </a:rPr>
              <a:t>· 22 % </a:t>
            </a:r>
            <a:r>
              <a:rPr lang="nb-NO" sz="2000" dirty="0"/>
              <a:t>= skattepliktig resultat </a:t>
            </a:r>
            <a:r>
              <a:rPr lang="en-US" sz="2000" dirty="0"/>
              <a:t>· 22 % </a:t>
            </a:r>
            <a:br>
              <a:rPr lang="en-US" sz="2000" dirty="0"/>
            </a:br>
            <a:r>
              <a:rPr lang="en-US" sz="2000" dirty="0"/>
              <a:t>    =</a:t>
            </a:r>
            <a:endParaRPr lang="nb-NO" sz="2000" dirty="0"/>
          </a:p>
        </p:txBody>
      </p:sp>
      <p:sp>
        <p:nvSpPr>
          <p:cNvPr id="202785" name="Text Box 33"/>
          <p:cNvSpPr txBox="1">
            <a:spLocks noChangeArrowheads="1"/>
          </p:cNvSpPr>
          <p:nvPr/>
        </p:nvSpPr>
        <p:spPr bwMode="auto">
          <a:xfrm>
            <a:off x="1116013" y="5805488"/>
            <a:ext cx="5054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b-NO" sz="2000"/>
              <a:t>2) Annen egenkapital = Tilbakeholdt overskudd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 sz="3200"/>
              <a:t>Resultatdisponering i AS</a:t>
            </a:r>
          </a:p>
        </p:txBody>
      </p:sp>
      <p:graphicFrame>
        <p:nvGraphicFramePr>
          <p:cNvPr id="203849" name="Group 7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48458145"/>
              </p:ext>
            </p:extLst>
          </p:nvPr>
        </p:nvGraphicFramePr>
        <p:xfrm>
          <a:off x="0" y="1700213"/>
          <a:ext cx="9144000" cy="3120708"/>
        </p:xfrm>
        <a:graphic>
          <a:graphicData uri="http://schemas.openxmlformats.org/drawingml/2006/table">
            <a:tbl>
              <a:tblPr/>
              <a:tblGrid>
                <a:gridCol w="1763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21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37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82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921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921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69691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AS Selskap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Foreløpig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saldobalanse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Avslutnings-posteringer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Resultat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Balanse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31.12.20x1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150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Debet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Kredit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Debet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Kredit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Debet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Kredit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Debet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Kredit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1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Annen egenkapital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150 000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Betalbar skatt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9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Skattekostnad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1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Avsetning annen egenkapital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3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Regnskapsføring av skatt </a:t>
            </a:r>
          </a:p>
        </p:txBody>
      </p:sp>
      <p:sp>
        <p:nvSpPr>
          <p:cNvPr id="74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5B3B2-E96A-4D67-86FA-41DDD0D52BD3}" type="slidenum">
              <a:rPr lang="nb-NO"/>
              <a:pPr/>
              <a:t>8</a:t>
            </a:fld>
            <a:endParaRPr lang="nb-NO"/>
          </a:p>
        </p:txBody>
      </p:sp>
      <p:sp>
        <p:nvSpPr>
          <p:cNvPr id="203847" name="Text Box 71"/>
          <p:cNvSpPr txBox="1">
            <a:spLocks noChangeArrowheads="1"/>
          </p:cNvSpPr>
          <p:nvPr/>
        </p:nvSpPr>
        <p:spPr bwMode="auto">
          <a:xfrm>
            <a:off x="592138" y="5154613"/>
            <a:ext cx="47148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b-NO" sz="2000"/>
              <a:t>1) Avsetning til skyldig skatt (betalbar skatt)</a:t>
            </a:r>
          </a:p>
        </p:txBody>
      </p:sp>
      <p:sp>
        <p:nvSpPr>
          <p:cNvPr id="203848" name="Text Box 72"/>
          <p:cNvSpPr txBox="1">
            <a:spLocks noChangeArrowheads="1"/>
          </p:cNvSpPr>
          <p:nvPr/>
        </p:nvSpPr>
        <p:spPr bwMode="auto">
          <a:xfrm>
            <a:off x="611188" y="5589588"/>
            <a:ext cx="73437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b-NO" sz="2000"/>
              <a:t>2) Disponering av årsresultat (overskudd), til annen egenkapital (fond)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Skatt – utsatt skatt modellen</a:t>
            </a:r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34938" y="1557338"/>
            <a:ext cx="4845050" cy="476726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nb-NO" sz="2800" dirty="0"/>
              <a:t>Formål:</a:t>
            </a:r>
          </a:p>
          <a:p>
            <a:pPr lvl="1">
              <a:lnSpc>
                <a:spcPct val="90000"/>
              </a:lnSpc>
            </a:pPr>
            <a:r>
              <a:rPr lang="nb-NO" sz="2400" dirty="0"/>
              <a:t>Sikre korrekt regnskapsmessig resultat etter skatt</a:t>
            </a:r>
          </a:p>
          <a:p>
            <a:pPr lvl="2">
              <a:lnSpc>
                <a:spcPct val="90000"/>
              </a:lnSpc>
            </a:pPr>
            <a:r>
              <a:rPr lang="nb-NO" sz="2000" dirty="0"/>
              <a:t>Skatt skal resultatføres når den påløper uavhengig av betalingstidspunktet (sammenstillingsprinsippet)</a:t>
            </a:r>
          </a:p>
          <a:p>
            <a:pPr lvl="1"/>
            <a:r>
              <a:rPr lang="nb-NO" sz="2300" dirty="0"/>
              <a:t>Sikre at forpliktelser til skatt blir bokført</a:t>
            </a:r>
            <a:br>
              <a:rPr lang="nb-NO" sz="2300" dirty="0"/>
            </a:br>
            <a:endParaRPr lang="nb-NO" sz="2300" dirty="0"/>
          </a:p>
          <a:p>
            <a:pPr lvl="1">
              <a:lnSpc>
                <a:spcPct val="90000"/>
              </a:lnSpc>
            </a:pPr>
            <a:r>
              <a:rPr lang="nb-NO" sz="2400" dirty="0"/>
              <a:t>Skattekostnaden i regnskapet vil bestå av:</a:t>
            </a:r>
            <a:br>
              <a:rPr lang="nb-NO" sz="2400" dirty="0"/>
            </a:br>
            <a:endParaRPr lang="nb-NO" sz="2400" dirty="0"/>
          </a:p>
          <a:p>
            <a:pPr lvl="2">
              <a:lnSpc>
                <a:spcPct val="90000"/>
              </a:lnSpc>
            </a:pPr>
            <a:r>
              <a:rPr lang="nb-NO" sz="2000" dirty="0"/>
              <a:t>Betalbar skatt (skyldig skatt)</a:t>
            </a:r>
          </a:p>
          <a:p>
            <a:pPr lvl="2">
              <a:lnSpc>
                <a:spcPct val="90000"/>
              </a:lnSpc>
            </a:pPr>
            <a:r>
              <a:rPr lang="nb-NO" sz="2000" dirty="0"/>
              <a:t>Endring i utsatt skatt / utsatt skattefordel</a:t>
            </a:r>
          </a:p>
        </p:txBody>
      </p:sp>
      <p:pic>
        <p:nvPicPr>
          <p:cNvPr id="204804" name="Picture 4" descr="BD06998_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7703" y="3249225"/>
            <a:ext cx="1675181" cy="13834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Plassholder for bunn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/>
              <a:t>Regnskapsføring av skatt 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9263CB9-D8AD-484C-B1EB-1D0B092F9CDF}" type="slidenum">
              <a:rPr lang="nb-NO"/>
              <a:pPr/>
              <a:t>9</a:t>
            </a:fld>
            <a:endParaRPr lang="nb-NO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gendefinert utforming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2432</Words>
  <Application>Microsoft Office PowerPoint</Application>
  <PresentationFormat>Skjermfremvisning (4:3)</PresentationFormat>
  <Paragraphs>891</Paragraphs>
  <Slides>42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7</vt:i4>
      </vt:variant>
      <vt:variant>
        <vt:lpstr>Tema</vt:lpstr>
      </vt:variant>
      <vt:variant>
        <vt:i4>2</vt:i4>
      </vt:variant>
      <vt:variant>
        <vt:lpstr>Lysbildetitler</vt:lpstr>
      </vt:variant>
      <vt:variant>
        <vt:i4>42</vt:i4>
      </vt:variant>
    </vt:vector>
  </HeadingPairs>
  <TitlesOfParts>
    <vt:vector size="51" baseType="lpstr">
      <vt:lpstr>Arial</vt:lpstr>
      <vt:lpstr>Arial Black</vt:lpstr>
      <vt:lpstr>Arial Unicode MS</vt:lpstr>
      <vt:lpstr>Calibri</vt:lpstr>
      <vt:lpstr>Calibri Light</vt:lpstr>
      <vt:lpstr>Times New Roman</vt:lpstr>
      <vt:lpstr>Wingdings</vt:lpstr>
      <vt:lpstr>Egendefinert utforming</vt:lpstr>
      <vt:lpstr>Office-tema</vt:lpstr>
      <vt:lpstr>Finansregnskap  Regnskapsføring av skatt (22 %) (student)</vt:lpstr>
      <vt:lpstr>PowerPoint-presentasjon</vt:lpstr>
      <vt:lpstr>Oversikt</vt:lpstr>
      <vt:lpstr>Aksjeselskap</vt:lpstr>
      <vt:lpstr>Resultatdisponering i AS</vt:lpstr>
      <vt:lpstr>PowerPoint-presentasjon</vt:lpstr>
      <vt:lpstr>Resultatdisponering i AS</vt:lpstr>
      <vt:lpstr>Resultatdisponering i AS</vt:lpstr>
      <vt:lpstr>Skatt – utsatt skatt modellen</vt:lpstr>
      <vt:lpstr>Utsatt skatt-modellen</vt:lpstr>
      <vt:lpstr>Definisjoner</vt:lpstr>
      <vt:lpstr>Utsatt skatt-modellen</vt:lpstr>
      <vt:lpstr>Utsatt skattmodellen</vt:lpstr>
      <vt:lpstr>Utsatt skattmodellen</vt:lpstr>
      <vt:lpstr>Utsatt skattmodellen</vt:lpstr>
      <vt:lpstr>Utsatt skattmodellen</vt:lpstr>
      <vt:lpstr>PowerPoint-presentasjon</vt:lpstr>
      <vt:lpstr>Illustrasjon av skatteberegning i AS</vt:lpstr>
      <vt:lpstr>PowerPoint-presentasjon</vt:lpstr>
      <vt:lpstr>Eksempel forts</vt:lpstr>
      <vt:lpstr>PowerPoint-presentasjon</vt:lpstr>
      <vt:lpstr>Eksempel forts:</vt:lpstr>
      <vt:lpstr>Eksempel forts:</vt:lpstr>
      <vt:lpstr>Eksempel forts:</vt:lpstr>
      <vt:lpstr>Eksempel forts:</vt:lpstr>
      <vt:lpstr>Eksempel forts:</vt:lpstr>
      <vt:lpstr>PowerPoint-presentasjon</vt:lpstr>
      <vt:lpstr>PowerPoint-presentasjon</vt:lpstr>
      <vt:lpstr>Skattekostnaden</vt:lpstr>
      <vt:lpstr>Skattekostnaden</vt:lpstr>
      <vt:lpstr>Avslutning av regnskapet</vt:lpstr>
      <vt:lpstr>PowerPoint-presentasjon</vt:lpstr>
      <vt:lpstr>Avslutningsposteringer</vt:lpstr>
      <vt:lpstr>Avslutningsposteringer</vt:lpstr>
      <vt:lpstr>Varige driftsmidler (1)</vt:lpstr>
      <vt:lpstr>Varige driftsmidler (1) </vt:lpstr>
      <vt:lpstr>Varelager (2)</vt:lpstr>
      <vt:lpstr>Varelager (2)</vt:lpstr>
      <vt:lpstr>Utsatt skatt (3)</vt:lpstr>
      <vt:lpstr>PowerPoint-presentasjon</vt:lpstr>
      <vt:lpstr>Skattekostnad (3, 4) </vt:lpstr>
      <vt:lpstr>Transaksjon 5 – disponering av resultatet</vt:lpstr>
    </vt:vector>
  </TitlesOfParts>
  <Company>HiST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Trond Kristoffersen</dc:title>
  <dc:creator>FoU</dc:creator>
  <cp:lastModifiedBy>Trond Kristoffersen</cp:lastModifiedBy>
  <cp:revision>151</cp:revision>
  <cp:lastPrinted>2019-08-09T10:34:13Z</cp:lastPrinted>
  <dcterms:created xsi:type="dcterms:W3CDTF">2000-08-21T14:00:29Z</dcterms:created>
  <dcterms:modified xsi:type="dcterms:W3CDTF">2019-08-09T12:50:06Z</dcterms:modified>
</cp:coreProperties>
</file>