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4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70" r:id="rId4"/>
    <p:sldId id="258" r:id="rId5"/>
    <p:sldId id="274" r:id="rId6"/>
    <p:sldId id="275" r:id="rId7"/>
    <p:sldId id="259" r:id="rId8"/>
    <p:sldId id="276" r:id="rId9"/>
    <p:sldId id="260" r:id="rId10"/>
    <p:sldId id="271" r:id="rId11"/>
    <p:sldId id="262" r:id="rId12"/>
    <p:sldId id="261" r:id="rId13"/>
    <p:sldId id="272" r:id="rId14"/>
    <p:sldId id="278" r:id="rId15"/>
    <p:sldId id="279" r:id="rId16"/>
    <p:sldId id="280" r:id="rId17"/>
    <p:sldId id="281" r:id="rId18"/>
    <p:sldId id="264" r:id="rId19"/>
    <p:sldId id="265" r:id="rId20"/>
    <p:sldId id="266" r:id="rId21"/>
    <p:sldId id="267" r:id="rId22"/>
    <p:sldId id="268" r:id="rId23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>
          <p15:clr>
            <a:srgbClr val="A4A3A4"/>
          </p15:clr>
        </p15:guide>
        <p15:guide id="2" pos="7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312" autoAdjust="0"/>
  </p:normalViewPr>
  <p:slideViewPr>
    <p:cSldViewPr showGuides="1">
      <p:cViewPr varScale="1">
        <p:scale>
          <a:sx n="130" d="100"/>
          <a:sy n="130" d="100"/>
        </p:scale>
        <p:origin x="1074" y="126"/>
      </p:cViewPr>
      <p:guideLst>
        <p:guide orient="horz" pos="3974"/>
        <p:guide pos="7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8.xml"/><Relationship Id="rId7" Type="http://schemas.openxmlformats.org/officeDocument/2006/relationships/slide" Target="slides/slide22.xml"/><Relationship Id="rId2" Type="http://schemas.openxmlformats.org/officeDocument/2006/relationships/slide" Target="slides/slide4.xml"/><Relationship Id="rId1" Type="http://schemas.openxmlformats.org/officeDocument/2006/relationships/slide" Target="slides/slide2.xml"/><Relationship Id="rId6" Type="http://schemas.openxmlformats.org/officeDocument/2006/relationships/slide" Target="slides/slide21.xml"/><Relationship Id="rId5" Type="http://schemas.openxmlformats.org/officeDocument/2006/relationships/slide" Target="slides/slide20.xml"/><Relationship Id="rId4" Type="http://schemas.openxmlformats.org/officeDocument/2006/relationships/slide" Target="slides/slide1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nb-NO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nb-NO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nb-NO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94EE2D2A-05AB-4EEC-8218-E620000B5355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2578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nb-NO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nb-NO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nb-NO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D35CFC44-59F4-4090-9104-1AB89FFE9832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9343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5C73-223B-4AC7-947C-530BBC681A98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9724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2745-C8C5-44D8-8A8B-C289009B5F6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50377-E517-47A1-B68B-7669F996232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913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2745-C8C5-44D8-8A8B-C289009B5F6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BE51-975D-4399-BCF0-2F53A6FC008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1814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tel, tekst og utklip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0" y="533400"/>
            <a:ext cx="8885238" cy="11557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0" y="1752600"/>
            <a:ext cx="4438650" cy="44989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utklipp 3"/>
          <p:cNvSpPr>
            <a:spLocks noGrp="1"/>
          </p:cNvSpPr>
          <p:nvPr>
            <p:ph type="clipArt" sz="half" idx="2"/>
          </p:nvPr>
        </p:nvSpPr>
        <p:spPr>
          <a:xfrm>
            <a:off x="4591050" y="1752600"/>
            <a:ext cx="4440238" cy="4498975"/>
          </a:xfrm>
        </p:spPr>
        <p:txBody>
          <a:bodyPr/>
          <a:lstStyle/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>
          <a:xfrm>
            <a:off x="28956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>
          <a:xfrm>
            <a:off x="70866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BB5634-F16C-40E3-9D60-C83F0488B8E5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5503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tel, tekst og 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0" y="533400"/>
            <a:ext cx="8885238" cy="11557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0" y="1752600"/>
            <a:ext cx="4438650" cy="44989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2"/>
          </p:nvPr>
        </p:nvSpPr>
        <p:spPr>
          <a:xfrm>
            <a:off x="4591050" y="1752600"/>
            <a:ext cx="4440238" cy="21732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3"/>
          </p:nvPr>
        </p:nvSpPr>
        <p:spPr>
          <a:xfrm>
            <a:off x="4591050" y="4078288"/>
            <a:ext cx="4440238" cy="217328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0"/>
          </p:nvPr>
        </p:nvSpPr>
        <p:spPr>
          <a:xfrm>
            <a:off x="28956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Regnskapsanalyse - introduksjon 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1"/>
          </p:nvPr>
        </p:nvSpPr>
        <p:spPr>
          <a:xfrm>
            <a:off x="70866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3B132EC-A702-4E92-A4E3-D11F7CE60423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3451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0" y="533400"/>
            <a:ext cx="8885238" cy="11557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0" y="1752600"/>
            <a:ext cx="4438650" cy="44989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91050" y="1752600"/>
            <a:ext cx="4440238" cy="44989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>
          <a:xfrm>
            <a:off x="28956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>
          <a:xfrm>
            <a:off x="70866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10356C9-482D-4FFF-B65E-86B9DA3012ED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2692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2745-C8C5-44D8-8A8B-C289009B5F6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6D9A-B2CD-4741-8B95-D480B7BF139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840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2745-C8C5-44D8-8A8B-C289009B5F6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F458F-C50B-4EDF-9D98-52AA32E3FD7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952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2745-C8C5-44D8-8A8B-C289009B5F6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94B0-68F4-4B1B-903F-EEB892702378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4697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2745-C8C5-44D8-8A8B-C289009B5F6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BB93F-FE4B-417D-BF12-6C91EC487485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6597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2745-C8C5-44D8-8A8B-C289009B5F6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80D-9C30-4343-A2FF-6B2F4199FD6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159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2745-C8C5-44D8-8A8B-C289009B5F6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5D3F-3C46-4A31-BF34-47B2C44CB16F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7486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2745-C8C5-44D8-8A8B-C289009B5F6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415D-724C-47DE-98F9-79969CD70E4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2108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2745-C8C5-44D8-8A8B-C289009B5F6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79C0E-4437-4F63-BC19-7D14590E8AC3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230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B2745-C8C5-44D8-8A8B-C289009B5F64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90E0E-AC9C-450E-81FD-17EFB6BF71D4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7" name="Rectangle 27"/>
          <p:cNvSpPr>
            <a:spLocks noChangeArrowheads="1"/>
          </p:cNvSpPr>
          <p:nvPr userDrawn="1"/>
        </p:nvSpPr>
        <p:spPr bwMode="auto">
          <a:xfrm>
            <a:off x="457200" y="6400800"/>
            <a:ext cx="17795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1400">
                <a:cs typeface="Times New Roman" pitchFamily="18" charset="0"/>
              </a:rPr>
              <a:t>© Trond Kristoffersen</a:t>
            </a:r>
          </a:p>
        </p:txBody>
      </p:sp>
    </p:spTree>
    <p:extLst>
      <p:ext uri="{BB962C8B-B14F-4D97-AF65-F5344CB8AC3E}">
        <p14:creationId xmlns:p14="http://schemas.microsoft.com/office/powerpoint/2010/main" val="34340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/>
              <a:t>Finansregnskap</a:t>
            </a:r>
            <a:br>
              <a:rPr lang="nb-NO" b="1" dirty="0"/>
            </a:br>
            <a:br>
              <a:rPr lang="nb-NO" sz="3200" b="1" dirty="0"/>
            </a:br>
            <a:r>
              <a:rPr lang="nb-NO" b="1" dirty="0"/>
              <a:t>Regnskapsanalyse (del 1)</a:t>
            </a:r>
            <a:br>
              <a:rPr lang="nb-NO" b="1" dirty="0"/>
            </a:br>
            <a:r>
              <a:rPr lang="nb-NO" sz="3200" b="1" dirty="0"/>
              <a:t>Introduksjon til regnskapsanalyse</a:t>
            </a:r>
            <a:br>
              <a:rPr lang="nb-NO" sz="3200" b="1" dirty="0"/>
            </a:br>
            <a:br>
              <a:rPr lang="nb-NO" sz="3200" b="1" dirty="0"/>
            </a:br>
            <a:r>
              <a:rPr lang="nb-NO" sz="3200" b="1" dirty="0"/>
              <a:t>Eriksen Handel AS (22 % skatt)</a:t>
            </a:r>
            <a:br>
              <a:rPr lang="nb-NO" sz="3200" b="1" dirty="0"/>
            </a:br>
            <a:r>
              <a:rPr lang="nb-NO" sz="3200" b="1" dirty="0"/>
              <a:t>(student)</a:t>
            </a:r>
            <a:endParaRPr lang="nb-NO" sz="32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4941168"/>
            <a:ext cx="7482408" cy="697632"/>
          </a:xfrm>
        </p:spPr>
        <p:txBody>
          <a:bodyPr/>
          <a:lstStyle/>
          <a:p>
            <a:r>
              <a:rPr lang="nb-NO" dirty="0"/>
              <a:t>Trond Kristoffersen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47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62EC-9089-4A88-B221-FA64DB863F46}" type="slidenum">
              <a:rPr lang="nb-NO"/>
              <a:pPr/>
              <a:t>10</a:t>
            </a:fld>
            <a:endParaRPr lang="nb-NO"/>
          </a:p>
        </p:txBody>
      </p:sp>
      <p:graphicFrame>
        <p:nvGraphicFramePr>
          <p:cNvPr id="43195" name="Group 18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76799866"/>
              </p:ext>
            </p:extLst>
          </p:nvPr>
        </p:nvGraphicFramePr>
        <p:xfrm>
          <a:off x="1331640" y="908720"/>
          <a:ext cx="6011863" cy="5029200"/>
        </p:xfrm>
        <a:graphic>
          <a:graphicData uri="http://schemas.openxmlformats.org/drawingml/2006/table">
            <a:tbl>
              <a:tblPr/>
              <a:tblGrid>
                <a:gridCol w="3314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Eriksen Handel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 31.12.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Eiendeler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Anleggsmidler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16 000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Omløpsmidler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10 000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26 000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 og gjeld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12 500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8 000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Langsiktig gjeld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11 000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Kortsiktig gjeld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7 000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26 000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Eksempel forts.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Formel:</a:t>
            </a:r>
          </a:p>
        </p:txBody>
      </p:sp>
      <p:sp>
        <p:nvSpPr>
          <p:cNvPr id="37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38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1D5C-945B-4CEF-AC95-B5B36BB6FAF6}" type="slidenum">
              <a:rPr lang="nb-NO"/>
              <a:pPr/>
              <a:t>11</a:t>
            </a:fld>
            <a:endParaRPr lang="nb-NO"/>
          </a:p>
        </p:txBody>
      </p:sp>
      <p:graphicFrame>
        <p:nvGraphicFramePr>
          <p:cNvPr id="31785" name="Group 41"/>
          <p:cNvGraphicFramePr>
            <a:graphicFrameLocks noGrp="1"/>
          </p:cNvGraphicFramePr>
          <p:nvPr/>
        </p:nvGraphicFramePr>
        <p:xfrm>
          <a:off x="685800" y="2667000"/>
          <a:ext cx="6934200" cy="9144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1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Endring i året 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Årets beløp – Fjorårets beløp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Fjorårets beløp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1832" name="Group 88"/>
          <p:cNvGraphicFramePr>
            <a:graphicFrameLocks noGrp="1"/>
          </p:cNvGraphicFramePr>
          <p:nvPr/>
        </p:nvGraphicFramePr>
        <p:xfrm>
          <a:off x="838200" y="4267200"/>
          <a:ext cx="8305800" cy="914400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Endring i driftsinntekter 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55 000 – 50 000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0,10 eller 10 %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72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B712-6FA3-4C75-8832-B30D9C92BA9E}" type="slidenum">
              <a:rPr lang="nb-NO"/>
              <a:pPr/>
              <a:t>12</a:t>
            </a:fld>
            <a:endParaRPr lang="nb-NO"/>
          </a:p>
        </p:txBody>
      </p:sp>
      <p:graphicFrame>
        <p:nvGraphicFramePr>
          <p:cNvPr id="30918" name="Group 19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54466645"/>
              </p:ext>
            </p:extLst>
          </p:nvPr>
        </p:nvGraphicFramePr>
        <p:xfrm>
          <a:off x="107504" y="671512"/>
          <a:ext cx="8851900" cy="5514975"/>
        </p:xfrm>
        <a:graphic>
          <a:graphicData uri="http://schemas.openxmlformats.org/drawingml/2006/table">
            <a:tbl>
              <a:tblPr/>
              <a:tblGrid>
                <a:gridCol w="2874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7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Eriksen Handel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Horisontal analyse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Økning (reduksjon)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Resultatregnskap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beløp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prosent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Driftsinntekter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(28 000)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(26 000)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Lønn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(7 800)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(8 000)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Avskrivning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(3 000)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(2 500)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(500)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Annen driftskostnad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(7 500)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(7 500)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Finanskostnad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(2 700)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(700)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34232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Skattekostnad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(1 320)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(880)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(440)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Årsoverskudd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4 680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1 560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76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E9F9-A407-4780-AFA3-5C761739B6EF}" type="slidenum">
              <a:rPr lang="nb-NO"/>
              <a:pPr/>
              <a:t>13</a:t>
            </a:fld>
            <a:endParaRPr lang="nb-NO"/>
          </a:p>
        </p:txBody>
      </p:sp>
      <p:graphicFrame>
        <p:nvGraphicFramePr>
          <p:cNvPr id="46279" name="Group 19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51888165"/>
              </p:ext>
            </p:extLst>
          </p:nvPr>
        </p:nvGraphicFramePr>
        <p:xfrm>
          <a:off x="0" y="908050"/>
          <a:ext cx="8996363" cy="5486400"/>
        </p:xfrm>
        <a:graphic>
          <a:graphicData uri="http://schemas.openxmlformats.org/drawingml/2006/table">
            <a:tbl>
              <a:tblPr/>
              <a:tblGrid>
                <a:gridCol w="2952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32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6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7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Eriksen Handel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Horisontal analyse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 31.12.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Økning (reduksjon)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beløp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prosent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Eiendeler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Anleggsmidler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Omløpsmidler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 og gjeld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12 680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4 680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Langsiktig gjeld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Kortsiktig gjeld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6 320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(680)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Eksempel forts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nb-NO" sz="2800" dirty="0"/>
              <a:t>Konklusjon horisontal analyse</a:t>
            </a:r>
          </a:p>
          <a:p>
            <a:pPr lvl="1">
              <a:lnSpc>
                <a:spcPct val="90000"/>
              </a:lnSpc>
            </a:pPr>
            <a:r>
              <a:rPr lang="nb-NO" sz="2400" dirty="0"/>
              <a:t>Resultatregnskapet</a:t>
            </a:r>
          </a:p>
          <a:p>
            <a:pPr lvl="2">
              <a:lnSpc>
                <a:spcPct val="90000"/>
              </a:lnSpc>
            </a:pPr>
            <a:r>
              <a:rPr lang="nb-NO" sz="2000" dirty="0"/>
              <a:t>Driftsinntektene har økt med 5 000 (10 %), mens resultatet er forbedret med 1 560 (50 %).</a:t>
            </a:r>
          </a:p>
          <a:p>
            <a:pPr lvl="2">
              <a:lnSpc>
                <a:spcPct val="90000"/>
              </a:lnSpc>
            </a:pPr>
            <a:r>
              <a:rPr lang="nb-NO" sz="2000" dirty="0"/>
              <a:t>Hovedforklaringen på resultatforbedringen er at kostnadene har økt mindre enn økningen i inntektene. Varekostnaden, som er den største kostnadskomponenten, har bare økt med 2 000 (7,7 %). </a:t>
            </a:r>
          </a:p>
          <a:p>
            <a:pPr lvl="1">
              <a:lnSpc>
                <a:spcPct val="90000"/>
              </a:lnSpc>
            </a:pPr>
            <a:r>
              <a:rPr lang="nb-NO" sz="2400" dirty="0"/>
              <a:t>Balansen</a:t>
            </a:r>
          </a:p>
          <a:p>
            <a:pPr lvl="2">
              <a:lnSpc>
                <a:spcPct val="90000"/>
              </a:lnSpc>
            </a:pPr>
            <a:r>
              <a:rPr lang="nb-NO" sz="2000" dirty="0"/>
              <a:t>Totalkapitalen har økt med 6 000 (23 %). Anleggsmidlene har økt med 5 000 (31,2 %), mens omløpsmidlene har økt med 1 000 (10,0 %).</a:t>
            </a:r>
          </a:p>
          <a:p>
            <a:pPr lvl="2">
              <a:lnSpc>
                <a:spcPct val="90000"/>
              </a:lnSpc>
            </a:pPr>
            <a:r>
              <a:rPr lang="nb-NO" sz="2000" dirty="0"/>
              <a:t>Kortsiktig gjeld er redusert med 680 (9,7 %). Egenkapitalen har økt med 4 680 (58,5 %), mens langsiktig gjeld har økt med 2 000 </a:t>
            </a:r>
            <a:br>
              <a:rPr lang="nb-NO" sz="2000" dirty="0"/>
            </a:br>
            <a:r>
              <a:rPr lang="nb-NO" sz="2000" dirty="0"/>
              <a:t>(18,1 %). Økningen av egenkapitalen gjelder i sin helhet tilbakeholdt overskudd.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7156C-9C11-4056-9E20-BF2CD450736F}" type="slidenum">
              <a:rPr lang="nb-NO"/>
              <a:pPr/>
              <a:t>14</a:t>
            </a:fld>
            <a:endParaRPr lang="nb-NO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4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F019-2BD8-4C19-B570-A1ADEFCCC51F}" type="slidenum">
              <a:rPr lang="nb-NO"/>
              <a:pPr/>
              <a:t>15</a:t>
            </a:fld>
            <a:endParaRPr lang="nb-NO"/>
          </a:p>
        </p:txBody>
      </p:sp>
      <p:graphicFrame>
        <p:nvGraphicFramePr>
          <p:cNvPr id="32829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711469"/>
              </p:ext>
            </p:extLst>
          </p:nvPr>
        </p:nvGraphicFramePr>
        <p:xfrm>
          <a:off x="266700" y="476672"/>
          <a:ext cx="8610600" cy="5465763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Eriksen Handel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Vertikal analyse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beløp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prosent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beløp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prosent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Driftsinntekter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Varekostnader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Lønn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Avskrivninger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Andre driftskostnader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Finanskostnader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(28 000)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(7 800)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(3 000)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(7 500)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(2 700)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(26 000)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(8 000)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(2 500)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(7 500)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0392741"/>
                  </a:ext>
                </a:extLst>
              </a:tr>
              <a:tr h="500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Skattekostnad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(1 320)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(880)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4204019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Årsoverskudd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4 680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76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F838-E310-4341-892B-69303C5C5D75}" type="slidenum">
              <a:rPr lang="nb-NO"/>
              <a:pPr/>
              <a:t>16</a:t>
            </a:fld>
            <a:endParaRPr lang="nb-NO"/>
          </a:p>
        </p:txBody>
      </p:sp>
      <p:graphicFrame>
        <p:nvGraphicFramePr>
          <p:cNvPr id="48293" name="Group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072612"/>
              </p:ext>
            </p:extLst>
          </p:nvPr>
        </p:nvGraphicFramePr>
        <p:xfrm>
          <a:off x="0" y="692150"/>
          <a:ext cx="8996363" cy="5486400"/>
        </p:xfrm>
        <a:graphic>
          <a:graphicData uri="http://schemas.openxmlformats.org/drawingml/2006/table">
            <a:tbl>
              <a:tblPr/>
              <a:tblGrid>
                <a:gridCol w="2952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6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7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Eriksen Handel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 31.12.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Vertikal analyse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beløp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prosent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beløp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prosent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Eiendeler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Anleggsmidler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Omløpsmidler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 og gjeld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12 680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Langsiktig gjeld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Kortsiktig gjeld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6 320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Eksempel forts.</a:t>
            </a:r>
          </a:p>
        </p:txBody>
      </p:sp>
      <p:sp>
        <p:nvSpPr>
          <p:cNvPr id="40963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nb-NO" sz="2400" dirty="0"/>
              <a:t>Konklusjon vertikal analyse</a:t>
            </a:r>
          </a:p>
          <a:p>
            <a:pPr lvl="1">
              <a:lnSpc>
                <a:spcPct val="90000"/>
              </a:lnSpc>
            </a:pPr>
            <a:r>
              <a:rPr lang="nb-NO" sz="2000" dirty="0"/>
              <a:t>Resultatregnskapet</a:t>
            </a:r>
          </a:p>
          <a:p>
            <a:pPr lvl="2">
              <a:lnSpc>
                <a:spcPct val="90000"/>
              </a:lnSpc>
            </a:pPr>
            <a:r>
              <a:rPr lang="nb-NO" sz="1800" dirty="0"/>
              <a:t>Årsoverskuddet er forbedret fra 3 120 (6,2 %) i 20x1 til 4 680 (8,5 %) i 20x2.</a:t>
            </a:r>
          </a:p>
          <a:p>
            <a:pPr lvl="2">
              <a:lnSpc>
                <a:spcPct val="90000"/>
              </a:lnSpc>
            </a:pPr>
            <a:r>
              <a:rPr lang="nb-NO" sz="1800" dirty="0"/>
              <a:t>Varekostnadene er den viktigste kostnadskomponenten. Den utgjør i 20x1 52,0 % av driftsinntektene, mens andelen er redusert til 50,9 % i 20x2.</a:t>
            </a:r>
          </a:p>
          <a:p>
            <a:pPr lvl="2">
              <a:lnSpc>
                <a:spcPct val="90000"/>
              </a:lnSpc>
            </a:pPr>
            <a:r>
              <a:rPr lang="nb-NO" sz="1800" dirty="0"/>
              <a:t>Lønn er også redusert vesentlig i perioden. Andelen lønn i forhold til driftsinntektene er redusert fra 16,0 % i 20x1 til 14,2 % i 20x2.</a:t>
            </a:r>
          </a:p>
          <a:p>
            <a:pPr lvl="2">
              <a:lnSpc>
                <a:spcPct val="90000"/>
              </a:lnSpc>
            </a:pPr>
            <a:r>
              <a:rPr lang="nb-NO" sz="1800" dirty="0"/>
              <a:t>Avskriving og andre driftskostnader har vist en gunstig utvikling i perioden, mens finanskostnadene har økt relativt mer enn økning av driftsinntektene i perioden. </a:t>
            </a:r>
          </a:p>
          <a:p>
            <a:pPr lvl="1">
              <a:lnSpc>
                <a:spcPct val="90000"/>
              </a:lnSpc>
            </a:pPr>
            <a:r>
              <a:rPr lang="nb-NO" sz="2000" dirty="0"/>
              <a:t>Balansen</a:t>
            </a:r>
          </a:p>
          <a:p>
            <a:pPr lvl="2">
              <a:lnSpc>
                <a:spcPct val="90000"/>
              </a:lnSpc>
            </a:pPr>
            <a:r>
              <a:rPr lang="nb-NO" sz="1800" dirty="0"/>
              <a:t>Andel anleggsmidler er økt fra 61,5 % i 20x1 til 65,6 % i 20x2.</a:t>
            </a:r>
          </a:p>
          <a:p>
            <a:pPr lvl="2">
              <a:lnSpc>
                <a:spcPct val="90000"/>
              </a:lnSpc>
            </a:pPr>
            <a:r>
              <a:rPr lang="nb-NO" sz="1800" dirty="0"/>
              <a:t>Egenkapitalandelen er økt fra 30,8 % i 20x1 til 39,6 % i 20x2.</a:t>
            </a:r>
          </a:p>
          <a:p>
            <a:pPr lvl="2">
              <a:lnSpc>
                <a:spcPct val="90000"/>
              </a:lnSpc>
            </a:pPr>
            <a:r>
              <a:rPr lang="nb-NO" sz="1800" dirty="0"/>
              <a:t>Både andel av kortsiktig og langsiktig gjeld er redusert i perioden.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Regnskapsanalyse - introduksjon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32076-6B82-43F9-ADA3-BE20765289B9}" type="slidenum">
              <a:rPr lang="nb-NO"/>
              <a:pPr/>
              <a:t>17</a:t>
            </a:fld>
            <a:endParaRPr lang="nb-NO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Begrensninger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 dirty="0"/>
              <a:t>Innledning</a:t>
            </a:r>
          </a:p>
          <a:p>
            <a:endParaRPr lang="nb-NO" sz="2800" dirty="0"/>
          </a:p>
          <a:p>
            <a:pPr lvl="1"/>
            <a:r>
              <a:rPr lang="nb-NO" sz="2400" dirty="0"/>
              <a:t>Historisk kost-prinsippet</a:t>
            </a:r>
          </a:p>
          <a:p>
            <a:pPr lvl="1"/>
            <a:r>
              <a:rPr lang="nb-NO" sz="2400" dirty="0"/>
              <a:t>Skjønnsmessige vurderinger</a:t>
            </a:r>
          </a:p>
          <a:p>
            <a:pPr lvl="1"/>
            <a:r>
              <a:rPr lang="nb-NO" sz="2400" dirty="0"/>
              <a:t>Ulike regnskapsprinsipper</a:t>
            </a:r>
          </a:p>
          <a:p>
            <a:pPr lvl="1"/>
            <a:r>
              <a:rPr lang="nb-NO" sz="2400" dirty="0"/>
              <a:t>Spesielle forhold</a:t>
            </a:r>
          </a:p>
          <a:p>
            <a:pPr lvl="1"/>
            <a:r>
              <a:rPr lang="nb-NO" sz="2400" dirty="0"/>
              <a:t>Foretakets sammensetning</a:t>
            </a:r>
          </a:p>
        </p:txBody>
      </p:sp>
      <p:pic>
        <p:nvPicPr>
          <p:cNvPr id="33797" name="Picture 5" descr="BL00347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487" y="2267067"/>
            <a:ext cx="3467363" cy="347004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27B99D-11A3-45A2-B448-7D6819AF5521}" type="slidenum">
              <a:rPr lang="nb-NO"/>
              <a:pPr/>
              <a:t>18</a:t>
            </a:fld>
            <a:endParaRPr lang="nb-NO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Begrensninger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752600"/>
            <a:ext cx="4859338" cy="4498975"/>
          </a:xfrm>
        </p:spPr>
        <p:txBody>
          <a:bodyPr/>
          <a:lstStyle/>
          <a:p>
            <a:r>
              <a:rPr lang="nb-NO" sz="2800" dirty="0"/>
              <a:t>Historisk kost-prinsippet</a:t>
            </a:r>
          </a:p>
          <a:p>
            <a:pPr lvl="1"/>
            <a:r>
              <a:rPr lang="nb-NO" sz="2400" dirty="0"/>
              <a:t>Eksempel</a:t>
            </a:r>
          </a:p>
          <a:p>
            <a:pPr lvl="2"/>
            <a:r>
              <a:rPr lang="nb-NO" sz="2000" dirty="0"/>
              <a:t>En bygning ble kjøpt for </a:t>
            </a:r>
            <a:br>
              <a:rPr lang="nb-NO" sz="2000" dirty="0"/>
            </a:br>
            <a:r>
              <a:rPr lang="nb-NO" sz="2000" dirty="0"/>
              <a:t>200 000 kroner for ti år siden. Verdien i dag er 2 000 000 kroner</a:t>
            </a:r>
          </a:p>
          <a:p>
            <a:pPr lvl="3"/>
            <a:endParaRPr lang="nb-NO" sz="1800" dirty="0"/>
          </a:p>
          <a:p>
            <a:pPr lvl="3"/>
            <a:r>
              <a:rPr lang="nb-NO" sz="1800" dirty="0"/>
              <a:t>Avskrivningene beregnes med utgangspunkt i historisk kost</a:t>
            </a:r>
          </a:p>
          <a:p>
            <a:pPr lvl="3"/>
            <a:r>
              <a:rPr lang="nb-NO" sz="1800" dirty="0"/>
              <a:t>Balanseverdien er historisk kost redusert for eventuelle avskrivninger</a:t>
            </a:r>
          </a:p>
        </p:txBody>
      </p:sp>
      <p:pic>
        <p:nvPicPr>
          <p:cNvPr id="35845" name="Picture 5" descr="BD04864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981" y="2291367"/>
            <a:ext cx="4176376" cy="342144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829C9F-B02E-45DD-8CB8-7F1A08B78555}" type="slidenum">
              <a:rPr lang="nb-NO"/>
              <a:pPr/>
              <a:t>19</a:t>
            </a:fld>
            <a:endParaRPr lang="nb-NO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Innledning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Regnskapsanalyse</a:t>
            </a:r>
          </a:p>
          <a:p>
            <a:pPr lvl="1"/>
            <a:r>
              <a:rPr lang="nb-NO" sz="2400"/>
              <a:t>Alle teknikker som benyttes for å kartlegge og å belyse en bedrifts økonomiske utvikling og stilling</a:t>
            </a:r>
          </a:p>
          <a:p>
            <a:pPr lvl="2"/>
            <a:endParaRPr lang="nb-NO" sz="2000"/>
          </a:p>
          <a:p>
            <a:pPr lvl="2"/>
            <a:r>
              <a:rPr lang="nb-NO" sz="2000"/>
              <a:t>Lønnsomhet</a:t>
            </a:r>
          </a:p>
          <a:p>
            <a:pPr lvl="2"/>
            <a:r>
              <a:rPr lang="nb-NO" sz="2000"/>
              <a:t>Likviditet</a:t>
            </a:r>
          </a:p>
          <a:p>
            <a:pPr lvl="2"/>
            <a:r>
              <a:rPr lang="nb-NO" sz="2000"/>
              <a:t>Finansiering</a:t>
            </a:r>
          </a:p>
          <a:p>
            <a:pPr lvl="2"/>
            <a:r>
              <a:rPr lang="nb-NO" sz="2000"/>
              <a:t>Soliditet</a:t>
            </a:r>
          </a:p>
        </p:txBody>
      </p:sp>
      <p:pic>
        <p:nvPicPr>
          <p:cNvPr id="3079" name="Picture 7" descr="BS02064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612" y="3146727"/>
            <a:ext cx="1719113" cy="171072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A1644C-6799-458C-BD17-3FC0785CA4C4}" type="slidenum">
              <a:rPr lang="nb-NO"/>
              <a:pPr/>
              <a:t>2</a:t>
            </a:fld>
            <a:endParaRPr lang="nb-NO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Begrensninger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Skjønnsmessige vurderinger</a:t>
            </a:r>
          </a:p>
          <a:p>
            <a:pPr lvl="1"/>
            <a:endParaRPr lang="nb-NO" sz="2400"/>
          </a:p>
          <a:p>
            <a:pPr lvl="1"/>
            <a:r>
              <a:rPr lang="nb-NO" sz="2400"/>
              <a:t>Verdsettelse av varebeholdninger og </a:t>
            </a:r>
            <a:br>
              <a:rPr lang="nb-NO" sz="2400"/>
            </a:br>
            <a:r>
              <a:rPr lang="nb-NO" sz="2400"/>
              <a:t>kundefordringer</a:t>
            </a:r>
          </a:p>
          <a:p>
            <a:pPr lvl="1"/>
            <a:r>
              <a:rPr lang="nb-NO" sz="2400"/>
              <a:t>Beregning av avskrivningsperioden for varige driftsmidler</a:t>
            </a:r>
          </a:p>
        </p:txBody>
      </p:sp>
      <p:pic>
        <p:nvPicPr>
          <p:cNvPr id="36869" name="Picture 5" descr="BD06432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187" y="3375147"/>
            <a:ext cx="1757963" cy="125388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EF2258-BF0D-460B-A733-9A0C5807B5A9}" type="slidenum">
              <a:rPr lang="nb-NO"/>
              <a:pPr/>
              <a:t>20</a:t>
            </a:fld>
            <a:endParaRPr lang="nb-NO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Begrensninger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Ulike regnskapsprinsipper</a:t>
            </a:r>
          </a:p>
          <a:p>
            <a:endParaRPr lang="nb-NO" sz="2800"/>
          </a:p>
          <a:p>
            <a:pPr lvl="1"/>
            <a:r>
              <a:rPr lang="nb-NO" sz="2400"/>
              <a:t>Aksjer</a:t>
            </a:r>
          </a:p>
          <a:p>
            <a:pPr lvl="2"/>
            <a:r>
              <a:rPr lang="nb-NO" sz="2000"/>
              <a:t>Laveste verdis prinsipp</a:t>
            </a:r>
          </a:p>
          <a:p>
            <a:pPr lvl="2"/>
            <a:r>
              <a:rPr lang="nb-NO" sz="2000"/>
              <a:t>Markedsverdiprinsippet</a:t>
            </a:r>
          </a:p>
          <a:p>
            <a:pPr lvl="1"/>
            <a:endParaRPr lang="nb-NO" sz="2400"/>
          </a:p>
          <a:p>
            <a:pPr lvl="1"/>
            <a:r>
              <a:rPr lang="nb-NO" sz="2400"/>
              <a:t>Anleggskontrakter</a:t>
            </a:r>
          </a:p>
          <a:p>
            <a:pPr lvl="2"/>
            <a:r>
              <a:rPr lang="nb-NO" sz="2000"/>
              <a:t>Løpende avregning</a:t>
            </a:r>
          </a:p>
          <a:p>
            <a:pPr lvl="2"/>
            <a:r>
              <a:rPr lang="nb-NO" sz="2000"/>
              <a:t>Fullført kontraktmetode</a:t>
            </a:r>
          </a:p>
        </p:txBody>
      </p:sp>
      <p:pic>
        <p:nvPicPr>
          <p:cNvPr id="37893" name="Picture 5" descr="BD04896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050" y="2595562"/>
            <a:ext cx="4440238" cy="281305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92A41F-5F67-4051-AB58-4D9CFE11E50F}" type="slidenum">
              <a:rPr lang="nb-NO"/>
              <a:pPr/>
              <a:t>21</a:t>
            </a:fld>
            <a:endParaRPr lang="nb-NO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Begrensninger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Spesielle forhold eller ulike bransjer</a:t>
            </a:r>
          </a:p>
          <a:p>
            <a:endParaRPr lang="nb-NO" sz="2800"/>
          </a:p>
          <a:p>
            <a:pPr lvl="1"/>
            <a:r>
              <a:rPr lang="nb-NO" sz="2400"/>
              <a:t>Store gevinster eller tap</a:t>
            </a:r>
          </a:p>
          <a:p>
            <a:pPr lvl="1"/>
            <a:r>
              <a:rPr lang="nb-NO" sz="2400"/>
              <a:t>Gode eller dårlige konjunkturer</a:t>
            </a:r>
          </a:p>
          <a:p>
            <a:pPr lvl="1"/>
            <a:r>
              <a:rPr lang="nb-NO" sz="2400"/>
              <a:t>Omstilling og restrukturering</a:t>
            </a:r>
          </a:p>
          <a:p>
            <a:pPr lvl="1"/>
            <a:r>
              <a:rPr lang="nb-NO" sz="2400"/>
              <a:t>Ulike bransjer med ulike risiko og lønnsomhet</a:t>
            </a:r>
          </a:p>
        </p:txBody>
      </p:sp>
      <p:pic>
        <p:nvPicPr>
          <p:cNvPr id="38917" name="Picture 5" descr="BD06478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619" y="3457767"/>
            <a:ext cx="1787100" cy="108864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90A8EE-10F9-4517-B1F2-5A164E48979F}" type="slidenum">
              <a:rPr lang="nb-NO"/>
              <a:pPr/>
              <a:t>22</a:t>
            </a:fld>
            <a:endParaRPr lang="nb-NO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Innledning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nb-NO"/>
              <a:t>Generelt</a:t>
            </a:r>
          </a:p>
          <a:p>
            <a:pPr lvl="1">
              <a:lnSpc>
                <a:spcPct val="90000"/>
              </a:lnSpc>
            </a:pPr>
            <a:r>
              <a:rPr lang="nb-NO"/>
              <a:t>Lønnsomhet</a:t>
            </a:r>
          </a:p>
          <a:p>
            <a:pPr lvl="2">
              <a:lnSpc>
                <a:spcPct val="90000"/>
              </a:lnSpc>
            </a:pPr>
            <a:r>
              <a:rPr lang="nb-NO"/>
              <a:t>Bedriftens evne til å skape overskudd, inntjening eller inntjeningsevne</a:t>
            </a:r>
          </a:p>
          <a:p>
            <a:pPr lvl="1">
              <a:lnSpc>
                <a:spcPct val="90000"/>
              </a:lnSpc>
            </a:pPr>
            <a:r>
              <a:rPr lang="nb-NO"/>
              <a:t>Likviditet</a:t>
            </a:r>
          </a:p>
          <a:p>
            <a:pPr lvl="2">
              <a:lnSpc>
                <a:spcPct val="90000"/>
              </a:lnSpc>
            </a:pPr>
            <a:r>
              <a:rPr lang="nb-NO"/>
              <a:t>Bedriftens betalingssituasjon</a:t>
            </a:r>
          </a:p>
          <a:p>
            <a:pPr lvl="1">
              <a:lnSpc>
                <a:spcPct val="90000"/>
              </a:lnSpc>
            </a:pPr>
            <a:r>
              <a:rPr lang="nb-NO"/>
              <a:t>Finansiering</a:t>
            </a:r>
          </a:p>
          <a:p>
            <a:pPr lvl="2">
              <a:lnSpc>
                <a:spcPct val="90000"/>
              </a:lnSpc>
            </a:pPr>
            <a:r>
              <a:rPr lang="nb-NO"/>
              <a:t>Bedriftens anskaffelse og anvendelse av kapital</a:t>
            </a:r>
          </a:p>
          <a:p>
            <a:pPr lvl="1">
              <a:lnSpc>
                <a:spcPct val="90000"/>
              </a:lnSpc>
            </a:pPr>
            <a:r>
              <a:rPr lang="nb-NO"/>
              <a:t>Soliditet</a:t>
            </a:r>
          </a:p>
          <a:p>
            <a:pPr lvl="2">
              <a:lnSpc>
                <a:spcPct val="90000"/>
              </a:lnSpc>
            </a:pPr>
            <a:r>
              <a:rPr lang="nb-NO"/>
              <a:t>Bedriftens evne til å tale tap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43A4-03D8-4504-93DF-32D933684868}" type="slidenum">
              <a:rPr lang="nb-NO"/>
              <a:pPr/>
              <a:t>3</a:t>
            </a:fld>
            <a:endParaRPr lang="nb-NO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Regnskapsanalyse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752600"/>
            <a:ext cx="5795963" cy="4498975"/>
          </a:xfrm>
        </p:spPr>
        <p:txBody>
          <a:bodyPr/>
          <a:lstStyle/>
          <a:p>
            <a:r>
              <a:rPr lang="nb-NO" sz="2800"/>
              <a:t>Formål</a:t>
            </a:r>
          </a:p>
          <a:p>
            <a:pPr lvl="1"/>
            <a:r>
              <a:rPr lang="nb-NO" sz="2400"/>
              <a:t>Gi et helhetsbilde av den økonomiske situasjonen i bedriften</a:t>
            </a:r>
          </a:p>
          <a:p>
            <a:pPr lvl="1">
              <a:buFont typeface="Wingdings" pitchFamily="2" charset="2"/>
              <a:buNone/>
            </a:pPr>
            <a:endParaRPr lang="nb-NO" sz="2400"/>
          </a:p>
          <a:p>
            <a:pPr lvl="1"/>
            <a:r>
              <a:rPr lang="nb-NO" sz="2400"/>
              <a:t>Sentrale spørsmål:</a:t>
            </a:r>
          </a:p>
          <a:p>
            <a:pPr lvl="1"/>
            <a:endParaRPr lang="nb-NO" sz="2400"/>
          </a:p>
          <a:p>
            <a:pPr lvl="2"/>
            <a:r>
              <a:rPr lang="nb-NO" sz="2000"/>
              <a:t>Hvordan har lønnsomhetsutviklingen vært?</a:t>
            </a:r>
          </a:p>
          <a:p>
            <a:pPr lvl="2"/>
            <a:r>
              <a:rPr lang="nb-NO" sz="2000"/>
              <a:t>Hvordan har likviditeten utviklet seg?</a:t>
            </a:r>
          </a:p>
          <a:p>
            <a:pPr lvl="2"/>
            <a:r>
              <a:rPr lang="nb-NO" sz="2000"/>
              <a:t>Hvordan har den finansielle situasjonen utviklet seg?</a:t>
            </a:r>
          </a:p>
        </p:txBody>
      </p:sp>
      <p:pic>
        <p:nvPicPr>
          <p:cNvPr id="27653" name="Picture 5" descr="BD06127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3594" y="3146727"/>
            <a:ext cx="1515150" cy="171072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734049-1F3B-4022-BB6C-664A8FFD91DA}" type="slidenum">
              <a:rPr lang="nb-NO"/>
              <a:pPr/>
              <a:t>4</a:t>
            </a:fld>
            <a:endParaRPr lang="nb-NO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Behovet for analyse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Eksempel</a:t>
            </a:r>
          </a:p>
        </p:txBody>
      </p:sp>
      <p:graphicFrame>
        <p:nvGraphicFramePr>
          <p:cNvPr id="49235" name="Group 83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784717169"/>
              </p:ext>
            </p:extLst>
          </p:nvPr>
        </p:nvGraphicFramePr>
        <p:xfrm>
          <a:off x="395288" y="2781300"/>
          <a:ext cx="5976937" cy="2737613"/>
        </p:xfrm>
        <a:graphic>
          <a:graphicData uri="http://schemas.openxmlformats.org/drawingml/2006/table">
            <a:tbl>
              <a:tblPr/>
              <a:tblGrid>
                <a:gridCol w="1677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9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Salgsinntekt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Bruttofortjeneste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Bedrift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1 400 000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Bedrift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950 000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256 500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Bedrift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2 500 000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Bedrift 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6 200 000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1 488 000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9234" name="Group 82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910539533"/>
              </p:ext>
            </p:extLst>
          </p:nvPr>
        </p:nvGraphicFramePr>
        <p:xfrm>
          <a:off x="6659563" y="2781300"/>
          <a:ext cx="2303462" cy="2724912"/>
        </p:xfrm>
        <a:graphic>
          <a:graphicData uri="http://schemas.openxmlformats.org/drawingml/2006/table">
            <a:tbl>
              <a:tblPr/>
              <a:tblGrid>
                <a:gridCol w="2303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2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Bruttofortjeneste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i prosent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4" name="Plassholder for bunntekst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45" name="Plassholder for lysbilde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7679F5-DE6A-44EA-B6A1-F8C1B39DCDFE}" type="slidenum">
              <a:rPr lang="nb-NO"/>
              <a:pPr/>
              <a:t>5</a:t>
            </a:fld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Behovet for analyse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Eksempel 2:</a:t>
            </a:r>
          </a:p>
        </p:txBody>
      </p:sp>
      <p:graphicFrame>
        <p:nvGraphicFramePr>
          <p:cNvPr id="52303" name="Group 79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229097916"/>
              </p:ext>
            </p:extLst>
          </p:nvPr>
        </p:nvGraphicFramePr>
        <p:xfrm>
          <a:off x="395288" y="2565400"/>
          <a:ext cx="5113337" cy="2306638"/>
        </p:xfrm>
        <a:graphic>
          <a:graphicData uri="http://schemas.openxmlformats.org/drawingml/2006/table">
            <a:tbl>
              <a:tblPr/>
              <a:tblGrid>
                <a:gridCol w="191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1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4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5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Småbedriften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2 000 000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Mellomstor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4 800 000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Storbedriften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6 000 000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2287" name="Group 63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737327084"/>
              </p:ext>
            </p:extLst>
          </p:nvPr>
        </p:nvGraphicFramePr>
        <p:xfrm>
          <a:off x="5795963" y="2565400"/>
          <a:ext cx="3095625" cy="2306638"/>
        </p:xfrm>
        <a:graphic>
          <a:graphicData uri="http://schemas.openxmlformats.org/drawingml/2006/table">
            <a:tbl>
              <a:tblPr/>
              <a:tblGrid>
                <a:gridCol w="309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5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 i prosent av totalkapitalen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8" name="Plassholder for bunntekst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39" name="Plassholder for lysbilde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7A6B13-2365-486E-B317-1E5C84E3EA0C}" type="slidenum">
              <a:rPr lang="nb-NO"/>
              <a:pPr/>
              <a:t>6</a:t>
            </a:fld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2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Metoder i regnskapsanalyse</a:t>
            </a:r>
          </a:p>
        </p:txBody>
      </p:sp>
      <p:sp>
        <p:nvSpPr>
          <p:cNvPr id="19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20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9A73A-9821-49F9-A07A-FB88D2752195}" type="slidenum">
              <a:rPr lang="nb-NO"/>
              <a:pPr/>
              <a:t>7</a:t>
            </a:fld>
            <a:endParaRPr lang="nb-NO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276600" y="2286000"/>
            <a:ext cx="2667000" cy="6858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dirty="0"/>
              <a:t>Regnskapsanalyse</a:t>
            </a:r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45720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grpSp>
        <p:nvGrpSpPr>
          <p:cNvPr id="28689" name="Group 17"/>
          <p:cNvGrpSpPr>
            <a:grpSpLocks/>
          </p:cNvGrpSpPr>
          <p:nvPr/>
        </p:nvGrpSpPr>
        <p:grpSpPr bwMode="auto">
          <a:xfrm>
            <a:off x="228600" y="3352800"/>
            <a:ext cx="4343400" cy="2438400"/>
            <a:chOff x="144" y="2112"/>
            <a:chExt cx="2736" cy="1536"/>
          </a:xfrm>
        </p:grpSpPr>
        <p:sp>
          <p:nvSpPr>
            <p:cNvPr id="28676" name="Rectangle 4"/>
            <p:cNvSpPr>
              <a:spLocks noChangeArrowheads="1"/>
            </p:cNvSpPr>
            <p:nvPr/>
          </p:nvSpPr>
          <p:spPr bwMode="auto">
            <a:xfrm>
              <a:off x="144" y="2352"/>
              <a:ext cx="1680" cy="43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2000" dirty="0"/>
                <a:t>Horisontale analyser</a:t>
              </a:r>
            </a:p>
          </p:txBody>
        </p:sp>
        <p:sp>
          <p:nvSpPr>
            <p:cNvPr id="28679" name="Rectangle 7"/>
            <p:cNvSpPr>
              <a:spLocks noChangeArrowheads="1"/>
            </p:cNvSpPr>
            <p:nvPr/>
          </p:nvSpPr>
          <p:spPr bwMode="auto">
            <a:xfrm>
              <a:off x="144" y="2784"/>
              <a:ext cx="1680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buFont typeface="Wingdings" pitchFamily="2" charset="2"/>
                <a:buChar char="§"/>
              </a:pPr>
              <a:r>
                <a:rPr lang="nb-NO"/>
                <a:t> </a:t>
              </a:r>
              <a:r>
                <a:rPr lang="nb-NO" sz="2000"/>
                <a:t>Balanse</a:t>
              </a:r>
            </a:p>
            <a:p>
              <a:pPr>
                <a:buFont typeface="Wingdings" pitchFamily="2" charset="2"/>
                <a:buChar char="§"/>
              </a:pPr>
              <a:r>
                <a:rPr lang="nb-NO" sz="2000"/>
                <a:t> Resultatregnskap</a:t>
              </a:r>
              <a:endParaRPr lang="nb-NO"/>
            </a:p>
            <a:p>
              <a:pPr>
                <a:buFont typeface="Wingdings" pitchFamily="2" charset="2"/>
                <a:buChar char="§"/>
              </a:pPr>
              <a:endParaRPr lang="nb-NO"/>
            </a:p>
          </p:txBody>
        </p:sp>
        <p:sp>
          <p:nvSpPr>
            <p:cNvPr id="28684" name="Line 12"/>
            <p:cNvSpPr>
              <a:spLocks noChangeShapeType="1"/>
            </p:cNvSpPr>
            <p:nvPr/>
          </p:nvSpPr>
          <p:spPr bwMode="auto">
            <a:xfrm flipH="1">
              <a:off x="960" y="2112"/>
              <a:ext cx="19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28685" name="Line 13"/>
            <p:cNvSpPr>
              <a:spLocks noChangeShapeType="1"/>
            </p:cNvSpPr>
            <p:nvPr/>
          </p:nvSpPr>
          <p:spPr bwMode="auto">
            <a:xfrm>
              <a:off x="960" y="211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28688" name="Group 16"/>
          <p:cNvGrpSpPr>
            <a:grpSpLocks/>
          </p:cNvGrpSpPr>
          <p:nvPr/>
        </p:nvGrpSpPr>
        <p:grpSpPr bwMode="auto">
          <a:xfrm>
            <a:off x="3276600" y="3352800"/>
            <a:ext cx="2667000" cy="2438400"/>
            <a:chOff x="2064" y="2112"/>
            <a:chExt cx="1680" cy="1536"/>
          </a:xfrm>
        </p:grpSpPr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2064" y="2352"/>
              <a:ext cx="1680" cy="43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2000" dirty="0"/>
                <a:t>Vertikale analyser</a:t>
              </a:r>
            </a:p>
          </p:txBody>
        </p:sp>
        <p:sp>
          <p:nvSpPr>
            <p:cNvPr id="28683" name="Line 11"/>
            <p:cNvSpPr>
              <a:spLocks noChangeShapeType="1"/>
            </p:cNvSpPr>
            <p:nvPr/>
          </p:nvSpPr>
          <p:spPr bwMode="auto">
            <a:xfrm>
              <a:off x="2880" y="211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28686" name="Rectangle 14"/>
            <p:cNvSpPr>
              <a:spLocks noChangeArrowheads="1"/>
            </p:cNvSpPr>
            <p:nvPr/>
          </p:nvSpPr>
          <p:spPr bwMode="auto">
            <a:xfrm>
              <a:off x="2064" y="2784"/>
              <a:ext cx="1680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buFont typeface="Wingdings" pitchFamily="2" charset="2"/>
                <a:buChar char="§"/>
              </a:pPr>
              <a:r>
                <a:rPr lang="nb-NO"/>
                <a:t> </a:t>
              </a:r>
              <a:r>
                <a:rPr lang="nb-NO" sz="2000"/>
                <a:t>Balanse</a:t>
              </a:r>
            </a:p>
            <a:p>
              <a:pPr>
                <a:buFont typeface="Wingdings" pitchFamily="2" charset="2"/>
                <a:buChar char="§"/>
              </a:pPr>
              <a:r>
                <a:rPr lang="nb-NO" sz="2000"/>
                <a:t> Resultatregnskap</a:t>
              </a:r>
              <a:endParaRPr lang="nb-NO"/>
            </a:p>
            <a:p>
              <a:pPr>
                <a:buFont typeface="Wingdings" pitchFamily="2" charset="2"/>
                <a:buChar char="§"/>
              </a:pPr>
              <a:endParaRPr lang="nb-NO"/>
            </a:p>
          </p:txBody>
        </p:sp>
      </p:grpSp>
      <p:grpSp>
        <p:nvGrpSpPr>
          <p:cNvPr id="28690" name="Group 18"/>
          <p:cNvGrpSpPr>
            <a:grpSpLocks/>
          </p:cNvGrpSpPr>
          <p:nvPr/>
        </p:nvGrpSpPr>
        <p:grpSpPr bwMode="auto">
          <a:xfrm>
            <a:off x="4572000" y="3352800"/>
            <a:ext cx="4419600" cy="2438400"/>
            <a:chOff x="2880" y="2112"/>
            <a:chExt cx="2784" cy="1536"/>
          </a:xfrm>
        </p:grpSpPr>
        <p:sp>
          <p:nvSpPr>
            <p:cNvPr id="28678" name="Rectangle 6"/>
            <p:cNvSpPr>
              <a:spLocks noChangeArrowheads="1"/>
            </p:cNvSpPr>
            <p:nvPr/>
          </p:nvSpPr>
          <p:spPr bwMode="auto">
            <a:xfrm>
              <a:off x="3984" y="2352"/>
              <a:ext cx="1680" cy="43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2000" dirty="0"/>
                <a:t>Nøkkeltallsanalyser</a:t>
              </a:r>
            </a:p>
          </p:txBody>
        </p:sp>
        <p:sp>
          <p:nvSpPr>
            <p:cNvPr id="28681" name="Line 9"/>
            <p:cNvSpPr>
              <a:spLocks noChangeShapeType="1"/>
            </p:cNvSpPr>
            <p:nvPr/>
          </p:nvSpPr>
          <p:spPr bwMode="auto">
            <a:xfrm>
              <a:off x="2880" y="2112"/>
              <a:ext cx="19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28682" name="Line 10"/>
            <p:cNvSpPr>
              <a:spLocks noChangeShapeType="1"/>
            </p:cNvSpPr>
            <p:nvPr/>
          </p:nvSpPr>
          <p:spPr bwMode="auto">
            <a:xfrm>
              <a:off x="4800" y="211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28687" name="Rectangle 15"/>
            <p:cNvSpPr>
              <a:spLocks noChangeArrowheads="1"/>
            </p:cNvSpPr>
            <p:nvPr/>
          </p:nvSpPr>
          <p:spPr bwMode="auto">
            <a:xfrm>
              <a:off x="3984" y="2784"/>
              <a:ext cx="1680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buFont typeface="Wingdings" pitchFamily="2" charset="2"/>
                <a:buChar char="§"/>
              </a:pPr>
              <a:r>
                <a:rPr lang="nb-NO" sz="2000"/>
                <a:t> Lønnsomhet</a:t>
              </a:r>
            </a:p>
            <a:p>
              <a:pPr>
                <a:buFont typeface="Wingdings" pitchFamily="2" charset="2"/>
                <a:buChar char="§"/>
              </a:pPr>
              <a:r>
                <a:rPr lang="nb-NO" sz="2000"/>
                <a:t> Likviditet</a:t>
              </a:r>
            </a:p>
            <a:p>
              <a:pPr>
                <a:buFont typeface="Wingdings" pitchFamily="2" charset="2"/>
                <a:buChar char="§"/>
              </a:pPr>
              <a:r>
                <a:rPr lang="nb-NO" sz="2000"/>
                <a:t> Finansiering</a:t>
              </a:r>
            </a:p>
            <a:p>
              <a:pPr>
                <a:buFont typeface="Wingdings" pitchFamily="2" charset="2"/>
                <a:buChar char="§"/>
              </a:pPr>
              <a:r>
                <a:rPr lang="nb-NO" sz="2000"/>
                <a:t> Soliditet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Oppgave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752600"/>
            <a:ext cx="4859338" cy="4498975"/>
          </a:xfrm>
        </p:spPr>
        <p:txBody>
          <a:bodyPr/>
          <a:lstStyle/>
          <a:p>
            <a:r>
              <a:rPr lang="nb-NO" sz="2800"/>
              <a:t>Innledning</a:t>
            </a:r>
          </a:p>
          <a:p>
            <a:pPr lvl="1"/>
            <a:r>
              <a:rPr lang="nb-NO" sz="2400"/>
              <a:t>Du skal utarbeide en enkel regnskapsanalyse av regnskapet for Eriksen Handel for 20x2 (vedlagt)</a:t>
            </a:r>
            <a:br>
              <a:rPr lang="nb-NO" sz="2400"/>
            </a:br>
            <a:endParaRPr lang="nb-NO" sz="2400"/>
          </a:p>
          <a:p>
            <a:pPr lvl="2"/>
            <a:r>
              <a:rPr lang="nb-NO" sz="2000"/>
              <a:t>Horisontal analyse</a:t>
            </a:r>
          </a:p>
          <a:p>
            <a:pPr lvl="2"/>
            <a:r>
              <a:rPr lang="nb-NO" sz="2000"/>
              <a:t>Vertikal analyse</a:t>
            </a:r>
          </a:p>
          <a:p>
            <a:pPr lvl="2"/>
            <a:endParaRPr lang="nb-NO" sz="2000"/>
          </a:p>
          <a:p>
            <a:pPr lvl="2"/>
            <a:r>
              <a:rPr lang="nb-NO" sz="2000"/>
              <a:t>Kommenter tallene</a:t>
            </a:r>
          </a:p>
        </p:txBody>
      </p:sp>
      <p:pic>
        <p:nvPicPr>
          <p:cNvPr id="53256" name="Picture 8" descr="MCPE01632_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787" y="2267067"/>
            <a:ext cx="3622763" cy="347004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F8684C-A1C9-4BC3-9B27-A3CFF320AFFE}" type="slidenum">
              <a:rPr lang="nb-NO"/>
              <a:pPr/>
              <a:t>8</a:t>
            </a:fld>
            <a:endParaRPr lang="nb-NO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Regnskapsanalyse - introduksjon </a:t>
            </a:r>
          </a:p>
        </p:txBody>
      </p:sp>
      <p:sp>
        <p:nvSpPr>
          <p:cNvPr id="46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0153-89F4-4D7C-B08C-34EB1324EE40}" type="slidenum">
              <a:rPr lang="nb-NO"/>
              <a:pPr/>
              <a:t>9</a:t>
            </a:fld>
            <a:endParaRPr lang="nb-NO"/>
          </a:p>
        </p:txBody>
      </p:sp>
      <p:graphicFrame>
        <p:nvGraphicFramePr>
          <p:cNvPr id="29901" name="Group 2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734197"/>
              </p:ext>
            </p:extLst>
          </p:nvPr>
        </p:nvGraphicFramePr>
        <p:xfrm>
          <a:off x="539552" y="836712"/>
          <a:ext cx="7772400" cy="5080001"/>
        </p:xfrm>
        <a:graphic>
          <a:graphicData uri="http://schemas.openxmlformats.org/drawingml/2006/table">
            <a:tbl>
              <a:tblPr/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Eriksen Handel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Resultatregnskap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Driftsinntekter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(28 000)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(26 000)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Lønn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(7 800)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(8 000)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Avskrivning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(3 000)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(2 500)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Annen driftskostnad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(7 500)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(7 500)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Finanskostnad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(2 700)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(2 000)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 før skatt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Skattekostnad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(1 320)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(880)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Årsoverskudd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4 680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1071</Words>
  <Application>Microsoft Office PowerPoint</Application>
  <PresentationFormat>Skjermfremvisning (4:3)</PresentationFormat>
  <Paragraphs>394</Paragraphs>
  <Slides>22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Office-tema</vt:lpstr>
      <vt:lpstr>Finansregnskap  Regnskapsanalyse (del 1) Introduksjon til regnskapsanalyse  Eriksen Handel AS (22 % skatt) (student)</vt:lpstr>
      <vt:lpstr>Innledning</vt:lpstr>
      <vt:lpstr>Innledning</vt:lpstr>
      <vt:lpstr>Regnskapsanalyse</vt:lpstr>
      <vt:lpstr>Behovet for analyse</vt:lpstr>
      <vt:lpstr>Behovet for analyse</vt:lpstr>
      <vt:lpstr>Metoder i regnskapsanalyse</vt:lpstr>
      <vt:lpstr>Oppgave</vt:lpstr>
      <vt:lpstr>PowerPoint-presentasjon</vt:lpstr>
      <vt:lpstr>PowerPoint-presentasjon</vt:lpstr>
      <vt:lpstr>Eksempel forts.</vt:lpstr>
      <vt:lpstr>PowerPoint-presentasjon</vt:lpstr>
      <vt:lpstr>PowerPoint-presentasjon</vt:lpstr>
      <vt:lpstr>Eksempel forts</vt:lpstr>
      <vt:lpstr>PowerPoint-presentasjon</vt:lpstr>
      <vt:lpstr>PowerPoint-presentasjon</vt:lpstr>
      <vt:lpstr>Eksempel forts.</vt:lpstr>
      <vt:lpstr>Begrensninger</vt:lpstr>
      <vt:lpstr>Begrensninger</vt:lpstr>
      <vt:lpstr>Begrensninger</vt:lpstr>
      <vt:lpstr>Begrensninger</vt:lpstr>
      <vt:lpstr>Begrensninger</vt:lpstr>
    </vt:vector>
  </TitlesOfParts>
  <Company>HiST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Trond Kristoffersen</dc:title>
  <dc:creator>FoU</dc:creator>
  <cp:lastModifiedBy>Trond Kristoffersen</cp:lastModifiedBy>
  <cp:revision>38</cp:revision>
  <cp:lastPrinted>2019-08-09T13:59:54Z</cp:lastPrinted>
  <dcterms:created xsi:type="dcterms:W3CDTF">2000-08-21T14:00:29Z</dcterms:created>
  <dcterms:modified xsi:type="dcterms:W3CDTF">2019-08-09T14:25:17Z</dcterms:modified>
</cp:coreProperties>
</file>