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4" r:id="rId1"/>
  </p:sldMasterIdLst>
  <p:notesMasterIdLst>
    <p:notesMasterId r:id="rId42"/>
  </p:notesMasterIdLst>
  <p:handoutMasterIdLst>
    <p:handoutMasterId r:id="rId43"/>
  </p:handoutMasterIdLst>
  <p:sldIdLst>
    <p:sldId id="256" r:id="rId2"/>
    <p:sldId id="257" r:id="rId3"/>
    <p:sldId id="258" r:id="rId4"/>
    <p:sldId id="296" r:id="rId5"/>
    <p:sldId id="259" r:id="rId6"/>
    <p:sldId id="263" r:id="rId7"/>
    <p:sldId id="266" r:id="rId8"/>
    <p:sldId id="297" r:id="rId9"/>
    <p:sldId id="267" r:id="rId10"/>
    <p:sldId id="298" r:id="rId11"/>
    <p:sldId id="261" r:id="rId12"/>
    <p:sldId id="299" r:id="rId13"/>
    <p:sldId id="268" r:id="rId14"/>
    <p:sldId id="270" r:id="rId15"/>
    <p:sldId id="301" r:id="rId16"/>
    <p:sldId id="295" r:id="rId17"/>
    <p:sldId id="274" r:id="rId18"/>
    <p:sldId id="275" r:id="rId19"/>
    <p:sldId id="302" r:id="rId20"/>
    <p:sldId id="276" r:id="rId21"/>
    <p:sldId id="277" r:id="rId22"/>
    <p:sldId id="278" r:id="rId23"/>
    <p:sldId id="279" r:id="rId24"/>
    <p:sldId id="303" r:id="rId25"/>
    <p:sldId id="282" r:id="rId26"/>
    <p:sldId id="283" r:id="rId27"/>
    <p:sldId id="284" r:id="rId28"/>
    <p:sldId id="306" r:id="rId29"/>
    <p:sldId id="286" r:id="rId30"/>
    <p:sldId id="307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304" r:id="rId40"/>
    <p:sldId id="305" r:id="rId41"/>
  </p:sldIdLst>
  <p:sldSz cx="9144000" cy="6858000" type="screen4x3"/>
  <p:notesSz cx="6794500" cy="99314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85">
          <p15:clr>
            <a:srgbClr val="A4A3A4"/>
          </p15:clr>
        </p15:guide>
        <p15:guide id="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howGuides="1">
      <p:cViewPr varScale="1">
        <p:scale>
          <a:sx n="130" d="100"/>
          <a:sy n="130" d="100"/>
        </p:scale>
        <p:origin x="1074" y="126"/>
      </p:cViewPr>
      <p:guideLst>
        <p:guide orient="horz" pos="3385"/>
        <p:guide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31.xml"/><Relationship Id="rId3" Type="http://schemas.openxmlformats.org/officeDocument/2006/relationships/slide" Target="slides/slide5.xml"/><Relationship Id="rId7" Type="http://schemas.openxmlformats.org/officeDocument/2006/relationships/slide" Target="slides/slide27.xml"/><Relationship Id="rId2" Type="http://schemas.openxmlformats.org/officeDocument/2006/relationships/slide" Target="slides/slide3.xml"/><Relationship Id="rId1" Type="http://schemas.openxmlformats.org/officeDocument/2006/relationships/slide" Target="slides/slide2.xml"/><Relationship Id="rId6" Type="http://schemas.openxmlformats.org/officeDocument/2006/relationships/slide" Target="slides/slide20.xml"/><Relationship Id="rId5" Type="http://schemas.openxmlformats.org/officeDocument/2006/relationships/slide" Target="slides/slide13.xml"/><Relationship Id="rId4" Type="http://schemas.openxmlformats.org/officeDocument/2006/relationships/slide" Target="slides/slide9.xml"/><Relationship Id="rId9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024" cy="495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34" tIns="45967" rIns="91934" bIns="45967" numCol="1" anchor="t" anchorCtr="0" compatLnSpc="1">
            <a:prstTxWarp prst="textNoShape">
              <a:avLst/>
            </a:prstTxWarp>
          </a:bodyPr>
          <a:lstStyle>
            <a:lvl1pPr defTabSz="919163">
              <a:defRPr sz="1200"/>
            </a:lvl1pPr>
          </a:lstStyle>
          <a:p>
            <a:endParaRPr lang="nb-NO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476" y="0"/>
            <a:ext cx="2945024" cy="495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34" tIns="45967" rIns="91934" bIns="45967" numCol="1" anchor="t" anchorCtr="0" compatLnSpc="1">
            <a:prstTxWarp prst="textNoShape">
              <a:avLst/>
            </a:prstTxWarp>
          </a:bodyPr>
          <a:lstStyle>
            <a:lvl1pPr algn="r" defTabSz="919163">
              <a:defRPr sz="1200"/>
            </a:lvl1pPr>
          </a:lstStyle>
          <a:p>
            <a:endParaRPr lang="nb-NO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5862"/>
            <a:ext cx="2945024" cy="495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34" tIns="45967" rIns="91934" bIns="45967" numCol="1" anchor="b" anchorCtr="0" compatLnSpc="1">
            <a:prstTxWarp prst="textNoShape">
              <a:avLst/>
            </a:prstTxWarp>
          </a:bodyPr>
          <a:lstStyle>
            <a:lvl1pPr defTabSz="919163">
              <a:defRPr sz="1200"/>
            </a:lvl1pPr>
          </a:lstStyle>
          <a:p>
            <a:endParaRPr lang="nb-NO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476" y="9435862"/>
            <a:ext cx="2945024" cy="495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34" tIns="45967" rIns="91934" bIns="45967" numCol="1" anchor="b" anchorCtr="0" compatLnSpc="1">
            <a:prstTxWarp prst="textNoShape">
              <a:avLst/>
            </a:prstTxWarp>
          </a:bodyPr>
          <a:lstStyle>
            <a:lvl1pPr algn="r" defTabSz="919163">
              <a:defRPr sz="1200"/>
            </a:lvl1pPr>
          </a:lstStyle>
          <a:p>
            <a:fld id="{ACA40EEC-8BFA-4F6A-9824-EC8D6BE53804}" type="slidenum">
              <a:rPr lang="nb-NO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625123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024" cy="495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34" tIns="45967" rIns="91934" bIns="45967" numCol="1" anchor="t" anchorCtr="0" compatLnSpc="1">
            <a:prstTxWarp prst="textNoShape">
              <a:avLst/>
            </a:prstTxWarp>
          </a:bodyPr>
          <a:lstStyle>
            <a:lvl1pPr defTabSz="919163">
              <a:defRPr sz="1200"/>
            </a:lvl1pPr>
          </a:lstStyle>
          <a:p>
            <a:endParaRPr lang="nb-NO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476" y="0"/>
            <a:ext cx="2945024" cy="495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34" tIns="45967" rIns="91934" bIns="45967" numCol="1" anchor="t" anchorCtr="0" compatLnSpc="1">
            <a:prstTxWarp prst="textNoShape">
              <a:avLst/>
            </a:prstTxWarp>
          </a:bodyPr>
          <a:lstStyle>
            <a:lvl1pPr algn="r" defTabSz="919163">
              <a:defRPr sz="1200"/>
            </a:lvl1pPr>
          </a:lstStyle>
          <a:p>
            <a:endParaRPr lang="nb-NO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6125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7626" y="4718726"/>
            <a:ext cx="4979248" cy="4466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34" tIns="45967" rIns="91934" bIns="4596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5862"/>
            <a:ext cx="2945024" cy="495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34" tIns="45967" rIns="91934" bIns="45967" numCol="1" anchor="b" anchorCtr="0" compatLnSpc="1">
            <a:prstTxWarp prst="textNoShape">
              <a:avLst/>
            </a:prstTxWarp>
          </a:bodyPr>
          <a:lstStyle>
            <a:lvl1pPr defTabSz="919163">
              <a:defRPr sz="1200"/>
            </a:lvl1pPr>
          </a:lstStyle>
          <a:p>
            <a:endParaRPr lang="nb-NO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476" y="9435862"/>
            <a:ext cx="2945024" cy="495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934" tIns="45967" rIns="91934" bIns="45967" numCol="1" anchor="b" anchorCtr="0" compatLnSpc="1">
            <a:prstTxWarp prst="textNoShape">
              <a:avLst/>
            </a:prstTxWarp>
          </a:bodyPr>
          <a:lstStyle>
            <a:lvl1pPr algn="r" defTabSz="919163">
              <a:defRPr sz="1200"/>
            </a:lvl1pPr>
          </a:lstStyle>
          <a:p>
            <a:fld id="{3964C6D7-7CE6-4713-98EA-306A1AD8D3DC}" type="slidenum">
              <a:rPr lang="nb-NO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392833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Grunnleggende regnskapsanalyse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F7477-4F75-45A5-A7DB-1A340FA1C552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667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14E6F-929D-4CAD-A6C9-6C0040286D20}" type="datetimeFigureOut">
              <a:rPr lang="nb-NO" smtClean="0"/>
              <a:t>09.08.2019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Grunnleggende regnskapsanalyse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82633-202F-4181-B72D-742621461C1A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565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14E6F-929D-4CAD-A6C9-6C0040286D20}" type="datetimeFigureOut">
              <a:rPr lang="nb-NO" smtClean="0"/>
              <a:t>09.08.2019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Grunnleggende regnskapsanalyse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85F72-6755-4A37-BA42-F19865845B58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666582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tel, tekst og utklip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52400" y="825500"/>
            <a:ext cx="8839200" cy="850900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sz="half" idx="1"/>
          </p:nvPr>
        </p:nvSpPr>
        <p:spPr>
          <a:xfrm>
            <a:off x="152400" y="1752600"/>
            <a:ext cx="4343400" cy="4572000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utklipp 3"/>
          <p:cNvSpPr>
            <a:spLocks noGrp="1"/>
          </p:cNvSpPr>
          <p:nvPr>
            <p:ph type="clipArt" sz="half" idx="2"/>
          </p:nvPr>
        </p:nvSpPr>
        <p:spPr>
          <a:xfrm>
            <a:off x="4648200" y="1752600"/>
            <a:ext cx="4343400" cy="4572000"/>
          </a:xfrm>
        </p:spPr>
        <p:txBody>
          <a:bodyPr/>
          <a:lstStyle/>
          <a:p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0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nb-NO"/>
              <a:t>Grunnleggende regnskapsanalyse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1"/>
          </p:nvPr>
        </p:nvSpPr>
        <p:spPr>
          <a:xfrm>
            <a:off x="70866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8071A7F-5F7D-485A-AC53-2D379C6C5F0B}" type="slidenum">
              <a:rPr lang="nb-NO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31621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tel, tekst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52400" y="825500"/>
            <a:ext cx="8839200" cy="850900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sz="half" idx="1"/>
          </p:nvPr>
        </p:nvSpPr>
        <p:spPr>
          <a:xfrm>
            <a:off x="152400" y="1752600"/>
            <a:ext cx="4343400" cy="4572000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4343400" cy="4572000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0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nb-NO"/>
              <a:t>Grunnleggende regnskapsanalyse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1"/>
          </p:nvPr>
        </p:nvSpPr>
        <p:spPr>
          <a:xfrm>
            <a:off x="70866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FEF09BD-FB22-499F-827A-A4235C7C3099}" type="slidenum">
              <a:rPr lang="nb-NO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546959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tel og tabe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52400" y="825500"/>
            <a:ext cx="8839200" cy="850900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abell 2"/>
          <p:cNvSpPr>
            <a:spLocks noGrp="1"/>
          </p:cNvSpPr>
          <p:nvPr>
            <p:ph type="tbl" idx="1"/>
          </p:nvPr>
        </p:nvSpPr>
        <p:spPr>
          <a:xfrm>
            <a:off x="152400" y="1752600"/>
            <a:ext cx="8839200" cy="4572000"/>
          </a:xfrm>
        </p:spPr>
        <p:txBody>
          <a:bodyPr/>
          <a:lstStyle/>
          <a:p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0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nb-NO"/>
              <a:t>Grunnleggende regnskapsanalyse</a:t>
            </a:r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1"/>
          </p:nvPr>
        </p:nvSpPr>
        <p:spPr>
          <a:xfrm>
            <a:off x="70866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2EADD15-13E1-4086-9D4F-581A31CFFE95}" type="slidenum">
              <a:rPr lang="nb-NO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07819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14E6F-929D-4CAD-A6C9-6C0040286D20}" type="datetimeFigureOut">
              <a:rPr lang="nb-NO" smtClean="0"/>
              <a:t>09.08.2019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Grunnleggende regnskapsanalyse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86F12-D786-48EA-9714-B5468F786740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81105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14E6F-929D-4CAD-A6C9-6C0040286D20}" type="datetimeFigureOut">
              <a:rPr lang="nb-NO" smtClean="0"/>
              <a:t>09.08.2019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Grunnleggende regnskapsanalyse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3F571-5BF9-4B06-BCFB-EB3E606D7704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9505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14E6F-929D-4CAD-A6C9-6C0040286D20}" type="datetimeFigureOut">
              <a:rPr lang="nb-NO" smtClean="0"/>
              <a:t>09.08.2019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Grunnleggende regnskapsanalyse</a:t>
            </a:r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28495-6C8E-4D3C-B8FE-7AC979765AC5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75739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14E6F-929D-4CAD-A6C9-6C0040286D20}" type="datetimeFigureOut">
              <a:rPr lang="nb-NO" smtClean="0"/>
              <a:t>09.08.2019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Grunnleggende regnskapsanalyse</a:t>
            </a:r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43C2B-5B33-4476-BF2D-D06200906E1A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58564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14E6F-929D-4CAD-A6C9-6C0040286D20}" type="datetimeFigureOut">
              <a:rPr lang="nb-NO" smtClean="0"/>
              <a:t>09.08.2019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Grunnleggende regnskapsanalyse</a:t>
            </a:r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C6537-F588-40E6-AD1E-84BF49C6D0E4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66225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14E6F-929D-4CAD-A6C9-6C0040286D20}" type="datetimeFigureOut">
              <a:rPr lang="nb-NO" smtClean="0"/>
              <a:t>09.08.2019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Grunnleggende regnskapsanalyse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85EDF-EC04-4646-B3DB-5524475E24C0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293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14E6F-929D-4CAD-A6C9-6C0040286D20}" type="datetimeFigureOut">
              <a:rPr lang="nb-NO" smtClean="0"/>
              <a:t>09.08.2019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Grunnleggende regnskapsanalyse</a:t>
            </a:r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8A94D-E91E-438C-BEAB-89459CBED81B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13249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14E6F-929D-4CAD-A6C9-6C0040286D20}" type="datetimeFigureOut">
              <a:rPr lang="nb-NO" smtClean="0"/>
              <a:t>09.08.2019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Grunnleggende regnskapsanalyse</a:t>
            </a:r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C7F7-2194-436C-BEB9-C9AA2D9AA24A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49619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014E6F-929D-4CAD-A6C9-6C0040286D20}" type="datetimeFigureOut">
              <a:rPr lang="nb-NO" smtClean="0"/>
              <a:t>09.08.2019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b-NO"/>
              <a:t>Grunnleggende regnskapsanalyse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B8AC9C-1D34-410A-B3F7-CFD32CB723C6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7" name="Rectangle 27"/>
          <p:cNvSpPr>
            <a:spLocks noChangeArrowheads="1"/>
          </p:cNvSpPr>
          <p:nvPr userDrawn="1"/>
        </p:nvSpPr>
        <p:spPr bwMode="auto">
          <a:xfrm>
            <a:off x="228600" y="6324600"/>
            <a:ext cx="17795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b-NO" sz="1400">
                <a:cs typeface="Times New Roman" pitchFamily="18" charset="0"/>
              </a:rPr>
              <a:t>© Trond Kristoffersen</a:t>
            </a:r>
          </a:p>
        </p:txBody>
      </p:sp>
    </p:spTree>
    <p:extLst>
      <p:ext uri="{BB962C8B-B14F-4D97-AF65-F5344CB8AC3E}">
        <p14:creationId xmlns:p14="http://schemas.microsoft.com/office/powerpoint/2010/main" val="4267747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  <p:sldLayoutId id="2147483677" r:id="rId13"/>
    <p:sldLayoutId id="2147483678" r:id="rId14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nb-NO" b="1" dirty="0"/>
              <a:t>Finansregnskap</a:t>
            </a:r>
            <a:br>
              <a:rPr lang="nb-NO" b="1" dirty="0"/>
            </a:br>
            <a:r>
              <a:rPr lang="nb-NO" b="1" dirty="0"/>
              <a:t>Regnskapsanalyse (del 2)</a:t>
            </a:r>
            <a:br>
              <a:rPr lang="nb-NO" b="1" dirty="0"/>
            </a:br>
            <a:r>
              <a:rPr lang="nb-NO" sz="3200" b="1" dirty="0"/>
              <a:t>Grunnleggende regnskapsanalyse</a:t>
            </a:r>
            <a:br>
              <a:rPr lang="nb-NO" sz="3200" b="1" dirty="0"/>
            </a:br>
            <a:br>
              <a:rPr lang="nb-NO" sz="3200" b="1" dirty="0"/>
            </a:br>
            <a:r>
              <a:rPr lang="nb-NO" sz="3200" b="1" dirty="0"/>
              <a:t>TK-Handel AS (22 % skatt)</a:t>
            </a:r>
            <a:br>
              <a:rPr lang="nb-NO" sz="3200" b="1" dirty="0"/>
            </a:br>
            <a:r>
              <a:rPr lang="nb-NO" sz="3200" b="1" dirty="0"/>
              <a:t>(student)</a:t>
            </a:r>
            <a:endParaRPr lang="nb-NO" sz="40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886200"/>
            <a:ext cx="7239000" cy="1752600"/>
          </a:xfrm>
        </p:spPr>
        <p:txBody>
          <a:bodyPr/>
          <a:lstStyle/>
          <a:p>
            <a:endParaRPr lang="nb-NO" dirty="0"/>
          </a:p>
          <a:p>
            <a:r>
              <a:rPr lang="nb-NO" dirty="0"/>
              <a:t>Trond Kristoffersen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825500"/>
            <a:ext cx="8839200" cy="396875"/>
          </a:xfrm>
        </p:spPr>
        <p:txBody>
          <a:bodyPr>
            <a:normAutofit fontScale="90000"/>
          </a:bodyPr>
          <a:lstStyle/>
          <a:p>
            <a:r>
              <a:rPr lang="nb-NO"/>
              <a:t>Avkastning av kapital</a:t>
            </a:r>
          </a:p>
        </p:txBody>
      </p:sp>
      <p:sp>
        <p:nvSpPr>
          <p:cNvPr id="27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Grunnleggende regnskapsanalyse</a:t>
            </a:r>
          </a:p>
        </p:txBody>
      </p:sp>
      <p:sp>
        <p:nvSpPr>
          <p:cNvPr id="28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63312-97D2-46DA-B073-D1C7F2560E5D}" type="slidenum">
              <a:rPr lang="nb-NO"/>
              <a:pPr/>
              <a:t>10</a:t>
            </a:fld>
            <a:endParaRPr lang="nb-NO"/>
          </a:p>
        </p:txBody>
      </p:sp>
      <p:grpSp>
        <p:nvGrpSpPr>
          <p:cNvPr id="86019" name="Group 3"/>
          <p:cNvGrpSpPr>
            <a:grpSpLocks/>
          </p:cNvGrpSpPr>
          <p:nvPr/>
        </p:nvGrpSpPr>
        <p:grpSpPr bwMode="auto">
          <a:xfrm>
            <a:off x="609600" y="2895600"/>
            <a:ext cx="2895600" cy="2514600"/>
            <a:chOff x="336" y="1632"/>
            <a:chExt cx="2208" cy="1680"/>
          </a:xfrm>
        </p:grpSpPr>
        <p:sp>
          <p:nvSpPr>
            <p:cNvPr id="86020" name="Rectangle 4"/>
            <p:cNvSpPr>
              <a:spLocks noChangeArrowheads="1"/>
            </p:cNvSpPr>
            <p:nvPr/>
          </p:nvSpPr>
          <p:spPr bwMode="auto">
            <a:xfrm>
              <a:off x="336" y="1632"/>
              <a:ext cx="1104" cy="1680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buFont typeface="Wingdings" pitchFamily="2" charset="2"/>
                <a:buNone/>
              </a:pPr>
              <a:r>
                <a:rPr lang="nb-NO" sz="2000"/>
                <a:t>Eiendeler </a:t>
              </a:r>
            </a:p>
          </p:txBody>
        </p:sp>
        <p:sp>
          <p:nvSpPr>
            <p:cNvPr id="86021" name="Rectangle 5"/>
            <p:cNvSpPr>
              <a:spLocks noChangeArrowheads="1"/>
            </p:cNvSpPr>
            <p:nvPr/>
          </p:nvSpPr>
          <p:spPr bwMode="auto">
            <a:xfrm>
              <a:off x="1440" y="2256"/>
              <a:ext cx="1104" cy="1056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buFont typeface="Wingdings" pitchFamily="2" charset="2"/>
                <a:buNone/>
              </a:pPr>
              <a:r>
                <a:rPr lang="nb-NO" sz="2000"/>
                <a:t>Gjeld </a:t>
              </a:r>
            </a:p>
          </p:txBody>
        </p:sp>
        <p:sp>
          <p:nvSpPr>
            <p:cNvPr id="86022" name="Rectangle 6"/>
            <p:cNvSpPr>
              <a:spLocks noChangeArrowheads="1"/>
            </p:cNvSpPr>
            <p:nvPr/>
          </p:nvSpPr>
          <p:spPr bwMode="auto">
            <a:xfrm>
              <a:off x="1440" y="1632"/>
              <a:ext cx="1104" cy="624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buFont typeface="Wingdings" pitchFamily="2" charset="2"/>
                <a:buNone/>
              </a:pPr>
              <a:r>
                <a:rPr lang="nb-NO" sz="2000"/>
                <a:t>Egenkapital </a:t>
              </a:r>
            </a:p>
          </p:txBody>
        </p:sp>
      </p:grpSp>
      <p:sp>
        <p:nvSpPr>
          <p:cNvPr id="86023" name="Rectangle 7"/>
          <p:cNvSpPr>
            <a:spLocks noChangeArrowheads="1"/>
          </p:cNvSpPr>
          <p:nvPr/>
        </p:nvSpPr>
        <p:spPr bwMode="auto">
          <a:xfrm>
            <a:off x="5562600" y="2895600"/>
            <a:ext cx="2209800" cy="4572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buFont typeface="Wingdings" pitchFamily="2" charset="2"/>
              <a:buNone/>
            </a:pPr>
            <a:r>
              <a:rPr lang="nb-NO" sz="2000"/>
              <a:t>Finanskostnader</a:t>
            </a:r>
          </a:p>
        </p:txBody>
      </p:sp>
      <p:sp>
        <p:nvSpPr>
          <p:cNvPr id="86024" name="Line 8"/>
          <p:cNvSpPr>
            <a:spLocks noChangeShapeType="1"/>
          </p:cNvSpPr>
          <p:nvPr/>
        </p:nvSpPr>
        <p:spPr bwMode="auto">
          <a:xfrm>
            <a:off x="1295400" y="2133600"/>
            <a:ext cx="0" cy="76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b-NO"/>
          </a:p>
        </p:txBody>
      </p:sp>
      <p:sp>
        <p:nvSpPr>
          <p:cNvPr id="86025" name="Line 9"/>
          <p:cNvSpPr>
            <a:spLocks noChangeShapeType="1"/>
          </p:cNvSpPr>
          <p:nvPr/>
        </p:nvSpPr>
        <p:spPr bwMode="auto">
          <a:xfrm>
            <a:off x="1295400" y="2133600"/>
            <a:ext cx="3733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b-NO"/>
          </a:p>
        </p:txBody>
      </p:sp>
      <p:sp>
        <p:nvSpPr>
          <p:cNvPr id="86026" name="Rectangle 10"/>
          <p:cNvSpPr>
            <a:spLocks noChangeArrowheads="1"/>
          </p:cNvSpPr>
          <p:nvPr/>
        </p:nvSpPr>
        <p:spPr bwMode="auto">
          <a:xfrm>
            <a:off x="5562600" y="3581400"/>
            <a:ext cx="2209800" cy="4572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buFont typeface="Wingdings" pitchFamily="2" charset="2"/>
              <a:buNone/>
            </a:pPr>
            <a:r>
              <a:rPr lang="nb-NO" sz="2000"/>
              <a:t>Skatt</a:t>
            </a:r>
          </a:p>
        </p:txBody>
      </p:sp>
      <p:sp>
        <p:nvSpPr>
          <p:cNvPr id="86027" name="Rectangle 11"/>
          <p:cNvSpPr>
            <a:spLocks noChangeArrowheads="1"/>
          </p:cNvSpPr>
          <p:nvPr/>
        </p:nvSpPr>
        <p:spPr bwMode="auto">
          <a:xfrm>
            <a:off x="5562600" y="4267200"/>
            <a:ext cx="2209800" cy="4572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buFont typeface="Wingdings" pitchFamily="2" charset="2"/>
              <a:buNone/>
            </a:pPr>
            <a:r>
              <a:rPr lang="nb-NO" sz="2000"/>
              <a:t>Årsresultat</a:t>
            </a:r>
          </a:p>
        </p:txBody>
      </p:sp>
      <p:sp>
        <p:nvSpPr>
          <p:cNvPr id="86028" name="Line 12"/>
          <p:cNvSpPr>
            <a:spLocks noChangeShapeType="1"/>
          </p:cNvSpPr>
          <p:nvPr/>
        </p:nvSpPr>
        <p:spPr bwMode="auto">
          <a:xfrm>
            <a:off x="8610600" y="3124200"/>
            <a:ext cx="0" cy="1981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b-NO"/>
          </a:p>
        </p:txBody>
      </p:sp>
      <p:sp>
        <p:nvSpPr>
          <p:cNvPr id="86029" name="Line 13"/>
          <p:cNvSpPr>
            <a:spLocks noChangeShapeType="1"/>
          </p:cNvSpPr>
          <p:nvPr/>
        </p:nvSpPr>
        <p:spPr bwMode="auto">
          <a:xfrm flipH="1">
            <a:off x="3505200" y="5105400"/>
            <a:ext cx="510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b-NO"/>
          </a:p>
        </p:txBody>
      </p:sp>
      <p:sp>
        <p:nvSpPr>
          <p:cNvPr id="86030" name="Line 14"/>
          <p:cNvSpPr>
            <a:spLocks noChangeShapeType="1"/>
          </p:cNvSpPr>
          <p:nvPr/>
        </p:nvSpPr>
        <p:spPr bwMode="auto">
          <a:xfrm>
            <a:off x="3886200" y="3352800"/>
            <a:ext cx="0" cy="1143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b-NO"/>
          </a:p>
        </p:txBody>
      </p:sp>
      <p:sp>
        <p:nvSpPr>
          <p:cNvPr id="86031" name="Line 15"/>
          <p:cNvSpPr>
            <a:spLocks noChangeShapeType="1"/>
          </p:cNvSpPr>
          <p:nvPr/>
        </p:nvSpPr>
        <p:spPr bwMode="auto">
          <a:xfrm flipH="1">
            <a:off x="3886200" y="4495800"/>
            <a:ext cx="1676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b-NO"/>
          </a:p>
        </p:txBody>
      </p:sp>
      <p:sp>
        <p:nvSpPr>
          <p:cNvPr id="86032" name="Text Box 16"/>
          <p:cNvSpPr txBox="1">
            <a:spLocks noChangeArrowheads="1"/>
          </p:cNvSpPr>
          <p:nvPr/>
        </p:nvSpPr>
        <p:spPr bwMode="auto">
          <a:xfrm>
            <a:off x="1817878" y="1752600"/>
            <a:ext cx="254755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nb-NO" sz="2000"/>
              <a:t>Totalkapitalrentabilitet</a:t>
            </a:r>
          </a:p>
        </p:txBody>
      </p:sp>
      <p:sp>
        <p:nvSpPr>
          <p:cNvPr id="86033" name="Line 17"/>
          <p:cNvSpPr>
            <a:spLocks noChangeShapeType="1"/>
          </p:cNvSpPr>
          <p:nvPr/>
        </p:nvSpPr>
        <p:spPr bwMode="auto">
          <a:xfrm>
            <a:off x="6705600" y="2590800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b-NO"/>
          </a:p>
        </p:txBody>
      </p:sp>
      <p:sp>
        <p:nvSpPr>
          <p:cNvPr id="86034" name="Line 18"/>
          <p:cNvSpPr>
            <a:spLocks noChangeShapeType="1"/>
          </p:cNvSpPr>
          <p:nvPr/>
        </p:nvSpPr>
        <p:spPr bwMode="auto">
          <a:xfrm>
            <a:off x="7772400" y="3124200"/>
            <a:ext cx="83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b-NO"/>
          </a:p>
        </p:txBody>
      </p:sp>
      <p:sp>
        <p:nvSpPr>
          <p:cNvPr id="86035" name="Line 19"/>
          <p:cNvSpPr>
            <a:spLocks noChangeShapeType="1"/>
          </p:cNvSpPr>
          <p:nvPr/>
        </p:nvSpPr>
        <p:spPr bwMode="auto">
          <a:xfrm>
            <a:off x="7772400" y="3810000"/>
            <a:ext cx="83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b-NO"/>
          </a:p>
        </p:txBody>
      </p:sp>
      <p:sp>
        <p:nvSpPr>
          <p:cNvPr id="86036" name="Line 20"/>
          <p:cNvSpPr>
            <a:spLocks noChangeShapeType="1"/>
          </p:cNvSpPr>
          <p:nvPr/>
        </p:nvSpPr>
        <p:spPr bwMode="auto">
          <a:xfrm flipH="1">
            <a:off x="3505200" y="33528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b-NO"/>
          </a:p>
        </p:txBody>
      </p:sp>
      <p:sp>
        <p:nvSpPr>
          <p:cNvPr id="86037" name="Line 21"/>
          <p:cNvSpPr>
            <a:spLocks noChangeShapeType="1"/>
          </p:cNvSpPr>
          <p:nvPr/>
        </p:nvSpPr>
        <p:spPr bwMode="auto">
          <a:xfrm>
            <a:off x="6705600" y="33528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b-NO"/>
          </a:p>
        </p:txBody>
      </p:sp>
      <p:sp>
        <p:nvSpPr>
          <p:cNvPr id="86038" name="Line 22"/>
          <p:cNvSpPr>
            <a:spLocks noChangeShapeType="1"/>
          </p:cNvSpPr>
          <p:nvPr/>
        </p:nvSpPr>
        <p:spPr bwMode="auto">
          <a:xfrm>
            <a:off x="6705600" y="40386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b-NO"/>
          </a:p>
        </p:txBody>
      </p:sp>
      <p:sp>
        <p:nvSpPr>
          <p:cNvPr id="86040" name="Rectangle 24"/>
          <p:cNvSpPr>
            <a:spLocks noChangeArrowheads="1"/>
          </p:cNvSpPr>
          <p:nvPr/>
        </p:nvSpPr>
        <p:spPr bwMode="auto">
          <a:xfrm>
            <a:off x="5562600" y="1676400"/>
            <a:ext cx="2209800" cy="4572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buFont typeface="Wingdings" pitchFamily="2" charset="2"/>
              <a:buNone/>
            </a:pPr>
            <a:r>
              <a:rPr lang="nb-NO" sz="2000" dirty="0"/>
              <a:t>Driftsresultat</a:t>
            </a:r>
          </a:p>
        </p:txBody>
      </p:sp>
      <p:sp>
        <p:nvSpPr>
          <p:cNvPr id="86041" name="Rectangle 25"/>
          <p:cNvSpPr>
            <a:spLocks noChangeArrowheads="1"/>
          </p:cNvSpPr>
          <p:nvPr/>
        </p:nvSpPr>
        <p:spPr bwMode="auto">
          <a:xfrm>
            <a:off x="5562600" y="2133600"/>
            <a:ext cx="2209800" cy="4572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buFont typeface="Wingdings" pitchFamily="2" charset="2"/>
              <a:buNone/>
            </a:pPr>
            <a:r>
              <a:rPr lang="nb-NO" sz="2000" dirty="0"/>
              <a:t>Finansinntekter</a:t>
            </a:r>
          </a:p>
        </p:txBody>
      </p:sp>
      <p:sp>
        <p:nvSpPr>
          <p:cNvPr id="86042" name="AutoShape 26"/>
          <p:cNvSpPr>
            <a:spLocks/>
          </p:cNvSpPr>
          <p:nvPr/>
        </p:nvSpPr>
        <p:spPr bwMode="auto">
          <a:xfrm>
            <a:off x="5257800" y="1676400"/>
            <a:ext cx="152400" cy="914400"/>
          </a:xfrm>
          <a:prstGeom prst="leftBrace">
            <a:avLst>
              <a:gd name="adj1" fmla="val 50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b-NO"/>
          </a:p>
        </p:txBody>
      </p:sp>
      <p:sp>
        <p:nvSpPr>
          <p:cNvPr id="86043" name="Text Box 27"/>
          <p:cNvSpPr txBox="1">
            <a:spLocks noChangeArrowheads="1"/>
          </p:cNvSpPr>
          <p:nvPr/>
        </p:nvSpPr>
        <p:spPr bwMode="auto">
          <a:xfrm>
            <a:off x="3962400" y="3733800"/>
            <a:ext cx="14795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nb-NO" sz="2000"/>
              <a:t>Egenkapital-</a:t>
            </a:r>
          </a:p>
          <a:p>
            <a:pPr algn="ctr">
              <a:buFont typeface="Wingdings" pitchFamily="2" charset="2"/>
              <a:buNone/>
            </a:pPr>
            <a:r>
              <a:rPr lang="nb-NO" sz="2000"/>
              <a:t>rentabilitet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6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86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86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86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86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6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86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86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86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86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86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86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86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86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86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86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86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86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86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24" grpId="0" animBg="1"/>
      <p:bldP spid="86025" grpId="0" animBg="1"/>
      <p:bldP spid="86026" grpId="0" animBg="1"/>
      <p:bldP spid="86027" grpId="0" animBg="1"/>
      <p:bldP spid="86028" grpId="0" animBg="1"/>
      <p:bldP spid="86029" grpId="0" animBg="1"/>
      <p:bldP spid="86030" grpId="0" animBg="1"/>
      <p:bldP spid="86031" grpId="0" animBg="1"/>
      <p:bldP spid="86032" grpId="0"/>
      <p:bldP spid="86033" grpId="0" animBg="1"/>
      <p:bldP spid="86034" grpId="0" animBg="1"/>
      <p:bldP spid="86035" grpId="0" animBg="1"/>
      <p:bldP spid="86036" grpId="0" animBg="1"/>
      <p:bldP spid="86037" grpId="0" animBg="1"/>
      <p:bldP spid="86038" grpId="0" animBg="1"/>
      <p:bldP spid="86040" grpId="0" animBg="1"/>
      <p:bldP spid="86041" grpId="0" animBg="1"/>
      <p:bldP spid="86042" grpId="0" animBg="1"/>
      <p:bldP spid="8604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Totalkapitalrentabilitet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nb-NO"/>
              <a:t>Beregnes som:</a:t>
            </a:r>
          </a:p>
        </p:txBody>
      </p:sp>
      <p:sp>
        <p:nvSpPr>
          <p:cNvPr id="25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Grunnleggende regnskapsanalyse</a:t>
            </a:r>
          </a:p>
        </p:txBody>
      </p:sp>
      <p:sp>
        <p:nvSpPr>
          <p:cNvPr id="26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DFDA8-6C3C-449A-92FA-0CA71F31C870}" type="slidenum">
              <a:rPr lang="nb-NO"/>
              <a:pPr/>
              <a:t>11</a:t>
            </a:fld>
            <a:endParaRPr lang="nb-NO"/>
          </a:p>
        </p:txBody>
      </p:sp>
      <p:graphicFrame>
        <p:nvGraphicFramePr>
          <p:cNvPr id="30765" name="Group 45"/>
          <p:cNvGraphicFramePr>
            <a:graphicFrameLocks noGrp="1"/>
          </p:cNvGraphicFramePr>
          <p:nvPr/>
        </p:nvGraphicFramePr>
        <p:xfrm>
          <a:off x="533400" y="2743200"/>
          <a:ext cx="8229600" cy="1036320"/>
        </p:xfrm>
        <a:graphic>
          <a:graphicData uri="http://schemas.openxmlformats.org/drawingml/2006/table">
            <a:tbl>
              <a:tblPr/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9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(Driftsresultat + finansinntekter) 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·</a:t>
                      </a:r>
                      <a:r>
                        <a:rPr kumimoji="0" lang="nb-NO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100 %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9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Gjennomsnittlig totalkapital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0772" name="Group 52"/>
          <p:cNvGraphicFramePr>
            <a:graphicFrameLocks noGrp="1"/>
          </p:cNvGraphicFramePr>
          <p:nvPr/>
        </p:nvGraphicFramePr>
        <p:xfrm>
          <a:off x="457200" y="4648200"/>
          <a:ext cx="8229600" cy="1067435"/>
        </p:xfrm>
        <a:graphic>
          <a:graphicData uri="http://schemas.openxmlformats.org/drawingml/2006/table">
            <a:tbl>
              <a:tblPr/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9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(Ordinært resultat før skatt + finanskostnader) 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·</a:t>
                      </a:r>
                      <a:r>
                        <a:rPr kumimoji="0" lang="nb-NO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100 %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9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Gjennomsnittlig totalkapital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0759" name="Text Box 39"/>
          <p:cNvSpPr txBox="1">
            <a:spLocks noChangeArrowheads="1"/>
          </p:cNvSpPr>
          <p:nvPr/>
        </p:nvSpPr>
        <p:spPr bwMode="auto">
          <a:xfrm>
            <a:off x="609600" y="3962400"/>
            <a:ext cx="858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b-NO"/>
              <a:t>Eller: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692696"/>
            <a:ext cx="8839200" cy="850900"/>
          </a:xfrm>
        </p:spPr>
        <p:txBody>
          <a:bodyPr/>
          <a:lstStyle/>
          <a:p>
            <a:r>
              <a:rPr lang="nb-NO" dirty="0"/>
              <a:t>Totalkapitalrentabilitet</a:t>
            </a:r>
          </a:p>
        </p:txBody>
      </p:sp>
      <p:graphicFrame>
        <p:nvGraphicFramePr>
          <p:cNvPr id="87543" name="Group 50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016116517"/>
              </p:ext>
            </p:extLst>
          </p:nvPr>
        </p:nvGraphicFramePr>
        <p:xfrm>
          <a:off x="250825" y="1556792"/>
          <a:ext cx="8785225" cy="3135948"/>
        </p:xfrm>
        <a:graphic>
          <a:graphicData uri="http://schemas.openxmlformats.org/drawingml/2006/table">
            <a:tbl>
              <a:tblPr/>
              <a:tblGrid>
                <a:gridCol w="1692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46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91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95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587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2320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4133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2708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2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TK-Handel AS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20x2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20x1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7025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Totalkapital (snitt)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9563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3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3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Driftsresultat 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9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+ finansinntekt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09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09538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Totalkapital-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rentabilitet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09538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04" name="Plassholder for bunn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b-NO"/>
              <a:t>Grunnleggende regnskapsanalyse</a:t>
            </a:r>
          </a:p>
        </p:txBody>
      </p:sp>
      <p:sp>
        <p:nvSpPr>
          <p:cNvPr id="105" name="Plassholder for lysbilde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F51808D-6C1D-4C11-B0C7-3AA1D1A60A99}" type="slidenum">
              <a:rPr lang="nb-NO"/>
              <a:pPr/>
              <a:t>12</a:t>
            </a:fld>
            <a:endParaRPr lang="nb-NO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Egenkapitalrentabilitet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nb-NO" sz="2800"/>
              <a:t>Generelt:</a:t>
            </a:r>
          </a:p>
          <a:p>
            <a:pPr lvl="1"/>
            <a:r>
              <a:rPr lang="nb-NO" sz="2400"/>
              <a:t>Viser avkastningen av  eiernes investering i bedriften</a:t>
            </a:r>
          </a:p>
          <a:p>
            <a:pPr lvl="2"/>
            <a:r>
              <a:rPr lang="nb-NO" sz="2000"/>
              <a:t>Viser utviklingen i tidligere investeringer</a:t>
            </a:r>
          </a:p>
          <a:p>
            <a:pPr lvl="2"/>
            <a:r>
              <a:rPr lang="nb-NO" sz="2000"/>
              <a:t>Kan brukes til å rangere ulike bedrifter og ulike investeringer</a:t>
            </a:r>
          </a:p>
          <a:p>
            <a:pPr lvl="2"/>
            <a:r>
              <a:rPr lang="nb-NO" sz="2000"/>
              <a:t>Som resultatstørrelse brukes  ordinært resultat (før eller etter skatt)</a:t>
            </a:r>
          </a:p>
        </p:txBody>
      </p:sp>
      <p:pic>
        <p:nvPicPr>
          <p:cNvPr id="40966" name="Picture 6" descr="BD07250_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8043" y="3129780"/>
            <a:ext cx="1563713" cy="1817640"/>
          </a:xfrm>
        </p:spPr>
      </p:pic>
      <p:sp>
        <p:nvSpPr>
          <p:cNvPr id="5" name="Plassholder for bunn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b-NO"/>
              <a:t>Grunnleggende regnskapsanalyse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FA92C5-D441-40D7-A377-B3509FD5F7D5}" type="slidenum">
              <a:rPr lang="nb-NO"/>
              <a:pPr/>
              <a:t>13</a:t>
            </a:fld>
            <a:endParaRPr lang="nb-NO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Egenkapitalrentabilitet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nb-NO"/>
              <a:t>Beregnes som:</a:t>
            </a:r>
          </a:p>
        </p:txBody>
      </p:sp>
      <p:sp>
        <p:nvSpPr>
          <p:cNvPr id="3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Grunnleggende regnskapsanalyse</a:t>
            </a:r>
          </a:p>
        </p:txBody>
      </p:sp>
      <p:sp>
        <p:nvSpPr>
          <p:cNvPr id="3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A8859-AC68-4DB0-A52E-830FDEB2D457}" type="slidenum">
              <a:rPr lang="nb-NO"/>
              <a:pPr/>
              <a:t>14</a:t>
            </a:fld>
            <a:endParaRPr lang="nb-NO"/>
          </a:p>
        </p:txBody>
      </p:sp>
      <p:graphicFrame>
        <p:nvGraphicFramePr>
          <p:cNvPr id="43078" name="Group 70"/>
          <p:cNvGraphicFramePr>
            <a:graphicFrameLocks noGrp="1"/>
          </p:cNvGraphicFramePr>
          <p:nvPr/>
        </p:nvGraphicFramePr>
        <p:xfrm>
          <a:off x="266700" y="2819400"/>
          <a:ext cx="8610600" cy="927100"/>
        </p:xfrm>
        <a:graphic>
          <a:graphicData uri="http://schemas.openxmlformats.org/drawingml/2006/table">
            <a:tbl>
              <a:tblPr/>
              <a:tblGrid>
                <a:gridCol w="32972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41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2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99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1) Egenkapitalrentabilitet før skatt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Ordinært resultat før skatt 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·</a:t>
                      </a: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100 %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975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Gjennomsnittlig egenkapital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3080" name="Group 72"/>
          <p:cNvGraphicFramePr>
            <a:graphicFrameLocks noGrp="1"/>
          </p:cNvGraphicFramePr>
          <p:nvPr/>
        </p:nvGraphicFramePr>
        <p:xfrm>
          <a:off x="228600" y="4419600"/>
          <a:ext cx="8686800" cy="939800"/>
        </p:xfrm>
        <a:graphic>
          <a:graphicData uri="http://schemas.openxmlformats.org/drawingml/2006/table">
            <a:tbl>
              <a:tblPr/>
              <a:tblGrid>
                <a:gridCol w="3335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22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2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99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2) Egenkapitalrentabilitet etter skatt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Ordinært resultat 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·</a:t>
                      </a: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100 %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9900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Gjennomsnittlig egenkapital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Egenkapitalrentabilitet</a:t>
            </a:r>
          </a:p>
        </p:txBody>
      </p:sp>
      <p:graphicFrame>
        <p:nvGraphicFramePr>
          <p:cNvPr id="90230" name="Group 118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64473625"/>
              </p:ext>
            </p:extLst>
          </p:nvPr>
        </p:nvGraphicFramePr>
        <p:xfrm>
          <a:off x="250825" y="1700213"/>
          <a:ext cx="8785225" cy="3074988"/>
        </p:xfrm>
        <a:graphic>
          <a:graphicData uri="http://schemas.openxmlformats.org/drawingml/2006/table">
            <a:tbl>
              <a:tblPr/>
              <a:tblGrid>
                <a:gridCol w="1692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46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91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95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587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2320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4133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2708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2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TK-Handel AS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20x2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20x1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7025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Egenkapital (snitt)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9563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3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3688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EK-rentabilitet før skatt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9538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09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09538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EK-rentabilitet etter skatt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09538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99" name="Plassholder for bunn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b-NO"/>
              <a:t>Grunnleggende regnskapsanalyse</a:t>
            </a:r>
          </a:p>
        </p:txBody>
      </p:sp>
      <p:sp>
        <p:nvSpPr>
          <p:cNvPr id="100" name="Plassholder for lysbilde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EFBC14B-7495-4F77-B426-FF36D65670E8}" type="slidenum">
              <a:rPr lang="nb-NO"/>
              <a:pPr/>
              <a:t>15</a:t>
            </a:fld>
            <a:endParaRPr lang="nb-NO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Hva er et godt resultat?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nb-NO" sz="2800" dirty="0"/>
              <a:t>Generelt</a:t>
            </a:r>
          </a:p>
          <a:p>
            <a:pPr lvl="1"/>
            <a:r>
              <a:rPr lang="nb-NO" sz="2400" dirty="0"/>
              <a:t>Et godt resultat vil avhenge av flere forhold</a:t>
            </a:r>
          </a:p>
          <a:p>
            <a:pPr lvl="2"/>
            <a:r>
              <a:rPr lang="nb-NO" sz="2000" dirty="0"/>
              <a:t>Konjunkturene (gode eller dårlige)</a:t>
            </a:r>
          </a:p>
          <a:p>
            <a:pPr lvl="2"/>
            <a:r>
              <a:rPr lang="nb-NO" sz="2000" dirty="0"/>
              <a:t>Bedriftens vekstfase (oppstart eller godt etablert)</a:t>
            </a:r>
          </a:p>
          <a:p>
            <a:pPr lvl="2"/>
            <a:r>
              <a:rPr lang="nb-NO" sz="2000" dirty="0"/>
              <a:t>Bransje (handel, industri, tjenesteyting)</a:t>
            </a:r>
          </a:p>
          <a:p>
            <a:pPr lvl="1"/>
            <a:r>
              <a:rPr lang="nb-NO" sz="2400" dirty="0"/>
              <a:t>Gjennomsnittstall for norsk næringsliv</a:t>
            </a:r>
          </a:p>
          <a:p>
            <a:pPr lvl="2"/>
            <a:r>
              <a:rPr lang="nb-NO" sz="2000" dirty="0"/>
              <a:t>Gjennomsnittlig bruttofortjeneste i 2002 var på ca. 26 %</a:t>
            </a:r>
          </a:p>
          <a:p>
            <a:pPr lvl="2"/>
            <a:r>
              <a:rPr lang="nb-NO" sz="2000" dirty="0"/>
              <a:t>Gjennomsnittlig driftsmargin, resultatmargin og totalkapitalrentabilitet har de seneste årene vært mellom </a:t>
            </a:r>
            <a:br>
              <a:rPr lang="nb-NO" sz="2000" dirty="0"/>
            </a:br>
            <a:r>
              <a:rPr lang="nb-NO" sz="2000" dirty="0"/>
              <a:t>5 – 10 %</a:t>
            </a:r>
          </a:p>
          <a:p>
            <a:pPr lvl="2"/>
            <a:r>
              <a:rPr lang="nb-NO" sz="2000" dirty="0"/>
              <a:t>Egenkapitalrentabiliteten bør, på grunn av økt risiko, være noe høyere enn totalkapitalrentabiliteten</a:t>
            </a: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Grunnleggende regnskapsanalyse</a:t>
            </a:r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07CF7-8615-4667-A419-42EC8244CF03}" type="slidenum">
              <a:rPr lang="nb-NO"/>
              <a:pPr/>
              <a:t>16</a:t>
            </a:fld>
            <a:endParaRPr lang="nb-NO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Avkastning av kapital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nb-NO"/>
              <a:t>Sammenheng mellom rentabilitetsmålene</a:t>
            </a:r>
          </a:p>
          <a:p>
            <a:pPr lvl="1"/>
            <a:r>
              <a:rPr lang="nb-NO"/>
              <a:t>Følgende forkortelser brukes:</a:t>
            </a:r>
          </a:p>
          <a:p>
            <a:endParaRPr lang="nb-NO"/>
          </a:p>
        </p:txBody>
      </p:sp>
      <p:sp>
        <p:nvSpPr>
          <p:cNvPr id="36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Grunnleggende regnskapsanalyse</a:t>
            </a:r>
          </a:p>
        </p:txBody>
      </p:sp>
      <p:sp>
        <p:nvSpPr>
          <p:cNvPr id="37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73A93B-EA1A-4A1F-87FF-D8EDF1C00320}" type="slidenum">
              <a:rPr lang="nb-NO"/>
              <a:pPr/>
              <a:t>17</a:t>
            </a:fld>
            <a:endParaRPr lang="nb-NO"/>
          </a:p>
        </p:txBody>
      </p:sp>
      <p:graphicFrame>
        <p:nvGraphicFramePr>
          <p:cNvPr id="47192" name="Group 88"/>
          <p:cNvGraphicFramePr>
            <a:graphicFrameLocks noGrp="1"/>
          </p:cNvGraphicFramePr>
          <p:nvPr/>
        </p:nvGraphicFramePr>
        <p:xfrm>
          <a:off x="609600" y="3276600"/>
          <a:ext cx="8153400" cy="2407920"/>
        </p:xfrm>
        <a:graphic>
          <a:graphicData uri="http://schemas.openxmlformats.org/drawingml/2006/table">
            <a:tbl>
              <a:tblPr/>
              <a:tblGrid>
                <a:gridCol w="91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77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</a:t>
                      </a:r>
                      <a:r>
                        <a:rPr kumimoji="0" lang="nb-NO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TK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Totalkapitalrentabilitet i prosent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</a:t>
                      </a:r>
                      <a:r>
                        <a:rPr kumimoji="0" lang="nb-NO" sz="24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EK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Egenkapitalrentabilitet i prosent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rg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Gjennomsnittlig gjeldsrente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4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Gjennomsnittlig gjeld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9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EK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Gjennomsnittlig egenkapital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Avkastning av kapital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628775"/>
            <a:ext cx="8839200" cy="4572000"/>
          </a:xfrm>
        </p:spPr>
        <p:txBody>
          <a:bodyPr/>
          <a:lstStyle/>
          <a:p>
            <a:r>
              <a:rPr lang="nb-NO" dirty="0"/>
              <a:t>Sammenheng mellom rentabilitetsmålene</a:t>
            </a:r>
            <a:br>
              <a:rPr lang="nb-NO" dirty="0"/>
            </a:br>
            <a:r>
              <a:rPr lang="nb-NO" sz="2400" dirty="0"/>
              <a:t>(med 20x2 som eksempel):</a:t>
            </a:r>
          </a:p>
        </p:txBody>
      </p:sp>
      <p:sp>
        <p:nvSpPr>
          <p:cNvPr id="67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Grunnleggende regnskapsanalyse</a:t>
            </a:r>
          </a:p>
        </p:txBody>
      </p:sp>
      <p:sp>
        <p:nvSpPr>
          <p:cNvPr id="68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D349C-19DB-448E-AEED-2573A4CCB985}" type="slidenum">
              <a:rPr lang="nb-NO"/>
              <a:pPr/>
              <a:t>18</a:t>
            </a:fld>
            <a:endParaRPr lang="nb-NO"/>
          </a:p>
        </p:txBody>
      </p:sp>
      <p:graphicFrame>
        <p:nvGraphicFramePr>
          <p:cNvPr id="48326" name="Group 198"/>
          <p:cNvGraphicFramePr>
            <a:graphicFrameLocks noGrp="1"/>
          </p:cNvGraphicFramePr>
          <p:nvPr/>
        </p:nvGraphicFramePr>
        <p:xfrm>
          <a:off x="611188" y="2924175"/>
          <a:ext cx="4495800" cy="792480"/>
        </p:xfrm>
        <a:graphic>
          <a:graphicData uri="http://schemas.openxmlformats.org/drawingml/2006/table">
            <a:tbl>
              <a:tblPr/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210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 </a:t>
                      </a:r>
                      <a:r>
                        <a:rPr kumimoji="0" lang="nb-NO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EK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Ordinær resultat før skatt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100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Gjennomsnittlig egenkapital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8334" name="Group 206"/>
          <p:cNvGraphicFramePr>
            <a:graphicFrameLocks noGrp="1"/>
          </p:cNvGraphicFramePr>
          <p:nvPr/>
        </p:nvGraphicFramePr>
        <p:xfrm>
          <a:off x="180975" y="4084638"/>
          <a:ext cx="7696200" cy="792480"/>
        </p:xfrm>
        <a:graphic>
          <a:graphicData uri="http://schemas.openxmlformats.org/drawingml/2006/table">
            <a:tbl>
              <a:tblPr/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8100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 </a:t>
                      </a:r>
                      <a:r>
                        <a:rPr kumimoji="0" lang="nb-NO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EK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</a:t>
                      </a:r>
                      <a:r>
                        <a:rPr kumimoji="0" lang="nb-NO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TK</a:t>
                      </a: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(EK + G) – r</a:t>
                      </a:r>
                      <a:r>
                        <a:rPr kumimoji="0" lang="nb-NO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</a:t>
                      </a: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G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</a:t>
                      </a:r>
                      <a:r>
                        <a:rPr kumimoji="0" lang="nb-NO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TK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EK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+ R</a:t>
                      </a:r>
                      <a:r>
                        <a:rPr kumimoji="0" lang="nb-NO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TK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 </a:t>
                      </a: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</a:t>
                      </a:r>
                      <a:r>
                        <a:rPr kumimoji="0" lang="nb-NO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100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EK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EK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EK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EK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8337" name="Group 20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5343782"/>
              </p:ext>
            </p:extLst>
          </p:nvPr>
        </p:nvGraphicFramePr>
        <p:xfrm>
          <a:off x="179388" y="4978400"/>
          <a:ext cx="8675687" cy="792480"/>
        </p:xfrm>
        <a:graphic>
          <a:graphicData uri="http://schemas.openxmlformats.org/drawingml/2006/table">
            <a:tbl>
              <a:tblPr/>
              <a:tblGrid>
                <a:gridCol w="7223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75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21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14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4989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8100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 </a:t>
                      </a:r>
                      <a:r>
                        <a:rPr kumimoji="0" lang="nb-NO" sz="20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EK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</a:t>
                      </a:r>
                      <a:r>
                        <a:rPr kumimoji="0" lang="nb-NO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TK</a:t>
                      </a: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+ (R</a:t>
                      </a:r>
                      <a:r>
                        <a:rPr kumimoji="0" lang="nb-NO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TK </a:t>
                      </a: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– r</a:t>
                      </a:r>
                      <a:r>
                        <a:rPr kumimoji="0" lang="nb-NO" sz="2000" b="0" i="0" u="none" strike="noStrike" cap="none" normalizeH="0" baseline="-25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 </a:t>
                      </a: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8,0 % + (8,0 % </a:t>
                      </a: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</a:t>
                      </a: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5,45 %) 2,44  = 14,2 %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100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EK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8338" name="Text Box 210"/>
          <p:cNvSpPr txBox="1">
            <a:spLocks noChangeArrowheads="1"/>
          </p:cNvSpPr>
          <p:nvPr/>
        </p:nvSpPr>
        <p:spPr bwMode="auto">
          <a:xfrm>
            <a:off x="250825" y="6021388"/>
            <a:ext cx="223170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b-NO" sz="1400" dirty="0" err="1"/>
              <a:t>Rg</a:t>
            </a:r>
            <a:r>
              <a:rPr lang="nb-NO" sz="1400" dirty="0"/>
              <a:t> = 4 680/85 800 = 5,45 %</a:t>
            </a:r>
          </a:p>
        </p:txBody>
      </p:sp>
      <p:sp>
        <p:nvSpPr>
          <p:cNvPr id="48339" name="Text Box 211"/>
          <p:cNvSpPr txBox="1">
            <a:spLocks noChangeArrowheads="1"/>
          </p:cNvSpPr>
          <p:nvPr/>
        </p:nvSpPr>
        <p:spPr bwMode="auto">
          <a:xfrm>
            <a:off x="107504" y="5708649"/>
            <a:ext cx="8869736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b-NO" sz="1400" dirty="0"/>
              <a:t>G (20x2) = 60 400 + 32 000 = 92 400, G (20x1) = 42 200 + 37 000= 79 200,  G (snitt) = (92 400 + 79 200)/2 = 85 800</a:t>
            </a:r>
          </a:p>
        </p:txBody>
      </p:sp>
      <p:sp>
        <p:nvSpPr>
          <p:cNvPr id="48340" name="Text Box 212"/>
          <p:cNvSpPr txBox="1">
            <a:spLocks noChangeArrowheads="1"/>
          </p:cNvSpPr>
          <p:nvPr/>
        </p:nvSpPr>
        <p:spPr bwMode="auto">
          <a:xfrm>
            <a:off x="2700338" y="6021388"/>
            <a:ext cx="2161169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b-NO" sz="1400" dirty="0"/>
              <a:t>G/E =85 800/35 200 = 2,44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8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8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8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48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338" grpId="0"/>
      <p:bldP spid="48339" grpId="0"/>
      <p:bldP spid="4834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836613"/>
            <a:ext cx="8839200" cy="850900"/>
          </a:xfrm>
        </p:spPr>
        <p:txBody>
          <a:bodyPr/>
          <a:lstStyle/>
          <a:p>
            <a:r>
              <a:rPr lang="nb-NO" sz="2800"/>
              <a:t>Samspillet mellom avkastning, lånerente og gjeldsgrad</a:t>
            </a:r>
          </a:p>
        </p:txBody>
      </p:sp>
      <p:sp>
        <p:nvSpPr>
          <p:cNvPr id="15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Grunnleggende regnskapsanalyse</a:t>
            </a:r>
          </a:p>
        </p:txBody>
      </p:sp>
      <p:sp>
        <p:nvSpPr>
          <p:cNvPr id="16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7DC6B-0F03-47C8-BD07-525FBEEB77F7}" type="slidenum">
              <a:rPr lang="nb-NO"/>
              <a:pPr/>
              <a:t>19</a:t>
            </a:fld>
            <a:endParaRPr lang="nb-NO"/>
          </a:p>
        </p:txBody>
      </p:sp>
      <p:grpSp>
        <p:nvGrpSpPr>
          <p:cNvPr id="91150" name="Group 14"/>
          <p:cNvGrpSpPr>
            <a:grpSpLocks/>
          </p:cNvGrpSpPr>
          <p:nvPr/>
        </p:nvGrpSpPr>
        <p:grpSpPr bwMode="auto">
          <a:xfrm>
            <a:off x="762000" y="1905000"/>
            <a:ext cx="7626350" cy="4114800"/>
            <a:chOff x="480" y="1200"/>
            <a:chExt cx="4804" cy="2592"/>
          </a:xfrm>
        </p:grpSpPr>
        <p:sp>
          <p:nvSpPr>
            <p:cNvPr id="91139" name="Line 3"/>
            <p:cNvSpPr>
              <a:spLocks noChangeShapeType="1"/>
            </p:cNvSpPr>
            <p:nvPr/>
          </p:nvSpPr>
          <p:spPr bwMode="auto">
            <a:xfrm>
              <a:off x="912" y="1440"/>
              <a:ext cx="0" cy="206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91140" name="Line 4"/>
            <p:cNvSpPr>
              <a:spLocks noChangeShapeType="1"/>
            </p:cNvSpPr>
            <p:nvPr/>
          </p:nvSpPr>
          <p:spPr bwMode="auto">
            <a:xfrm>
              <a:off x="912" y="3504"/>
              <a:ext cx="412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91141" name="Text Box 5"/>
            <p:cNvSpPr txBox="1">
              <a:spLocks noChangeArrowheads="1"/>
            </p:cNvSpPr>
            <p:nvPr/>
          </p:nvSpPr>
          <p:spPr bwMode="auto">
            <a:xfrm>
              <a:off x="480" y="1488"/>
              <a:ext cx="35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b-NO" i="1"/>
                <a:t>R</a:t>
              </a:r>
              <a:r>
                <a:rPr lang="nb-NO" sz="1800" i="1" baseline="-25000"/>
                <a:t>EK</a:t>
              </a:r>
            </a:p>
          </p:txBody>
        </p:sp>
        <p:sp>
          <p:nvSpPr>
            <p:cNvPr id="91142" name="Text Box 6"/>
            <p:cNvSpPr txBox="1">
              <a:spLocks noChangeArrowheads="1"/>
            </p:cNvSpPr>
            <p:nvPr/>
          </p:nvSpPr>
          <p:spPr bwMode="auto">
            <a:xfrm>
              <a:off x="4368" y="3504"/>
              <a:ext cx="55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b-NO" i="1"/>
                <a:t>G/EK</a:t>
              </a:r>
              <a:endParaRPr lang="nb-NO" sz="1800" i="1" baseline="-25000"/>
            </a:p>
          </p:txBody>
        </p:sp>
        <p:sp>
          <p:nvSpPr>
            <p:cNvPr id="91143" name="Line 7"/>
            <p:cNvSpPr>
              <a:spLocks noChangeShapeType="1"/>
            </p:cNvSpPr>
            <p:nvPr/>
          </p:nvSpPr>
          <p:spPr bwMode="auto">
            <a:xfrm>
              <a:off x="912" y="2544"/>
              <a:ext cx="2304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91144" name="Line 8"/>
            <p:cNvSpPr>
              <a:spLocks noChangeShapeType="1"/>
            </p:cNvSpPr>
            <p:nvPr/>
          </p:nvSpPr>
          <p:spPr bwMode="auto">
            <a:xfrm flipV="1">
              <a:off x="912" y="1776"/>
              <a:ext cx="2304" cy="768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91145" name="Line 9"/>
            <p:cNvSpPr>
              <a:spLocks noChangeShapeType="1"/>
            </p:cNvSpPr>
            <p:nvPr/>
          </p:nvSpPr>
          <p:spPr bwMode="auto">
            <a:xfrm>
              <a:off x="912" y="2544"/>
              <a:ext cx="2304" cy="576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nb-NO"/>
            </a:p>
          </p:txBody>
        </p:sp>
        <p:sp>
          <p:nvSpPr>
            <p:cNvPr id="91146" name="Text Box 10"/>
            <p:cNvSpPr txBox="1">
              <a:spLocks noChangeArrowheads="1"/>
            </p:cNvSpPr>
            <p:nvPr/>
          </p:nvSpPr>
          <p:spPr bwMode="auto">
            <a:xfrm>
              <a:off x="3313" y="1615"/>
              <a:ext cx="197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b-NO" sz="2000" i="1"/>
                <a:t>R</a:t>
              </a:r>
              <a:r>
                <a:rPr lang="nb-NO" sz="2000" i="1" baseline="-25000"/>
                <a:t>TK </a:t>
              </a:r>
              <a:r>
                <a:rPr lang="nb-NO" sz="2000" i="1"/>
                <a:t> &gt; rg betyr at R</a:t>
              </a:r>
              <a:r>
                <a:rPr lang="nb-NO" sz="2000" i="1" baseline="-25000"/>
                <a:t>EK </a:t>
              </a:r>
              <a:r>
                <a:rPr lang="nb-NO" sz="2000" i="1"/>
                <a:t> &gt; R</a:t>
              </a:r>
              <a:r>
                <a:rPr lang="nb-NO" sz="2000" i="1" baseline="-25000"/>
                <a:t>TK</a:t>
              </a:r>
              <a:r>
                <a:rPr lang="nb-NO" i="1" baseline="-25000"/>
                <a:t> </a:t>
              </a:r>
            </a:p>
          </p:txBody>
        </p:sp>
        <p:sp>
          <p:nvSpPr>
            <p:cNvPr id="91147" name="Text Box 11"/>
            <p:cNvSpPr txBox="1">
              <a:spLocks noChangeArrowheads="1"/>
            </p:cNvSpPr>
            <p:nvPr/>
          </p:nvSpPr>
          <p:spPr bwMode="auto">
            <a:xfrm>
              <a:off x="3312" y="2383"/>
              <a:ext cx="111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b-NO" sz="2000" i="1"/>
                <a:t>R</a:t>
              </a:r>
              <a:r>
                <a:rPr lang="nb-NO" sz="2000" i="1" baseline="-25000"/>
                <a:t>TK </a:t>
              </a:r>
              <a:r>
                <a:rPr lang="nb-NO" sz="2000" i="1"/>
                <a:t> = rg = R</a:t>
              </a:r>
              <a:r>
                <a:rPr lang="nb-NO" sz="2000" i="1" baseline="-25000"/>
                <a:t>EK</a:t>
              </a:r>
              <a:endParaRPr lang="nb-NO" sz="2000" i="1"/>
            </a:p>
          </p:txBody>
        </p:sp>
        <p:sp>
          <p:nvSpPr>
            <p:cNvPr id="91148" name="Text Box 12"/>
            <p:cNvSpPr txBox="1">
              <a:spLocks noChangeArrowheads="1"/>
            </p:cNvSpPr>
            <p:nvPr/>
          </p:nvSpPr>
          <p:spPr bwMode="auto">
            <a:xfrm>
              <a:off x="3313" y="3007"/>
              <a:ext cx="1965" cy="3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b-NO" sz="2000" i="1"/>
                <a:t>R</a:t>
              </a:r>
              <a:r>
                <a:rPr lang="nb-NO" sz="2000" i="1" baseline="-25000"/>
                <a:t>TK </a:t>
              </a:r>
              <a:r>
                <a:rPr lang="nb-NO" sz="2000" i="1"/>
                <a:t> &lt; rg betyr at R</a:t>
              </a:r>
              <a:r>
                <a:rPr lang="nb-NO" sz="2000" i="1" baseline="-25000"/>
                <a:t>EK </a:t>
              </a:r>
              <a:r>
                <a:rPr lang="nb-NO" sz="2000" i="1"/>
                <a:t> &lt; R</a:t>
              </a:r>
              <a:r>
                <a:rPr lang="nb-NO" sz="2000" i="1" baseline="-25000"/>
                <a:t>TK </a:t>
              </a:r>
            </a:p>
            <a:p>
              <a:endParaRPr lang="nb-NO" sz="2000" i="1" baseline="-25000"/>
            </a:p>
          </p:txBody>
        </p:sp>
        <p:sp>
          <p:nvSpPr>
            <p:cNvPr id="91149" name="Text Box 13"/>
            <p:cNvSpPr txBox="1">
              <a:spLocks noChangeArrowheads="1"/>
            </p:cNvSpPr>
            <p:nvPr/>
          </p:nvSpPr>
          <p:spPr bwMode="auto">
            <a:xfrm>
              <a:off x="768" y="1200"/>
              <a:ext cx="27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nb-NO" i="1"/>
                <a:t>%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Oversikt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752600"/>
            <a:ext cx="4924425" cy="4572000"/>
          </a:xfrm>
        </p:spPr>
        <p:txBody>
          <a:bodyPr/>
          <a:lstStyle/>
          <a:p>
            <a:r>
              <a:rPr lang="nb-NO" sz="2800"/>
              <a:t>Regnskapsanalyse</a:t>
            </a:r>
          </a:p>
          <a:p>
            <a:pPr lvl="1"/>
            <a:r>
              <a:rPr lang="nb-NO" sz="2400"/>
              <a:t>Kritisk gjennomgang av regnskapstallene</a:t>
            </a:r>
          </a:p>
          <a:p>
            <a:pPr lvl="2"/>
            <a:r>
              <a:rPr lang="nb-NO" sz="2000"/>
              <a:t>Kreativ regnskapsrapportering</a:t>
            </a:r>
          </a:p>
          <a:p>
            <a:pPr lvl="2">
              <a:buFont typeface="Wingdings" pitchFamily="2" charset="2"/>
              <a:buNone/>
            </a:pPr>
            <a:endParaRPr lang="nb-NO" sz="2000"/>
          </a:p>
          <a:p>
            <a:pPr lvl="1"/>
            <a:r>
              <a:rPr lang="nb-NO" sz="2400"/>
              <a:t>Gruppering for analyseformål</a:t>
            </a:r>
          </a:p>
          <a:p>
            <a:pPr lvl="2"/>
            <a:r>
              <a:rPr lang="nb-NO" sz="2000"/>
              <a:t>Regnskapslovens oppstillingsplan</a:t>
            </a:r>
          </a:p>
          <a:p>
            <a:pPr lvl="3"/>
            <a:r>
              <a:rPr lang="nb-NO" sz="1800"/>
              <a:t>Resultatregnskap</a:t>
            </a:r>
          </a:p>
          <a:p>
            <a:pPr lvl="3"/>
            <a:r>
              <a:rPr lang="nb-NO" sz="1800"/>
              <a:t>Balanse</a:t>
            </a:r>
          </a:p>
          <a:p>
            <a:pPr lvl="2">
              <a:buFont typeface="Wingdings" pitchFamily="2" charset="2"/>
              <a:buNone/>
            </a:pPr>
            <a:endParaRPr lang="nb-NO" sz="2000"/>
          </a:p>
          <a:p>
            <a:pPr lvl="1"/>
            <a:r>
              <a:rPr lang="nb-NO" sz="2400"/>
              <a:t>Beregninger og vurderinger</a:t>
            </a:r>
          </a:p>
        </p:txBody>
      </p:sp>
      <p:pic>
        <p:nvPicPr>
          <p:cNvPr id="3079" name="Picture 7" descr="BD07173_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2068" y="3261000"/>
            <a:ext cx="1835663" cy="1555200"/>
          </a:xfrm>
        </p:spPr>
      </p:pic>
      <p:sp>
        <p:nvSpPr>
          <p:cNvPr id="5" name="Plassholder for bunn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b-NO"/>
              <a:t>Grunnleggende regnskapsanalyse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972E98-1F35-4578-BFBE-9CB4D1A5E05B}" type="slidenum">
              <a:rPr lang="nb-NO"/>
              <a:pPr/>
              <a:t>2</a:t>
            </a:fld>
            <a:endParaRPr lang="nb-NO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Finansiering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nb-NO" sz="2800"/>
              <a:t>Generelt</a:t>
            </a:r>
          </a:p>
          <a:p>
            <a:pPr lvl="1"/>
            <a:r>
              <a:rPr lang="nb-NO" sz="2400"/>
              <a:t>Viser forholdet mellom kapitalanskaffelse og kapitalanvendelse</a:t>
            </a:r>
            <a:br>
              <a:rPr lang="nb-NO" sz="2400"/>
            </a:br>
            <a:endParaRPr lang="nb-NO" sz="2400"/>
          </a:p>
          <a:p>
            <a:pPr lvl="2"/>
            <a:r>
              <a:rPr lang="nb-NO" sz="2000"/>
              <a:t>Arbeidskapitalen</a:t>
            </a:r>
          </a:p>
          <a:p>
            <a:pPr lvl="2"/>
            <a:r>
              <a:rPr lang="nb-NO" sz="2000"/>
              <a:t>Finansieringsgrad 1</a:t>
            </a:r>
          </a:p>
          <a:p>
            <a:pPr lvl="2"/>
            <a:r>
              <a:rPr lang="nb-NO" sz="2000"/>
              <a:t>Likviditetsgrad 1 (finansieringsgrad 2)</a:t>
            </a:r>
          </a:p>
          <a:p>
            <a:pPr lvl="2"/>
            <a:r>
              <a:rPr lang="nb-NO" sz="2000"/>
              <a:t>Langsiktig lagerfinansiering</a:t>
            </a:r>
          </a:p>
          <a:p>
            <a:endParaRPr lang="nb-NO" sz="2800"/>
          </a:p>
        </p:txBody>
      </p:sp>
      <p:pic>
        <p:nvPicPr>
          <p:cNvPr id="49157" name="Picture 5" descr="BD05042_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4750" y="2668080"/>
            <a:ext cx="3030300" cy="2741040"/>
          </a:xfrm>
        </p:spPr>
      </p:pic>
      <p:sp>
        <p:nvSpPr>
          <p:cNvPr id="5" name="Plassholder for bunn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b-NO"/>
              <a:t>Grunnleggende regnskapsanalyse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A484E0B-B6FD-4D76-B2AE-FE8A2E5128EA}" type="slidenum">
              <a:rPr lang="nb-NO"/>
              <a:pPr/>
              <a:t>20</a:t>
            </a:fld>
            <a:endParaRPr lang="nb-NO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ssholder for bunn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Grunnleggende regnskapsanalyse</a:t>
            </a:r>
          </a:p>
        </p:txBody>
      </p:sp>
      <p:sp>
        <p:nvSpPr>
          <p:cNvPr id="30" name="Plassholder for lysbilde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466CD-5FAC-47FF-A10F-CFD97DF02CA0}" type="slidenum">
              <a:rPr lang="nb-NO"/>
              <a:pPr/>
              <a:t>21</a:t>
            </a:fld>
            <a:endParaRPr lang="nb-NO"/>
          </a:p>
        </p:txBody>
      </p:sp>
      <p:grpSp>
        <p:nvGrpSpPr>
          <p:cNvPr id="51228" name="Group 28"/>
          <p:cNvGrpSpPr>
            <a:grpSpLocks/>
          </p:cNvGrpSpPr>
          <p:nvPr/>
        </p:nvGrpSpPr>
        <p:grpSpPr bwMode="auto">
          <a:xfrm>
            <a:off x="539750" y="1228725"/>
            <a:ext cx="7467600" cy="2438400"/>
            <a:chOff x="340" y="774"/>
            <a:chExt cx="4704" cy="1536"/>
          </a:xfrm>
        </p:grpSpPr>
        <p:sp>
          <p:nvSpPr>
            <p:cNvPr id="51211" name="Line 11"/>
            <p:cNvSpPr>
              <a:spLocks noChangeShapeType="1"/>
            </p:cNvSpPr>
            <p:nvPr/>
          </p:nvSpPr>
          <p:spPr bwMode="auto">
            <a:xfrm>
              <a:off x="4468" y="1734"/>
              <a:ext cx="57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51212" name="Line 12"/>
            <p:cNvSpPr>
              <a:spLocks noChangeShapeType="1"/>
            </p:cNvSpPr>
            <p:nvPr/>
          </p:nvSpPr>
          <p:spPr bwMode="auto">
            <a:xfrm>
              <a:off x="4468" y="2310"/>
              <a:ext cx="57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51213" name="Line 13"/>
            <p:cNvSpPr>
              <a:spLocks noChangeShapeType="1"/>
            </p:cNvSpPr>
            <p:nvPr/>
          </p:nvSpPr>
          <p:spPr bwMode="auto">
            <a:xfrm flipV="1">
              <a:off x="5044" y="1062"/>
              <a:ext cx="0" cy="124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51214" name="Line 14"/>
            <p:cNvSpPr>
              <a:spLocks noChangeShapeType="1"/>
            </p:cNvSpPr>
            <p:nvPr/>
          </p:nvSpPr>
          <p:spPr bwMode="auto">
            <a:xfrm flipH="1">
              <a:off x="340" y="1062"/>
              <a:ext cx="470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51215" name="Line 15"/>
            <p:cNvSpPr>
              <a:spLocks noChangeShapeType="1"/>
            </p:cNvSpPr>
            <p:nvPr/>
          </p:nvSpPr>
          <p:spPr bwMode="auto">
            <a:xfrm>
              <a:off x="340" y="1062"/>
              <a:ext cx="0" cy="96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51216" name="Line 16"/>
            <p:cNvSpPr>
              <a:spLocks noChangeShapeType="1"/>
            </p:cNvSpPr>
            <p:nvPr/>
          </p:nvSpPr>
          <p:spPr bwMode="auto">
            <a:xfrm>
              <a:off x="340" y="2022"/>
              <a:ext cx="4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51222" name="Text Box 22"/>
            <p:cNvSpPr txBox="1">
              <a:spLocks noChangeArrowheads="1"/>
            </p:cNvSpPr>
            <p:nvPr/>
          </p:nvSpPr>
          <p:spPr bwMode="auto">
            <a:xfrm>
              <a:off x="1807" y="774"/>
              <a:ext cx="163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buFont typeface="Wingdings" pitchFamily="2" charset="2"/>
                <a:buNone/>
              </a:pPr>
              <a:r>
                <a:rPr lang="nb-NO"/>
                <a:t>Finansieringsgrad 1</a:t>
              </a:r>
            </a:p>
          </p:txBody>
        </p:sp>
      </p:grpSp>
      <p:grpSp>
        <p:nvGrpSpPr>
          <p:cNvPr id="51229" name="Group 29"/>
          <p:cNvGrpSpPr>
            <a:grpSpLocks/>
          </p:cNvGrpSpPr>
          <p:nvPr/>
        </p:nvGrpSpPr>
        <p:grpSpPr bwMode="auto">
          <a:xfrm>
            <a:off x="539750" y="4581525"/>
            <a:ext cx="7467600" cy="1295400"/>
            <a:chOff x="340" y="2886"/>
            <a:chExt cx="4704" cy="816"/>
          </a:xfrm>
        </p:grpSpPr>
        <p:sp>
          <p:nvSpPr>
            <p:cNvPr id="51217" name="Line 17"/>
            <p:cNvSpPr>
              <a:spLocks noChangeShapeType="1"/>
            </p:cNvSpPr>
            <p:nvPr/>
          </p:nvSpPr>
          <p:spPr bwMode="auto">
            <a:xfrm>
              <a:off x="4468" y="3030"/>
              <a:ext cx="57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51218" name="Line 18"/>
            <p:cNvSpPr>
              <a:spLocks noChangeShapeType="1"/>
            </p:cNvSpPr>
            <p:nvPr/>
          </p:nvSpPr>
          <p:spPr bwMode="auto">
            <a:xfrm>
              <a:off x="5044" y="3030"/>
              <a:ext cx="0" cy="67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51219" name="Line 19"/>
            <p:cNvSpPr>
              <a:spLocks noChangeShapeType="1"/>
            </p:cNvSpPr>
            <p:nvPr/>
          </p:nvSpPr>
          <p:spPr bwMode="auto">
            <a:xfrm flipH="1">
              <a:off x="340" y="3702"/>
              <a:ext cx="470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51220" name="Line 20"/>
            <p:cNvSpPr>
              <a:spLocks noChangeShapeType="1"/>
            </p:cNvSpPr>
            <p:nvPr/>
          </p:nvSpPr>
          <p:spPr bwMode="auto">
            <a:xfrm flipV="1">
              <a:off x="340" y="2886"/>
              <a:ext cx="0" cy="8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51221" name="Line 21"/>
            <p:cNvSpPr>
              <a:spLocks noChangeShapeType="1"/>
            </p:cNvSpPr>
            <p:nvPr/>
          </p:nvSpPr>
          <p:spPr bwMode="auto">
            <a:xfrm>
              <a:off x="340" y="2886"/>
              <a:ext cx="48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51223" name="Text Box 23"/>
            <p:cNvSpPr txBox="1">
              <a:spLocks noChangeArrowheads="1"/>
            </p:cNvSpPr>
            <p:nvPr/>
          </p:nvSpPr>
          <p:spPr bwMode="auto">
            <a:xfrm>
              <a:off x="1135" y="3414"/>
              <a:ext cx="312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buFont typeface="Wingdings" pitchFamily="2" charset="2"/>
                <a:buNone/>
              </a:pPr>
              <a:r>
                <a:rPr lang="nb-NO"/>
                <a:t>Likviditetsgrad 1 (Finansieringsgrad 2)</a:t>
              </a:r>
            </a:p>
          </p:txBody>
        </p:sp>
      </p:grpSp>
      <p:grpSp>
        <p:nvGrpSpPr>
          <p:cNvPr id="51233" name="Group 33"/>
          <p:cNvGrpSpPr>
            <a:grpSpLocks/>
          </p:cNvGrpSpPr>
          <p:nvPr/>
        </p:nvGrpSpPr>
        <p:grpSpPr bwMode="auto">
          <a:xfrm>
            <a:off x="1331913" y="2066925"/>
            <a:ext cx="5775325" cy="3306763"/>
            <a:chOff x="839" y="1302"/>
            <a:chExt cx="3638" cy="2083"/>
          </a:xfrm>
        </p:grpSpPr>
        <p:sp>
          <p:nvSpPr>
            <p:cNvPr id="51205" name="Rectangle 5"/>
            <p:cNvSpPr>
              <a:spLocks noChangeArrowheads="1"/>
            </p:cNvSpPr>
            <p:nvPr/>
          </p:nvSpPr>
          <p:spPr bwMode="auto">
            <a:xfrm>
              <a:off x="2653" y="1936"/>
              <a:ext cx="1824" cy="76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buFont typeface="Wingdings" pitchFamily="2" charset="2"/>
                <a:buNone/>
              </a:pPr>
              <a:r>
                <a:rPr lang="nb-NO"/>
                <a:t>Langsiktig gjeld</a:t>
              </a:r>
            </a:p>
          </p:txBody>
        </p:sp>
        <p:sp>
          <p:nvSpPr>
            <p:cNvPr id="51206" name="Rectangle 6"/>
            <p:cNvSpPr>
              <a:spLocks noChangeArrowheads="1"/>
            </p:cNvSpPr>
            <p:nvPr/>
          </p:nvSpPr>
          <p:spPr bwMode="auto">
            <a:xfrm>
              <a:off x="839" y="2387"/>
              <a:ext cx="1805" cy="99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buFont typeface="Wingdings" pitchFamily="2" charset="2"/>
                <a:buNone/>
              </a:pPr>
              <a:r>
                <a:rPr lang="nb-NO"/>
                <a:t>Omløpsmidler</a:t>
              </a:r>
            </a:p>
          </p:txBody>
        </p:sp>
        <p:sp>
          <p:nvSpPr>
            <p:cNvPr id="51207" name="Rectangle 7"/>
            <p:cNvSpPr>
              <a:spLocks noChangeArrowheads="1"/>
            </p:cNvSpPr>
            <p:nvPr/>
          </p:nvSpPr>
          <p:spPr bwMode="auto">
            <a:xfrm>
              <a:off x="2653" y="2704"/>
              <a:ext cx="1824" cy="67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buFont typeface="Wingdings" pitchFamily="2" charset="2"/>
                <a:buNone/>
              </a:pPr>
              <a:r>
                <a:rPr lang="nb-NO"/>
                <a:t>Kortsiktig gjeld</a:t>
              </a:r>
            </a:p>
          </p:txBody>
        </p:sp>
        <p:sp>
          <p:nvSpPr>
            <p:cNvPr id="51203" name="Rectangle 3"/>
            <p:cNvSpPr>
              <a:spLocks noChangeArrowheads="1"/>
            </p:cNvSpPr>
            <p:nvPr/>
          </p:nvSpPr>
          <p:spPr bwMode="auto">
            <a:xfrm>
              <a:off x="839" y="1525"/>
              <a:ext cx="1814" cy="86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buFont typeface="Wingdings" pitchFamily="2" charset="2"/>
                <a:buNone/>
              </a:pPr>
              <a:r>
                <a:rPr lang="nb-NO"/>
                <a:t>Anleggsmidler</a:t>
              </a:r>
            </a:p>
          </p:txBody>
        </p:sp>
        <p:sp>
          <p:nvSpPr>
            <p:cNvPr id="51204" name="Rectangle 4"/>
            <p:cNvSpPr>
              <a:spLocks noChangeArrowheads="1"/>
            </p:cNvSpPr>
            <p:nvPr/>
          </p:nvSpPr>
          <p:spPr bwMode="auto">
            <a:xfrm>
              <a:off x="2644" y="1542"/>
              <a:ext cx="1824" cy="38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buFont typeface="Wingdings" pitchFamily="2" charset="2"/>
                <a:buNone/>
              </a:pPr>
              <a:r>
                <a:rPr lang="nb-NO"/>
                <a:t>Egenkapital</a:t>
              </a:r>
            </a:p>
          </p:txBody>
        </p:sp>
        <p:sp>
          <p:nvSpPr>
            <p:cNvPr id="51208" name="Rectangle 8"/>
            <p:cNvSpPr>
              <a:spLocks noChangeArrowheads="1"/>
            </p:cNvSpPr>
            <p:nvPr/>
          </p:nvSpPr>
          <p:spPr bwMode="auto">
            <a:xfrm>
              <a:off x="839" y="1302"/>
              <a:ext cx="1805" cy="240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buFont typeface="Wingdings" pitchFamily="2" charset="2"/>
                <a:buNone/>
              </a:pPr>
              <a:r>
                <a:rPr lang="nb-NO" b="1">
                  <a:solidFill>
                    <a:schemeClr val="bg2"/>
                  </a:solidFill>
                </a:rPr>
                <a:t>Eiendeler</a:t>
              </a:r>
            </a:p>
          </p:txBody>
        </p:sp>
        <p:sp>
          <p:nvSpPr>
            <p:cNvPr id="51209" name="Rectangle 9"/>
            <p:cNvSpPr>
              <a:spLocks noChangeArrowheads="1"/>
            </p:cNvSpPr>
            <p:nvPr/>
          </p:nvSpPr>
          <p:spPr bwMode="auto">
            <a:xfrm>
              <a:off x="2644" y="1302"/>
              <a:ext cx="1824" cy="240"/>
            </a:xfrm>
            <a:prstGeom prst="rect">
              <a:avLst/>
            </a:prstGeom>
            <a:solidFill>
              <a:srgbClr val="00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buFont typeface="Wingdings" pitchFamily="2" charset="2"/>
                <a:buNone/>
              </a:pPr>
              <a:r>
                <a:rPr lang="nb-NO" b="1">
                  <a:solidFill>
                    <a:schemeClr val="bg2"/>
                  </a:solidFill>
                </a:rPr>
                <a:t>Egenkapital og gjeld</a:t>
              </a:r>
            </a:p>
          </p:txBody>
        </p:sp>
      </p:grpSp>
      <p:grpSp>
        <p:nvGrpSpPr>
          <p:cNvPr id="51232" name="Group 32"/>
          <p:cNvGrpSpPr>
            <a:grpSpLocks/>
          </p:cNvGrpSpPr>
          <p:nvPr/>
        </p:nvGrpSpPr>
        <p:grpSpPr bwMode="auto">
          <a:xfrm>
            <a:off x="1331913" y="3789363"/>
            <a:ext cx="4624387" cy="503237"/>
            <a:chOff x="839" y="2387"/>
            <a:chExt cx="2913" cy="317"/>
          </a:xfrm>
        </p:grpSpPr>
        <p:sp>
          <p:nvSpPr>
            <p:cNvPr id="51224" name="AutoShape 24"/>
            <p:cNvSpPr>
              <a:spLocks/>
            </p:cNvSpPr>
            <p:nvPr/>
          </p:nvSpPr>
          <p:spPr bwMode="auto">
            <a:xfrm>
              <a:off x="2692" y="2406"/>
              <a:ext cx="48" cy="288"/>
            </a:xfrm>
            <a:prstGeom prst="rightBrace">
              <a:avLst>
                <a:gd name="adj1" fmla="val 5000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51225" name="Text Box 25"/>
            <p:cNvSpPr txBox="1">
              <a:spLocks noChangeArrowheads="1"/>
            </p:cNvSpPr>
            <p:nvPr/>
          </p:nvSpPr>
          <p:spPr bwMode="auto">
            <a:xfrm>
              <a:off x="2788" y="2454"/>
              <a:ext cx="96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buFont typeface="Wingdings" pitchFamily="2" charset="2"/>
                <a:buNone/>
              </a:pPr>
              <a:r>
                <a:rPr lang="nb-NO" sz="1800"/>
                <a:t>Arbeidskapital</a:t>
              </a:r>
            </a:p>
          </p:txBody>
        </p:sp>
        <p:sp>
          <p:nvSpPr>
            <p:cNvPr id="51231" name="Rectangle 31"/>
            <p:cNvSpPr>
              <a:spLocks noChangeArrowheads="1"/>
            </p:cNvSpPr>
            <p:nvPr/>
          </p:nvSpPr>
          <p:spPr bwMode="auto">
            <a:xfrm>
              <a:off x="839" y="2387"/>
              <a:ext cx="1814" cy="31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sysDot"/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nb-NO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1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1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1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1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Finansiering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nb-NO"/>
              <a:t>Beregning av nøkkeltall:</a:t>
            </a:r>
          </a:p>
        </p:txBody>
      </p:sp>
      <p:sp>
        <p:nvSpPr>
          <p:cNvPr id="21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Grunnleggende regnskapsanalyse</a:t>
            </a:r>
          </a:p>
        </p:txBody>
      </p:sp>
      <p:sp>
        <p:nvSpPr>
          <p:cNvPr id="22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48DC4-9DA9-4D76-A22C-EC1E6F3B78FE}" type="slidenum">
              <a:rPr lang="nb-NO"/>
              <a:pPr/>
              <a:t>22</a:t>
            </a:fld>
            <a:endParaRPr lang="nb-NO"/>
          </a:p>
        </p:txBody>
      </p:sp>
      <p:graphicFrame>
        <p:nvGraphicFramePr>
          <p:cNvPr id="52308" name="Group 84"/>
          <p:cNvGraphicFramePr>
            <a:graphicFrameLocks noGrp="1"/>
          </p:cNvGraphicFramePr>
          <p:nvPr/>
        </p:nvGraphicFramePr>
        <p:xfrm>
          <a:off x="609600" y="2819400"/>
          <a:ext cx="6049963" cy="927100"/>
        </p:xfrm>
        <a:graphic>
          <a:graphicData uri="http://schemas.openxmlformats.org/drawingml/2006/table">
            <a:tbl>
              <a:tblPr/>
              <a:tblGrid>
                <a:gridCol w="2886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082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99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Finansieringsgrad 1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Anleggsmidler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975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Langsiktig kapital </a:t>
                      </a:r>
                      <a:r>
                        <a:rPr kumimoji="0" lang="nb-NO" sz="2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1)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2302" name="Text Box 78"/>
          <p:cNvSpPr txBox="1">
            <a:spLocks noChangeArrowheads="1"/>
          </p:cNvSpPr>
          <p:nvPr/>
        </p:nvSpPr>
        <p:spPr bwMode="auto">
          <a:xfrm>
            <a:off x="609600" y="4800600"/>
            <a:ext cx="79533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b-NO"/>
              <a:t>Nøkkeltallet viser i hvor stor grad anleggsmidlene er langsiktig </a:t>
            </a:r>
            <a:br>
              <a:rPr lang="nb-NO"/>
            </a:br>
            <a:r>
              <a:rPr lang="nb-NO"/>
              <a:t>finansiert. Nøkkeltallet bør være mindre enn 1.</a:t>
            </a:r>
          </a:p>
        </p:txBody>
      </p:sp>
      <p:sp>
        <p:nvSpPr>
          <p:cNvPr id="52303" name="Text Box 79"/>
          <p:cNvSpPr txBox="1">
            <a:spLocks noChangeArrowheads="1"/>
          </p:cNvSpPr>
          <p:nvPr/>
        </p:nvSpPr>
        <p:spPr bwMode="auto">
          <a:xfrm>
            <a:off x="1331913" y="4005263"/>
            <a:ext cx="56530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b-NO" sz="2000" baseline="30000"/>
              <a:t>1)</a:t>
            </a:r>
            <a:r>
              <a:rPr lang="nb-NO" sz="2000"/>
              <a:t> Langsiktig kapital = Egenkapital og langsiktig gjeld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Finansiering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752600"/>
            <a:ext cx="4275138" cy="523875"/>
          </a:xfrm>
        </p:spPr>
        <p:txBody>
          <a:bodyPr/>
          <a:lstStyle/>
          <a:p>
            <a:r>
              <a:rPr lang="nb-NO" sz="2800"/>
              <a:t>Beregning av nøkkeltall:</a:t>
            </a:r>
          </a:p>
        </p:txBody>
      </p:sp>
      <p:graphicFrame>
        <p:nvGraphicFramePr>
          <p:cNvPr id="53335" name="Group 87"/>
          <p:cNvGraphicFramePr>
            <a:graphicFrameLocks noGrp="1"/>
          </p:cNvGraphicFramePr>
          <p:nvPr>
            <p:ph sz="half" idx="2"/>
          </p:nvPr>
        </p:nvGraphicFramePr>
        <p:xfrm>
          <a:off x="107950" y="3716338"/>
          <a:ext cx="6121400" cy="792480"/>
        </p:xfrm>
        <a:graphic>
          <a:graphicData uri="http://schemas.openxmlformats.org/drawingml/2006/table">
            <a:tbl>
              <a:tblPr/>
              <a:tblGrid>
                <a:gridCol w="28813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32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36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066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Langsiktig lagerfinansiering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Arbeidskapital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4000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Varelager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7" name="Plassholder for bunn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b-NO"/>
              <a:t>Grunnleggende regnskapsanalyse</a:t>
            </a:r>
          </a:p>
        </p:txBody>
      </p:sp>
      <p:sp>
        <p:nvSpPr>
          <p:cNvPr id="48" name="Plassholder for lysbilde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BB17BA7-EF86-48DA-AD82-81DC1B446B44}" type="slidenum">
              <a:rPr lang="nb-NO"/>
              <a:pPr/>
              <a:t>23</a:t>
            </a:fld>
            <a:endParaRPr lang="nb-NO"/>
          </a:p>
        </p:txBody>
      </p:sp>
      <p:graphicFrame>
        <p:nvGraphicFramePr>
          <p:cNvPr id="53333" name="Group 85"/>
          <p:cNvGraphicFramePr>
            <a:graphicFrameLocks noGrp="1"/>
          </p:cNvGraphicFramePr>
          <p:nvPr/>
        </p:nvGraphicFramePr>
        <p:xfrm>
          <a:off x="323850" y="2708275"/>
          <a:ext cx="5791200" cy="792480"/>
        </p:xfrm>
        <a:graphic>
          <a:graphicData uri="http://schemas.openxmlformats.org/drawingml/2006/table">
            <a:tbl>
              <a:tblPr/>
              <a:tblGrid>
                <a:gridCol w="2514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923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Likviditetsgrad 1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Omløpsmidler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5588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Kortsiktig gjeld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3332" name="Group 84"/>
          <p:cNvGraphicFramePr>
            <a:graphicFrameLocks noGrp="1"/>
          </p:cNvGraphicFramePr>
          <p:nvPr/>
        </p:nvGraphicFramePr>
        <p:xfrm>
          <a:off x="533400" y="2276475"/>
          <a:ext cx="8610600" cy="431800"/>
        </p:xfrm>
        <a:graphic>
          <a:graphicData uri="http://schemas.openxmlformats.org/drawingml/2006/table">
            <a:tbl>
              <a:tblPr/>
              <a:tblGrid>
                <a:gridCol w="2520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4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149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Arbeidskapital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Omløpsmidler – kortsiktig gjeld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3301" name="Text Box 53"/>
          <p:cNvSpPr txBox="1">
            <a:spLocks noChangeArrowheads="1"/>
          </p:cNvSpPr>
          <p:nvPr/>
        </p:nvSpPr>
        <p:spPr bwMode="auto">
          <a:xfrm>
            <a:off x="611188" y="4535488"/>
            <a:ext cx="8623300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nb-NO"/>
              <a:t> </a:t>
            </a:r>
            <a:r>
              <a:rPr lang="nb-NO" sz="2000"/>
              <a:t>Likviditetsgrad 1 viser i hvor stor grad omløpsmidlene er finansiert</a:t>
            </a:r>
            <a:br>
              <a:rPr lang="nb-NO" sz="2000"/>
            </a:br>
            <a:r>
              <a:rPr lang="nb-NO" sz="2000"/>
              <a:t>med kortsiktig gjeld. Nøkkeltallet bør være større enn 1. Dersom nøkkeltallet er </a:t>
            </a:r>
            <a:br>
              <a:rPr lang="nb-NO" sz="2000"/>
            </a:br>
            <a:r>
              <a:rPr lang="nb-NO" sz="2000"/>
              <a:t>større enn 1 er arbeidskapitalen positiv.</a:t>
            </a:r>
          </a:p>
          <a:p>
            <a:pPr>
              <a:buFont typeface="Wingdings" pitchFamily="2" charset="2"/>
              <a:buChar char="§"/>
            </a:pPr>
            <a:r>
              <a:rPr lang="nb-NO" sz="2000"/>
              <a:t> Langsiktig lagerfinansiering viser i hvor stor grad lageret er langsiktig finansiert, </a:t>
            </a:r>
            <a:br>
              <a:rPr lang="nb-NO" sz="2000"/>
            </a:br>
            <a:r>
              <a:rPr lang="nb-NO" sz="2000"/>
              <a:t>og bør være positiv (og helst over 1)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825500"/>
            <a:ext cx="8839200" cy="515938"/>
          </a:xfrm>
        </p:spPr>
        <p:txBody>
          <a:bodyPr>
            <a:normAutofit fontScale="90000"/>
          </a:bodyPr>
          <a:lstStyle/>
          <a:p>
            <a:r>
              <a:rPr lang="nb-NO" sz="4000"/>
              <a:t>Finansiering</a:t>
            </a:r>
          </a:p>
        </p:txBody>
      </p:sp>
      <p:graphicFrame>
        <p:nvGraphicFramePr>
          <p:cNvPr id="92885" name="Group 725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732514384"/>
              </p:ext>
            </p:extLst>
          </p:nvPr>
        </p:nvGraphicFramePr>
        <p:xfrm>
          <a:off x="179388" y="1412875"/>
          <a:ext cx="8693467" cy="3465513"/>
        </p:xfrm>
        <a:graphic>
          <a:graphicData uri="http://schemas.openxmlformats.org/drawingml/2006/table">
            <a:tbl>
              <a:tblPr/>
              <a:tblGrid>
                <a:gridCol w="21510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844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51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826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9211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779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17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TK-Handel AS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20x2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20x1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20x0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7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Arbeidskapital</a:t>
                      </a:r>
                    </a:p>
                  </a:txBody>
                  <a:tcPr marL="0" marR="0" marT="0" marB="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7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975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Finansieringsgrad 1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7650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4475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Langsiktig lagerfinansiering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4475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4475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Likviditetsgrad 1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7813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05" name="Plassholder for bunn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b-NO"/>
              <a:t>Grunnleggende regnskapsanalyse</a:t>
            </a:r>
          </a:p>
        </p:txBody>
      </p:sp>
      <p:sp>
        <p:nvSpPr>
          <p:cNvPr id="106" name="Plassholder for lysbilde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F04AB24-5601-4C36-846A-0B668EDA1A45}" type="slidenum">
              <a:rPr lang="nb-NO"/>
              <a:pPr/>
              <a:t>24</a:t>
            </a:fld>
            <a:endParaRPr lang="nb-NO"/>
          </a:p>
        </p:txBody>
      </p:sp>
      <p:sp>
        <p:nvSpPr>
          <p:cNvPr id="92788" name="Text Box 628"/>
          <p:cNvSpPr txBox="1">
            <a:spLocks noChangeArrowheads="1"/>
          </p:cNvSpPr>
          <p:nvPr/>
        </p:nvSpPr>
        <p:spPr bwMode="auto">
          <a:xfrm>
            <a:off x="249238" y="5013325"/>
            <a:ext cx="890339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nb-NO" dirty="0"/>
              <a:t> Nøkkeltallene viser en positiv utvikling over tid og er tilfredsstillende</a:t>
            </a:r>
            <a:br>
              <a:rPr lang="nb-NO" dirty="0"/>
            </a:br>
            <a:r>
              <a:rPr lang="nb-NO" dirty="0"/>
              <a:t>  (til dels meget gode) ved utgangen av 20x3.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78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52400" y="825500"/>
            <a:ext cx="8812088" cy="515268"/>
          </a:xfrm>
        </p:spPr>
        <p:txBody>
          <a:bodyPr>
            <a:normAutofit fontScale="90000"/>
          </a:bodyPr>
          <a:lstStyle/>
          <a:p>
            <a:r>
              <a:rPr lang="nb-NO" dirty="0"/>
              <a:t>Finansiering</a:t>
            </a:r>
          </a:p>
        </p:txBody>
      </p:sp>
      <p:sp>
        <p:nvSpPr>
          <p:cNvPr id="8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Grunnleggende regnskapsanalyse</a:t>
            </a:r>
          </a:p>
        </p:txBody>
      </p:sp>
      <p:sp>
        <p:nvSpPr>
          <p:cNvPr id="8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E5C0D-3661-4D90-B0FC-09563829EB05}" type="slidenum">
              <a:rPr lang="nb-NO"/>
              <a:pPr/>
              <a:t>25</a:t>
            </a:fld>
            <a:endParaRPr lang="nb-NO"/>
          </a:p>
        </p:txBody>
      </p:sp>
      <p:graphicFrame>
        <p:nvGraphicFramePr>
          <p:cNvPr id="57643" name="Group 13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268052"/>
              </p:ext>
            </p:extLst>
          </p:nvPr>
        </p:nvGraphicFramePr>
        <p:xfrm>
          <a:off x="152400" y="1628800"/>
          <a:ext cx="8991600" cy="4088130"/>
        </p:xfrm>
        <a:graphic>
          <a:graphicData uri="http://schemas.openxmlformats.org/drawingml/2006/table">
            <a:tbl>
              <a:tblPr/>
              <a:tblGrid>
                <a:gridCol w="2346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7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6855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67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080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921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TK-Handel AS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20x2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Eiendeler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Finansiert med: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792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Egenkapital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Langsiktig gjeld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Kortsiktig gjeld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Beløp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Beløp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Beløp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Beløp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9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Varige driftsmidler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80 000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14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Sum anleggsmidler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80 000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6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Varer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24 000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6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Kundefordringer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12 500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6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Markedsbaserte aksjer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6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Forskudd lønn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1 200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6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Bankinnskudd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6 300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Sum omløpsmidler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52 000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Sum eiendeler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132 000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Finansiering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Konklusjon:</a:t>
            </a:r>
          </a:p>
          <a:p>
            <a:pPr lvl="1"/>
            <a:r>
              <a:rPr lang="nb-NO" dirty="0"/>
              <a:t>Eiendelene fordeler seg med 61 % på anleggsmidler og 39 % på omløpsmidler</a:t>
            </a:r>
          </a:p>
          <a:p>
            <a:pPr lvl="1"/>
            <a:r>
              <a:rPr lang="nb-NO" dirty="0"/>
              <a:t>Finansieringen er i store trekk sunn</a:t>
            </a:r>
          </a:p>
          <a:p>
            <a:pPr lvl="2"/>
            <a:r>
              <a:rPr lang="nb-NO" dirty="0"/>
              <a:t>Eiendelene er finansiert med 30 % egenkapital, </a:t>
            </a:r>
            <a:br>
              <a:rPr lang="nb-NO" dirty="0"/>
            </a:br>
            <a:r>
              <a:rPr lang="nb-NO" dirty="0"/>
              <a:t>46 % langsiktig gjeld og 24 % kortsiktig gjeld</a:t>
            </a:r>
          </a:p>
          <a:p>
            <a:pPr lvl="2"/>
            <a:r>
              <a:rPr lang="nb-NO" dirty="0"/>
              <a:t>Anleggsmidlene er finansiert med 50 % egenkapital </a:t>
            </a:r>
            <a:br>
              <a:rPr lang="nb-NO" dirty="0"/>
            </a:br>
            <a:r>
              <a:rPr lang="nb-NO" dirty="0"/>
              <a:t>og 50 % langsiktig gjeld</a:t>
            </a:r>
          </a:p>
          <a:p>
            <a:pPr lvl="2"/>
            <a:r>
              <a:rPr lang="nb-NO" dirty="0"/>
              <a:t>Omløpsmidlene er finansiert med 38 % langsiktig gjeld </a:t>
            </a:r>
            <a:br>
              <a:rPr lang="nb-NO" dirty="0"/>
            </a:br>
            <a:r>
              <a:rPr lang="nb-NO" dirty="0"/>
              <a:t>og 62 % kortsiktig gjeld</a:t>
            </a: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Grunnleggende regnskapsanalyse</a:t>
            </a:r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EFAF4-61F7-4448-B047-C6C69B22205B}" type="slidenum">
              <a:rPr lang="nb-NO"/>
              <a:pPr/>
              <a:t>26</a:t>
            </a:fld>
            <a:endParaRPr lang="nb-NO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Soliditet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nb-NO" sz="2800"/>
              <a:t>Generelt</a:t>
            </a:r>
          </a:p>
          <a:p>
            <a:pPr lvl="1"/>
            <a:r>
              <a:rPr lang="nb-NO" sz="2400"/>
              <a:t>Knyttet til finansieringen og skal si noe om bedriftens evne til å tåle tap</a:t>
            </a:r>
          </a:p>
          <a:p>
            <a:pPr lvl="2"/>
            <a:endParaRPr lang="nb-NO" sz="2000"/>
          </a:p>
          <a:p>
            <a:pPr lvl="2"/>
            <a:r>
              <a:rPr lang="nb-NO" sz="2000"/>
              <a:t>Egenkapitalandel</a:t>
            </a:r>
          </a:p>
          <a:p>
            <a:pPr lvl="2"/>
            <a:r>
              <a:rPr lang="nb-NO" sz="2000"/>
              <a:t>Gjeldsgrad</a:t>
            </a:r>
          </a:p>
          <a:p>
            <a:pPr lvl="2"/>
            <a:r>
              <a:rPr lang="nb-NO" sz="2000"/>
              <a:t>Rentedekningsgrad</a:t>
            </a:r>
          </a:p>
        </p:txBody>
      </p:sp>
      <p:pic>
        <p:nvPicPr>
          <p:cNvPr id="59397" name="Picture 5" descr="BS02051_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0343" y="3120060"/>
            <a:ext cx="1719113" cy="1837080"/>
          </a:xfrm>
        </p:spPr>
      </p:pic>
      <p:sp>
        <p:nvSpPr>
          <p:cNvPr id="5" name="Plassholder for bunn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b-NO"/>
              <a:t>Grunnleggende regnskapsanalyse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3E42C0-D6FF-4E2F-BA77-AB984F48515B}" type="slidenum">
              <a:rPr lang="nb-NO"/>
              <a:pPr/>
              <a:t>27</a:t>
            </a:fld>
            <a:endParaRPr lang="nb-NO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Soliditet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Beregning av nøkkeltall:</a:t>
            </a:r>
          </a:p>
        </p:txBody>
      </p:sp>
      <p:sp>
        <p:nvSpPr>
          <p:cNvPr id="50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Grunnleggende regnskapsanalyse</a:t>
            </a:r>
          </a:p>
        </p:txBody>
      </p:sp>
      <p:sp>
        <p:nvSpPr>
          <p:cNvPr id="51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3F118-7973-4094-B002-65552B11E67A}" type="slidenum">
              <a:rPr lang="nb-NO"/>
              <a:pPr/>
              <a:t>28</a:t>
            </a:fld>
            <a:endParaRPr lang="nb-NO"/>
          </a:p>
        </p:txBody>
      </p:sp>
      <p:graphicFrame>
        <p:nvGraphicFramePr>
          <p:cNvPr id="71765" name="Group 8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928837"/>
              </p:ext>
            </p:extLst>
          </p:nvPr>
        </p:nvGraphicFramePr>
        <p:xfrm>
          <a:off x="179512" y="2348880"/>
          <a:ext cx="8610600" cy="792480"/>
        </p:xfrm>
        <a:graphic>
          <a:graphicData uri="http://schemas.openxmlformats.org/drawingml/2006/table">
            <a:tbl>
              <a:tblPr/>
              <a:tblGrid>
                <a:gridCol w="2879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3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161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Egenkapitalandel</a:t>
                      </a:r>
                      <a:endParaRPr kumimoji="0" lang="nb-NO" sz="2000" b="0" i="0" u="none" strike="noStrike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Egenkapital ∙ 100 %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7963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Totalkapital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1762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8761404"/>
              </p:ext>
            </p:extLst>
          </p:nvPr>
        </p:nvGraphicFramePr>
        <p:xfrm>
          <a:off x="250825" y="3223633"/>
          <a:ext cx="8610600" cy="853440"/>
        </p:xfrm>
        <a:graphic>
          <a:graphicData uri="http://schemas.openxmlformats.org/drawingml/2006/table">
            <a:tbl>
              <a:tblPr/>
              <a:tblGrid>
                <a:gridCol w="2592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0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974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Gjeldsgrad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Gjeld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7222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Egenkapital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1766" name="Group 8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70110"/>
              </p:ext>
            </p:extLst>
          </p:nvPr>
        </p:nvGraphicFramePr>
        <p:xfrm>
          <a:off x="179512" y="4221088"/>
          <a:ext cx="8675687" cy="866140"/>
        </p:xfrm>
        <a:graphic>
          <a:graphicData uri="http://schemas.openxmlformats.org/drawingml/2006/table">
            <a:tbl>
              <a:tblPr/>
              <a:tblGrid>
                <a:gridCol w="28082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4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625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36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Rentedekningsgrad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Ordinært resultat før skatt + rentekostnad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9900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Rentekostnad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1767" name="Text Box 87"/>
          <p:cNvSpPr txBox="1">
            <a:spLocks noChangeArrowheads="1"/>
          </p:cNvSpPr>
          <p:nvPr/>
        </p:nvSpPr>
        <p:spPr bwMode="auto">
          <a:xfrm>
            <a:off x="125092" y="5229200"/>
            <a:ext cx="918713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342900" indent="-342900">
              <a:buFont typeface="Wingdings" pitchFamily="2" charset="2"/>
              <a:buChar char="§"/>
            </a:pPr>
            <a:r>
              <a:rPr lang="nb-NO" sz="1800" dirty="0"/>
              <a:t>Egenkapitalandelen viser hvor i hvor stor grad eiendelene er finansiert med egne midler. </a:t>
            </a:r>
            <a:br>
              <a:rPr lang="nb-NO" sz="1800" dirty="0"/>
            </a:br>
            <a:r>
              <a:rPr lang="nb-NO" sz="1800" dirty="0"/>
              <a:t>Den viser også hvor mye bedriften kan tape før fremmedkapitalen (gjelden) blir påført et tap. 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nb-NO" sz="1800" dirty="0"/>
              <a:t>Rentedekningsgraden måler evnen til å betale rentekostnadene ved forfall.</a:t>
            </a:r>
          </a:p>
        </p:txBody>
      </p:sp>
    </p:spTree>
    <p:extLst>
      <p:ext uri="{BB962C8B-B14F-4D97-AF65-F5344CB8AC3E}">
        <p14:creationId xmlns:p14="http://schemas.microsoft.com/office/powerpoint/2010/main" val="350192668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Soliditet</a:t>
            </a:r>
          </a:p>
        </p:txBody>
      </p:sp>
      <p:sp>
        <p:nvSpPr>
          <p:cNvPr id="5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Grunnleggende regnskapsanalyse</a:t>
            </a:r>
          </a:p>
        </p:txBody>
      </p:sp>
      <p:sp>
        <p:nvSpPr>
          <p:cNvPr id="5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C1768-6E0B-4A96-BE65-09A88A05F825}" type="slidenum">
              <a:rPr lang="nb-NO"/>
              <a:pPr/>
              <a:t>29</a:t>
            </a:fld>
            <a:endParaRPr lang="nb-NO"/>
          </a:p>
        </p:txBody>
      </p:sp>
      <p:graphicFrame>
        <p:nvGraphicFramePr>
          <p:cNvPr id="62566" name="Group 10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1786745"/>
              </p:ext>
            </p:extLst>
          </p:nvPr>
        </p:nvGraphicFramePr>
        <p:xfrm>
          <a:off x="755650" y="1628775"/>
          <a:ext cx="6858000" cy="3108960"/>
        </p:xfrm>
        <a:graphic>
          <a:graphicData uri="http://schemas.openxmlformats.org/drawingml/2006/table">
            <a:tbl>
              <a:tblPr/>
              <a:tblGrid>
                <a:gridCol w="3101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14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TK-Handel AS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Balanse per 31.12.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20x2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20x1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20x0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Egenkapital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Langsiktig gjeld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Kortsiktig gjeld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39 600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60 400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32 000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30 800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42 200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37 000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20 000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45 000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35 000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Sum egenkapital og gjeld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132 000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110 000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100 000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Egenkapitalandel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Gjeldsgrad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Oversikt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nb-NO" sz="2800"/>
              <a:t>Praktisk regnskapsanalyse</a:t>
            </a:r>
          </a:p>
          <a:p>
            <a:pPr lvl="1">
              <a:lnSpc>
                <a:spcPct val="90000"/>
              </a:lnSpc>
            </a:pPr>
            <a:r>
              <a:rPr lang="nb-NO" sz="2400"/>
              <a:t>Lønnsomhet</a:t>
            </a:r>
          </a:p>
          <a:p>
            <a:pPr lvl="2">
              <a:lnSpc>
                <a:spcPct val="90000"/>
              </a:lnSpc>
            </a:pPr>
            <a:r>
              <a:rPr lang="nb-NO" sz="2000"/>
              <a:t>Evne til å skape overskudd</a:t>
            </a:r>
          </a:p>
          <a:p>
            <a:pPr lvl="2">
              <a:lnSpc>
                <a:spcPct val="90000"/>
              </a:lnSpc>
            </a:pPr>
            <a:r>
              <a:rPr lang="nb-NO" sz="2000"/>
              <a:t>Rentabilitetsmålinger</a:t>
            </a:r>
          </a:p>
          <a:p>
            <a:pPr lvl="1">
              <a:lnSpc>
                <a:spcPct val="90000"/>
              </a:lnSpc>
            </a:pPr>
            <a:r>
              <a:rPr lang="nb-NO" sz="2400"/>
              <a:t>Likviditet</a:t>
            </a:r>
          </a:p>
          <a:p>
            <a:pPr lvl="2">
              <a:lnSpc>
                <a:spcPct val="90000"/>
              </a:lnSpc>
            </a:pPr>
            <a:r>
              <a:rPr lang="nb-NO" sz="2000"/>
              <a:t>Betalingssituasjonen</a:t>
            </a:r>
          </a:p>
          <a:p>
            <a:pPr lvl="1">
              <a:lnSpc>
                <a:spcPct val="90000"/>
              </a:lnSpc>
            </a:pPr>
            <a:r>
              <a:rPr lang="nb-NO" sz="2400"/>
              <a:t>Finansiering</a:t>
            </a:r>
          </a:p>
          <a:p>
            <a:pPr lvl="2">
              <a:lnSpc>
                <a:spcPct val="90000"/>
              </a:lnSpc>
            </a:pPr>
            <a:r>
              <a:rPr lang="nb-NO" sz="2000"/>
              <a:t>Anskaffelse og anvendelse av kapital</a:t>
            </a:r>
          </a:p>
          <a:p>
            <a:pPr lvl="1">
              <a:lnSpc>
                <a:spcPct val="90000"/>
              </a:lnSpc>
            </a:pPr>
            <a:r>
              <a:rPr lang="nb-NO" sz="2400"/>
              <a:t>Soliditet</a:t>
            </a:r>
          </a:p>
          <a:p>
            <a:pPr lvl="2">
              <a:lnSpc>
                <a:spcPct val="90000"/>
              </a:lnSpc>
            </a:pPr>
            <a:r>
              <a:rPr lang="nb-NO" sz="2000"/>
              <a:t>Evne til å tåle tap - egenkapitalsituasjonen</a:t>
            </a:r>
          </a:p>
        </p:txBody>
      </p:sp>
      <p:pic>
        <p:nvPicPr>
          <p:cNvPr id="27654" name="Picture 6" descr="BD06630_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6350" y="3324180"/>
            <a:ext cx="1787100" cy="1428840"/>
          </a:xfrm>
        </p:spPr>
      </p:pic>
      <p:sp>
        <p:nvSpPr>
          <p:cNvPr id="5" name="Plassholder for bunn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b-NO"/>
              <a:t>Grunnleggende regnskapsanalyse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21B307B-EF46-43FC-8F8F-8EA4451D3E88}" type="slidenum">
              <a:rPr lang="nb-NO"/>
              <a:pPr/>
              <a:t>3</a:t>
            </a:fld>
            <a:endParaRPr lang="nb-NO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Soliditet</a:t>
            </a:r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/>
              <a:t>Grunnleggende regnskapsanalyse</a:t>
            </a: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C6537-F588-40E6-AD1E-84BF49C6D0E4}" type="slidenum">
              <a:rPr lang="nb-NO" smtClean="0"/>
              <a:pPr/>
              <a:t>30</a:t>
            </a:fld>
            <a:endParaRPr lang="nb-NO"/>
          </a:p>
        </p:txBody>
      </p:sp>
      <p:graphicFrame>
        <p:nvGraphicFramePr>
          <p:cNvPr id="5" name="Group 15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4973673"/>
              </p:ext>
            </p:extLst>
          </p:nvPr>
        </p:nvGraphicFramePr>
        <p:xfrm>
          <a:off x="323528" y="1628800"/>
          <a:ext cx="8280920" cy="1872208"/>
        </p:xfrm>
        <a:graphic>
          <a:graphicData uri="http://schemas.openxmlformats.org/drawingml/2006/table">
            <a:tbl>
              <a:tblPr/>
              <a:tblGrid>
                <a:gridCol w="33534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1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64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46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TK-Handel AS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46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20x2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20x1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14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Resultat før skatt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14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Rentekostnad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4 680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4 650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Group 39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2210928"/>
              </p:ext>
            </p:extLst>
          </p:nvPr>
        </p:nvGraphicFramePr>
        <p:xfrm>
          <a:off x="323528" y="3933056"/>
          <a:ext cx="8245672" cy="633218"/>
        </p:xfrm>
        <a:graphic>
          <a:graphicData uri="http://schemas.openxmlformats.org/drawingml/2006/table">
            <a:tbl>
              <a:tblPr/>
              <a:tblGrid>
                <a:gridCol w="2232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125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248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7309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1468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47646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Rentedekningsgrad: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8418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TekstSylinder 6"/>
          <p:cNvSpPr txBox="1"/>
          <p:nvPr/>
        </p:nvSpPr>
        <p:spPr>
          <a:xfrm>
            <a:off x="107504" y="4869160"/>
            <a:ext cx="675608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nb-NO" sz="1800" dirty="0"/>
              <a:t>Rentedekningsgrad er et viktig nøkkeltall i bedrifter med høy gjeld, </a:t>
            </a:r>
            <a:br>
              <a:rPr lang="nb-NO" sz="1800" dirty="0"/>
            </a:br>
            <a:r>
              <a:rPr lang="nb-NO" sz="1800" dirty="0"/>
              <a:t>for eksempel eiendomsselskaper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nb-NO" sz="1800" dirty="0"/>
              <a:t>Mange har hevdet at rentedekningsgraden bør  ligge nærmere 3.</a:t>
            </a:r>
          </a:p>
          <a:p>
            <a:pPr marL="285750" indent="-285750">
              <a:buFont typeface="Wingdings" pitchFamily="2" charset="2"/>
              <a:buChar char="§"/>
            </a:pPr>
            <a:endParaRPr lang="nb-NO" sz="1800" dirty="0"/>
          </a:p>
        </p:txBody>
      </p:sp>
    </p:spTree>
    <p:extLst>
      <p:ext uri="{BB962C8B-B14F-4D97-AF65-F5344CB8AC3E}">
        <p14:creationId xmlns:p14="http://schemas.microsoft.com/office/powerpoint/2010/main" val="419638547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Likviditet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nb-NO" sz="2800"/>
              <a:t>Generelt</a:t>
            </a:r>
          </a:p>
          <a:p>
            <a:pPr lvl="1"/>
            <a:r>
              <a:rPr lang="nb-NO" sz="2400"/>
              <a:t>Viser bedriftens </a:t>
            </a:r>
            <a:br>
              <a:rPr lang="nb-NO" sz="2400"/>
            </a:br>
            <a:r>
              <a:rPr lang="nb-NO" sz="2400"/>
              <a:t>betalingssituasjon</a:t>
            </a:r>
          </a:p>
          <a:p>
            <a:pPr lvl="1"/>
            <a:endParaRPr lang="nb-NO" sz="2400"/>
          </a:p>
          <a:p>
            <a:pPr lvl="2"/>
            <a:r>
              <a:rPr lang="nb-NO" sz="2000"/>
              <a:t>Likviditetsgrad 1</a:t>
            </a:r>
          </a:p>
          <a:p>
            <a:pPr lvl="2"/>
            <a:r>
              <a:rPr lang="nb-NO" sz="2000"/>
              <a:t>Likviditetsgrad 2</a:t>
            </a:r>
          </a:p>
        </p:txBody>
      </p:sp>
      <p:pic>
        <p:nvPicPr>
          <p:cNvPr id="63493" name="Picture 5" descr="BD06130_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9162" y="3129780"/>
            <a:ext cx="1301475" cy="1817640"/>
          </a:xfrm>
        </p:spPr>
      </p:pic>
      <p:sp>
        <p:nvSpPr>
          <p:cNvPr id="5" name="Plassholder for bunn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b-NO"/>
              <a:t>Grunnleggende regnskapsanalyse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117430-BEAC-4C46-9FB1-378DD16F82E4}" type="slidenum">
              <a:rPr lang="nb-NO"/>
              <a:pPr/>
              <a:t>31</a:t>
            </a:fld>
            <a:endParaRPr lang="nb-NO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Likviditet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nb-NO"/>
              <a:t>Beregning av nøkkeltall:</a:t>
            </a:r>
          </a:p>
        </p:txBody>
      </p:sp>
      <p:sp>
        <p:nvSpPr>
          <p:cNvPr id="36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Grunnleggende regnskapsanalyse</a:t>
            </a:r>
          </a:p>
        </p:txBody>
      </p:sp>
      <p:sp>
        <p:nvSpPr>
          <p:cNvPr id="37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DBCFB-6C8F-4508-8190-1FEF900F206D}" type="slidenum">
              <a:rPr lang="nb-NO"/>
              <a:pPr/>
              <a:t>32</a:t>
            </a:fld>
            <a:endParaRPr lang="nb-NO"/>
          </a:p>
        </p:txBody>
      </p:sp>
      <p:graphicFrame>
        <p:nvGraphicFramePr>
          <p:cNvPr id="65575" name="Group 39"/>
          <p:cNvGraphicFramePr>
            <a:graphicFrameLocks noGrp="1"/>
          </p:cNvGraphicFramePr>
          <p:nvPr/>
        </p:nvGraphicFramePr>
        <p:xfrm>
          <a:off x="609600" y="2514600"/>
          <a:ext cx="6400800" cy="927100"/>
        </p:xfrm>
        <a:graphic>
          <a:graphicData uri="http://schemas.openxmlformats.org/drawingml/2006/table">
            <a:tbl>
              <a:tblPr/>
              <a:tblGrid>
                <a:gridCol w="29479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48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Likviditetsgrad 1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Omløpsmidler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9900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Kortsiktig gjeld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5580" name="Group 44"/>
          <p:cNvGraphicFramePr>
            <a:graphicFrameLocks noGrp="1"/>
          </p:cNvGraphicFramePr>
          <p:nvPr/>
        </p:nvGraphicFramePr>
        <p:xfrm>
          <a:off x="609600" y="3505200"/>
          <a:ext cx="7131050" cy="927100"/>
        </p:xfrm>
        <a:graphic>
          <a:graphicData uri="http://schemas.openxmlformats.org/drawingml/2006/table">
            <a:tbl>
              <a:tblPr/>
              <a:tblGrid>
                <a:gridCol w="2709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21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290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Likviditetsgrad 2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Mest likvide omløpsmidler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9900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Kortsiktig gjeld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5576" name="Text Box 40"/>
          <p:cNvSpPr txBox="1">
            <a:spLocks noChangeArrowheads="1"/>
          </p:cNvSpPr>
          <p:nvPr/>
        </p:nvSpPr>
        <p:spPr bwMode="auto">
          <a:xfrm>
            <a:off x="609600" y="4572000"/>
            <a:ext cx="71532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b-NO" sz="2000"/>
              <a:t>Mest likvide omløpsmidler omfatter normalt samtlige omløpsmidler </a:t>
            </a:r>
            <a:br>
              <a:rPr lang="nb-NO" sz="2000"/>
            </a:br>
            <a:r>
              <a:rPr lang="nb-NO" sz="2000"/>
              <a:t>med unntak for varelager</a:t>
            </a:r>
          </a:p>
        </p:txBody>
      </p:sp>
      <p:sp>
        <p:nvSpPr>
          <p:cNvPr id="65577" name="Text Box 41"/>
          <p:cNvSpPr txBox="1">
            <a:spLocks noChangeArrowheads="1"/>
          </p:cNvSpPr>
          <p:nvPr/>
        </p:nvSpPr>
        <p:spPr bwMode="auto">
          <a:xfrm>
            <a:off x="517525" y="5451475"/>
            <a:ext cx="809942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b-NO"/>
              <a:t>Anbefalt norm er at likviditetsgrad 1 bør være større enn 2, mens</a:t>
            </a:r>
            <a:br>
              <a:rPr lang="nb-NO"/>
            </a:br>
            <a:r>
              <a:rPr lang="nb-NO"/>
              <a:t>likviditetsgrad 2 bør være større enn 1.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825500"/>
            <a:ext cx="8740080" cy="587276"/>
          </a:xfrm>
        </p:spPr>
        <p:txBody>
          <a:bodyPr/>
          <a:lstStyle/>
          <a:p>
            <a:r>
              <a:rPr lang="nb-NO" dirty="0"/>
              <a:t>Likviditet</a:t>
            </a:r>
          </a:p>
        </p:txBody>
      </p:sp>
      <p:sp>
        <p:nvSpPr>
          <p:cNvPr id="54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/>
              <a:t>Grunnleggende regnskapsanalyse</a:t>
            </a:r>
          </a:p>
        </p:txBody>
      </p:sp>
      <p:sp>
        <p:nvSpPr>
          <p:cNvPr id="55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4355E-0BEE-458B-9991-DB871C48C273}" type="slidenum">
              <a:rPr lang="nb-NO"/>
              <a:pPr/>
              <a:t>33</a:t>
            </a:fld>
            <a:endParaRPr lang="nb-NO"/>
          </a:p>
        </p:txBody>
      </p:sp>
      <p:graphicFrame>
        <p:nvGraphicFramePr>
          <p:cNvPr id="67672" name="Group 8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5821146"/>
              </p:ext>
            </p:extLst>
          </p:nvPr>
        </p:nvGraphicFramePr>
        <p:xfrm>
          <a:off x="827584" y="1441768"/>
          <a:ext cx="6912694" cy="3566160"/>
        </p:xfrm>
        <a:graphic>
          <a:graphicData uri="http://schemas.openxmlformats.org/drawingml/2006/table">
            <a:tbl>
              <a:tblPr/>
              <a:tblGrid>
                <a:gridCol w="3101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14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738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TK-Handel AS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Balanse per 31.12.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20x2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20x1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20x0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Varer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24 000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18 000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Fordringer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13 700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14 650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15 375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Aksjer og bankinnskudd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14 300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11 350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14 625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Sum omløpsmidler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52 000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44 000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50 000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Kortsiktig gjeld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32 000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37 000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35 000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Likviditetsgrad 1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Likviditetsgrad 2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7637" name="Text Box 53"/>
          <p:cNvSpPr txBox="1">
            <a:spLocks noChangeArrowheads="1"/>
          </p:cNvSpPr>
          <p:nvPr/>
        </p:nvSpPr>
        <p:spPr bwMode="auto">
          <a:xfrm>
            <a:off x="620142" y="5157192"/>
            <a:ext cx="80010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b-NO" sz="2000" dirty="0"/>
              <a:t>Likviditetsgrad viser en positiv utvikling i perioden, mens likviditetsgrad 2 er omtrent uendret i hele perioden.  Dette skyldes at en stor andel av økning</a:t>
            </a:r>
            <a:br>
              <a:rPr lang="nb-NO" sz="2000" dirty="0"/>
            </a:br>
            <a:r>
              <a:rPr lang="nb-NO" sz="2000" dirty="0"/>
              <a:t>av arbeidskapitalen gjelder økning av varelageret (mindre likvid eiendel).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Kredittid og omløpshastighet</a:t>
            </a:r>
          </a:p>
        </p:txBody>
      </p:sp>
      <p:sp>
        <p:nvSpPr>
          <p:cNvPr id="68611" name="Rectangle 1027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nb-NO" sz="2800"/>
              <a:t>Generelt</a:t>
            </a:r>
          </a:p>
          <a:p>
            <a:pPr lvl="1"/>
            <a:r>
              <a:rPr lang="nb-NO" sz="2400"/>
              <a:t>Omløpshastighet og kredittid på eiendeler og gjeld påvirker lønnsomhet og likviditet.</a:t>
            </a:r>
          </a:p>
          <a:p>
            <a:pPr lvl="2"/>
            <a:r>
              <a:rPr lang="nb-NO" sz="2000"/>
              <a:t>Høy omløpshastighet og kort kredittid betyr at pengene sirkulerer raskere i bedriften</a:t>
            </a:r>
          </a:p>
          <a:p>
            <a:pPr lvl="3"/>
            <a:r>
              <a:rPr lang="nb-NO" sz="1800"/>
              <a:t>Omløpshastighet på varelageret</a:t>
            </a:r>
          </a:p>
          <a:p>
            <a:pPr lvl="3"/>
            <a:r>
              <a:rPr lang="nb-NO" sz="1800"/>
              <a:t>Kredittid til kunder</a:t>
            </a:r>
          </a:p>
          <a:p>
            <a:pPr lvl="3"/>
            <a:r>
              <a:rPr lang="nb-NO" sz="1800"/>
              <a:t>Kredittid hos leverandører</a:t>
            </a:r>
          </a:p>
        </p:txBody>
      </p:sp>
      <p:pic>
        <p:nvPicPr>
          <p:cNvPr id="68613" name="Picture 1029" descr="BD06129_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6637" y="3382500"/>
            <a:ext cx="1806525" cy="1312200"/>
          </a:xfrm>
        </p:spPr>
      </p:pic>
      <p:sp>
        <p:nvSpPr>
          <p:cNvPr id="5" name="Plassholder for bunn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b-NO"/>
              <a:t>Grunnleggende regnskapsanalyse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68D4663-C260-4995-86E4-69EEEEF26B3E}" type="slidenum">
              <a:rPr lang="nb-NO"/>
              <a:pPr/>
              <a:t>34</a:t>
            </a:fld>
            <a:endParaRPr lang="nb-NO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Kredittid og omløpshastighet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nb-NO"/>
              <a:t>Beregning av nøkkeltall:</a:t>
            </a:r>
          </a:p>
        </p:txBody>
      </p:sp>
      <p:sp>
        <p:nvSpPr>
          <p:cNvPr id="50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Grunnleggende regnskapsanalyse</a:t>
            </a:r>
          </a:p>
        </p:txBody>
      </p:sp>
      <p:sp>
        <p:nvSpPr>
          <p:cNvPr id="51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3F118-7973-4094-B002-65552B11E67A}" type="slidenum">
              <a:rPr lang="nb-NO"/>
              <a:pPr/>
              <a:t>35</a:t>
            </a:fld>
            <a:endParaRPr lang="nb-NO"/>
          </a:p>
        </p:txBody>
      </p:sp>
      <p:graphicFrame>
        <p:nvGraphicFramePr>
          <p:cNvPr id="71765" name="Group 8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127274"/>
              </p:ext>
            </p:extLst>
          </p:nvPr>
        </p:nvGraphicFramePr>
        <p:xfrm>
          <a:off x="179388" y="2492375"/>
          <a:ext cx="8610600" cy="853440"/>
        </p:xfrm>
        <a:graphic>
          <a:graphicData uri="http://schemas.openxmlformats.org/drawingml/2006/table">
            <a:tbl>
              <a:tblPr/>
              <a:tblGrid>
                <a:gridCol w="2879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3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161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Lagringstid varelager</a:t>
                      </a:r>
                      <a:endParaRPr kumimoji="0" lang="nb-NO" sz="2000" b="0" i="0" u="none" strike="noStrike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Gjennomsnittlig varelager 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·</a:t>
                      </a: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365 dager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7963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Varekostnad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1762" name="Group 82"/>
          <p:cNvGraphicFramePr>
            <a:graphicFrameLocks noGrp="1"/>
          </p:cNvGraphicFramePr>
          <p:nvPr/>
        </p:nvGraphicFramePr>
        <p:xfrm>
          <a:off x="250825" y="3422650"/>
          <a:ext cx="8610600" cy="927100"/>
        </p:xfrm>
        <a:graphic>
          <a:graphicData uri="http://schemas.openxmlformats.org/drawingml/2006/table">
            <a:tbl>
              <a:tblPr/>
              <a:tblGrid>
                <a:gridCol w="2592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0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974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Kredittid kunder </a:t>
                      </a:r>
                      <a:r>
                        <a:rPr kumimoji="0" lang="nb-NO" sz="20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1)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Gjennomsnittlig kundefordringer 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·</a:t>
                      </a: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365 dager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9900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Kredittsalg 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·</a:t>
                      </a: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1,25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1766" name="Group 86"/>
          <p:cNvGraphicFramePr>
            <a:graphicFrameLocks noGrp="1"/>
          </p:cNvGraphicFramePr>
          <p:nvPr/>
        </p:nvGraphicFramePr>
        <p:xfrm>
          <a:off x="179388" y="4581525"/>
          <a:ext cx="8675687" cy="927100"/>
        </p:xfrm>
        <a:graphic>
          <a:graphicData uri="http://schemas.openxmlformats.org/drawingml/2006/table">
            <a:tbl>
              <a:tblPr/>
              <a:tblGrid>
                <a:gridCol w="28082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4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625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36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Kredittid leverandører </a:t>
                      </a:r>
                      <a:r>
                        <a:rPr kumimoji="0" lang="nb-NO" sz="20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1)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Gjennomsnittlig leverandørgjeld 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·</a:t>
                      </a: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365 dager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9900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Varekjøp på kreditt 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·</a:t>
                      </a: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1,25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1767" name="Text Box 87"/>
          <p:cNvSpPr txBox="1">
            <a:spLocks noChangeArrowheads="1"/>
          </p:cNvSpPr>
          <p:nvPr/>
        </p:nvSpPr>
        <p:spPr bwMode="auto">
          <a:xfrm>
            <a:off x="684213" y="5710238"/>
            <a:ext cx="34464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b-NO" sz="2000" baseline="30000"/>
              <a:t>1)</a:t>
            </a:r>
            <a:r>
              <a:rPr lang="nb-NO" sz="2000"/>
              <a:t> Forutsatt 25 % merverdiavgift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Kredittid og omløpshastighet</a:t>
            </a:r>
          </a:p>
        </p:txBody>
      </p:sp>
      <p:sp>
        <p:nvSpPr>
          <p:cNvPr id="60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Grunnleggende regnskapsanalyse</a:t>
            </a:r>
          </a:p>
        </p:txBody>
      </p:sp>
      <p:sp>
        <p:nvSpPr>
          <p:cNvPr id="61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2FD4C-041D-4530-8F9A-C46108C64DC0}" type="slidenum">
              <a:rPr lang="nb-NO"/>
              <a:pPr/>
              <a:t>36</a:t>
            </a:fld>
            <a:endParaRPr lang="nb-NO"/>
          </a:p>
        </p:txBody>
      </p:sp>
      <p:graphicFrame>
        <p:nvGraphicFramePr>
          <p:cNvPr id="72879" name="Group 17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5536711"/>
              </p:ext>
            </p:extLst>
          </p:nvPr>
        </p:nvGraphicFramePr>
        <p:xfrm>
          <a:off x="684213" y="1844675"/>
          <a:ext cx="6858000" cy="3686026"/>
        </p:xfrm>
        <a:graphic>
          <a:graphicData uri="http://schemas.openxmlformats.org/drawingml/2006/table">
            <a:tbl>
              <a:tblPr/>
              <a:tblGrid>
                <a:gridCol w="3101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14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TK-Handel AS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Balanse per 31.12.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20x2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20x1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20x0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77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Varelager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24 000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18 000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1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Kundefordringer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12 500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13 750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14 375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61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Leverandørgjeld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6 250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5 625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8 750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Char char="§"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Resultatregnskap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20x2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20x1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Salgsinntekt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127 000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110 000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Varekostnad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67 310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55 000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Gjennomsnittlig lagringstid varelager</a:t>
            </a:r>
          </a:p>
        </p:txBody>
      </p:sp>
      <p:sp>
        <p:nvSpPr>
          <p:cNvPr id="102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Grunnleggende regnskapsanalyse</a:t>
            </a:r>
          </a:p>
        </p:txBody>
      </p:sp>
      <p:sp>
        <p:nvSpPr>
          <p:cNvPr id="103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19B61-EC37-4F1B-B0B4-EFDC2E658EF5}" type="slidenum">
              <a:rPr lang="nb-NO"/>
              <a:pPr/>
              <a:t>37</a:t>
            </a:fld>
            <a:endParaRPr lang="nb-NO"/>
          </a:p>
        </p:txBody>
      </p:sp>
      <p:graphicFrame>
        <p:nvGraphicFramePr>
          <p:cNvPr id="74191" name="Group 46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7582905"/>
              </p:ext>
            </p:extLst>
          </p:nvPr>
        </p:nvGraphicFramePr>
        <p:xfrm>
          <a:off x="107504" y="1690688"/>
          <a:ext cx="8857109" cy="3341373"/>
        </p:xfrm>
        <a:graphic>
          <a:graphicData uri="http://schemas.openxmlformats.org/drawingml/2006/table">
            <a:tbl>
              <a:tblPr/>
              <a:tblGrid>
                <a:gridCol w="18131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46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4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00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625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5604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597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973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20x2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20x1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51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Varelager (snitt)</a:t>
                      </a:r>
                    </a:p>
                  </a:txBody>
                  <a:tcPr marL="0" marR="0" marT="0" marB="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51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7264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Gjennomsnittlig lagringstid</a:t>
                      </a:r>
                    </a:p>
                  </a:txBody>
                  <a:tcPr marL="0" marR="0" marT="0" marB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7264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72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7264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Omløpshastighet varelager</a:t>
                      </a:r>
                    </a:p>
                  </a:txBody>
                  <a:tcPr marL="0" marR="0" marT="0" marB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67 310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55 000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5104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21 000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19 000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72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7264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Gjennomsnittlig lagringstid</a:t>
                      </a:r>
                    </a:p>
                  </a:txBody>
                  <a:tcPr marL="0" marR="0" marT="0" marB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365 dager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365 dager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5104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74064" name="Text Box 336"/>
          <p:cNvSpPr txBox="1">
            <a:spLocks noChangeArrowheads="1"/>
          </p:cNvSpPr>
          <p:nvPr/>
        </p:nvSpPr>
        <p:spPr bwMode="auto">
          <a:xfrm>
            <a:off x="0" y="5229225"/>
            <a:ext cx="7467429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b-NO" sz="2000" dirty="0"/>
              <a:t>Gjennomsnittlig lagringstid er </a:t>
            </a:r>
          </a:p>
          <a:p>
            <a:r>
              <a:rPr lang="nb-NO" sz="2000" dirty="0"/>
              <a:t>Det virker svært lenge, men…</a:t>
            </a:r>
          </a:p>
          <a:p>
            <a:r>
              <a:rPr lang="nb-NO" sz="2000" dirty="0"/>
              <a:t>Generelt vil lagringstid avhenge av bransje, bedriftspolicy og lignende.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Kredittid til kunder</a:t>
            </a:r>
          </a:p>
        </p:txBody>
      </p:sp>
      <p:graphicFrame>
        <p:nvGraphicFramePr>
          <p:cNvPr id="74950" name="Group 198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30494078"/>
              </p:ext>
            </p:extLst>
          </p:nvPr>
        </p:nvGraphicFramePr>
        <p:xfrm>
          <a:off x="179388" y="1752600"/>
          <a:ext cx="8812212" cy="3322320"/>
        </p:xfrm>
        <a:graphic>
          <a:graphicData uri="http://schemas.openxmlformats.org/drawingml/2006/table">
            <a:tbl>
              <a:tblPr/>
              <a:tblGrid>
                <a:gridCol w="21510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65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37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88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507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606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39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20x2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20x1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Kundefordringer (snitt)</a:t>
                      </a:r>
                    </a:p>
                  </a:txBody>
                  <a:tcPr marL="0" marR="0" marT="0" marB="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(13 750 + 14 375)/2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6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5738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Kredittid kunder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14 062,5 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· 365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5738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110 000 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·</a:t>
                      </a:r>
                      <a:r>
                        <a:rPr kumimoji="0" lang="nb-N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1,25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5738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Omløpshastighet kunder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127 000 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·</a:t>
                      </a:r>
                      <a:r>
                        <a:rPr kumimoji="0" lang="nb-N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1,25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110 000 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·</a:t>
                      </a:r>
                      <a:r>
                        <a:rPr kumimoji="0" lang="nb-N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1,25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1463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13 125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14 062,5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415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Kredittid til kunder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365 dager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365 dager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66688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04" name="Plassholder for bunn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b-NO"/>
              <a:t>Grunnleggende regnskapsanalyse</a:t>
            </a:r>
          </a:p>
        </p:txBody>
      </p:sp>
      <p:sp>
        <p:nvSpPr>
          <p:cNvPr id="105" name="Plassholder for lysbilde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0E6D35-0C72-4A34-AF52-B8551D267084}" type="slidenum">
              <a:rPr lang="nb-NO"/>
              <a:pPr/>
              <a:t>38</a:t>
            </a:fld>
            <a:endParaRPr lang="nb-NO"/>
          </a:p>
        </p:txBody>
      </p:sp>
      <p:sp>
        <p:nvSpPr>
          <p:cNvPr id="74772" name="Text Box 20"/>
          <p:cNvSpPr txBox="1">
            <a:spLocks noChangeArrowheads="1"/>
          </p:cNvSpPr>
          <p:nvPr/>
        </p:nvSpPr>
        <p:spPr bwMode="auto">
          <a:xfrm>
            <a:off x="250825" y="5373688"/>
            <a:ext cx="8153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nb-NO" sz="2000"/>
              <a:t>Kredittiden til kundene avhenger av betalingsvilkårene. Den virker å være noe lang, men det er gunstig at den er redusert i perioden. 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825500"/>
            <a:ext cx="8839200" cy="515938"/>
          </a:xfrm>
        </p:spPr>
        <p:txBody>
          <a:bodyPr>
            <a:normAutofit fontScale="90000"/>
          </a:bodyPr>
          <a:lstStyle/>
          <a:p>
            <a:r>
              <a:rPr lang="nb-NO" sz="4000"/>
              <a:t>Kredittid til leverandører</a:t>
            </a:r>
          </a:p>
        </p:txBody>
      </p:sp>
      <p:graphicFrame>
        <p:nvGraphicFramePr>
          <p:cNvPr id="96421" name="Group 165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71987033"/>
              </p:ext>
            </p:extLst>
          </p:nvPr>
        </p:nvGraphicFramePr>
        <p:xfrm>
          <a:off x="152400" y="1412875"/>
          <a:ext cx="8884096" cy="3688080"/>
        </p:xfrm>
        <a:graphic>
          <a:graphicData uri="http://schemas.openxmlformats.org/drawingml/2006/table">
            <a:tbl>
              <a:tblPr/>
              <a:tblGrid>
                <a:gridCol w="21161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5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66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74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95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39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20x2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20x1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Leverandørgjeld (snitt)</a:t>
                      </a:r>
                    </a:p>
                  </a:txBody>
                  <a:tcPr marL="0" marR="0" marT="0" marB="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6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6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Varekjøp</a:t>
                      </a:r>
                    </a:p>
                  </a:txBody>
                  <a:tcPr marL="0" marR="0" marT="0" marB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6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6688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Kredittid leverandører</a:t>
                      </a:r>
                    </a:p>
                  </a:txBody>
                  <a:tcPr marL="0" marR="0" marT="0" marB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6688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6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5738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Omløpshastighet leverandører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73 310 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·</a:t>
                      </a:r>
                      <a:r>
                        <a:rPr kumimoji="0" lang="nb-N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1,25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53 000 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·</a:t>
                      </a:r>
                      <a:r>
                        <a:rPr kumimoji="0" lang="nb-N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1,25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1463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5 937,5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7 187,5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6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415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Kredittid til leverandører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365 dager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365 dager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66688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15,4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9,2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114" name="Plassholder for bunn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b-NO"/>
              <a:t>Grunnleggende regnskapsanalyse</a:t>
            </a:r>
          </a:p>
        </p:txBody>
      </p:sp>
      <p:sp>
        <p:nvSpPr>
          <p:cNvPr id="115" name="Plassholder for lysbilde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DA3DCFD-2241-4D1D-82F4-237D7E068C40}" type="slidenum">
              <a:rPr lang="nb-NO"/>
              <a:pPr/>
              <a:t>39</a:t>
            </a:fld>
            <a:endParaRPr lang="nb-NO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Oppgave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nb-NO" sz="2800" dirty="0"/>
              <a:t>Generelt</a:t>
            </a:r>
          </a:p>
          <a:p>
            <a:pPr lvl="1"/>
            <a:r>
              <a:rPr lang="nb-NO" sz="2400" dirty="0"/>
              <a:t>Du skal gjennomføre en praktisk regnskapsanalyse av selskapet TK-Handel AS for årene 20x1 til 20x3 (data er vedlagt)</a:t>
            </a:r>
            <a:br>
              <a:rPr lang="nb-NO" sz="2400" dirty="0"/>
            </a:br>
            <a:endParaRPr lang="nb-NO" sz="2400" dirty="0"/>
          </a:p>
          <a:p>
            <a:pPr lvl="2"/>
            <a:r>
              <a:rPr lang="nb-NO" sz="2000" dirty="0"/>
              <a:t>Lønnsomhet</a:t>
            </a:r>
          </a:p>
          <a:p>
            <a:pPr lvl="2"/>
            <a:r>
              <a:rPr lang="nb-NO" sz="2000" dirty="0"/>
              <a:t>Finansiering og soliditet</a:t>
            </a:r>
          </a:p>
          <a:p>
            <a:pPr lvl="2"/>
            <a:r>
              <a:rPr lang="nb-NO" sz="2000" dirty="0"/>
              <a:t>Likviditet</a:t>
            </a:r>
          </a:p>
          <a:p>
            <a:pPr lvl="2">
              <a:buFont typeface="Wingdings" pitchFamily="2" charset="2"/>
              <a:buNone/>
            </a:pPr>
            <a:endParaRPr lang="nb-NO" sz="2000" dirty="0"/>
          </a:p>
        </p:txBody>
      </p:sp>
      <p:pic>
        <p:nvPicPr>
          <p:cNvPr id="76810" name="Picture 10" descr="MCPE01984_0000[1]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583543"/>
            <a:ext cx="4343400" cy="2910114"/>
          </a:xfrm>
        </p:spPr>
      </p:pic>
      <p:sp>
        <p:nvSpPr>
          <p:cNvPr id="5" name="Plassholder for bunn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b-NO"/>
              <a:t>Grunnleggende regnskapsanalyse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6FE7F4-86E1-493E-83D3-25607141AECD}" type="slidenum">
              <a:rPr lang="nb-NO"/>
              <a:pPr/>
              <a:t>4</a:t>
            </a:fld>
            <a:endParaRPr lang="nb-NO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 sz="4000"/>
              <a:t>Kommentarer til nøkkeltall for balansen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nb-NO" sz="2800" dirty="0"/>
              <a:t>Egenkapitalandel</a:t>
            </a:r>
          </a:p>
          <a:p>
            <a:pPr lvl="1"/>
            <a:r>
              <a:rPr lang="nb-NO" sz="2400" dirty="0"/>
              <a:t>Bør normalt være minst på 25 – 30 %.</a:t>
            </a:r>
          </a:p>
          <a:p>
            <a:pPr lvl="1"/>
            <a:r>
              <a:rPr lang="nb-NO" sz="2400" dirty="0"/>
              <a:t>Gjennomsnittlig egenkapitalprosent for aksjeselskaper i Norge har de seneste årene ligget på ca. 40 %</a:t>
            </a:r>
          </a:p>
          <a:p>
            <a:pPr lvl="1"/>
            <a:r>
              <a:rPr lang="nb-NO" sz="2400" dirty="0"/>
              <a:t>Dersom egenkapitalprosenten kommer under 10 %, har styret plikt til å iverksette tiltak for å forbedre situasjonen</a:t>
            </a:r>
          </a:p>
          <a:p>
            <a:r>
              <a:rPr lang="nb-NO" sz="2800" dirty="0"/>
              <a:t>Likviditetsgrad 1</a:t>
            </a:r>
          </a:p>
          <a:p>
            <a:pPr lvl="1"/>
            <a:r>
              <a:rPr lang="nb-NO" sz="2400" dirty="0"/>
              <a:t>Anbefalt norm er på 2 (2:1). Det er sjelden at dette nøkkeltallet er så høyt. Gjennomsnitt for aksjeselskaper i Norge har de siste årene vært på ca. 1,2 (se tabell 32-4 </a:t>
            </a:r>
            <a:r>
              <a:rPr lang="nb-NO" sz="2400"/>
              <a:t>i læreboka).</a:t>
            </a:r>
            <a:endParaRPr lang="nb-NO" sz="2400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/>
              <a:t>Grunnleggende regnskapsanalyse</a:t>
            </a:r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34397-AD15-489B-A6CD-586B5B7E326F}" type="slidenum">
              <a:rPr lang="nb-NO"/>
              <a:pPr/>
              <a:t>40</a:t>
            </a:fld>
            <a:endParaRPr lang="nb-NO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Lønnsomhet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752600"/>
            <a:ext cx="5140325" cy="4572000"/>
          </a:xfrm>
        </p:spPr>
        <p:txBody>
          <a:bodyPr/>
          <a:lstStyle/>
          <a:p>
            <a:r>
              <a:rPr lang="nb-NO" sz="2800"/>
              <a:t>Vanlige nøkkeltall</a:t>
            </a:r>
          </a:p>
          <a:p>
            <a:pPr lvl="1"/>
            <a:r>
              <a:rPr lang="nb-NO" sz="2400"/>
              <a:t>Resultatanalyse</a:t>
            </a:r>
          </a:p>
          <a:p>
            <a:pPr lvl="2"/>
            <a:r>
              <a:rPr lang="nb-NO" sz="2000"/>
              <a:t>Bruttofortjeneste</a:t>
            </a:r>
          </a:p>
          <a:p>
            <a:pPr lvl="2"/>
            <a:r>
              <a:rPr lang="nb-NO" sz="2000"/>
              <a:t>Driftsmargin</a:t>
            </a:r>
          </a:p>
          <a:p>
            <a:pPr lvl="2"/>
            <a:r>
              <a:rPr lang="nb-NO" sz="2000"/>
              <a:t>Resultatmargin</a:t>
            </a:r>
          </a:p>
          <a:p>
            <a:pPr lvl="2"/>
            <a:r>
              <a:rPr lang="nb-NO" sz="2000"/>
              <a:t>Fortjenestemargin</a:t>
            </a:r>
            <a:br>
              <a:rPr lang="nb-NO" sz="2000"/>
            </a:br>
            <a:endParaRPr lang="nb-NO" sz="2000"/>
          </a:p>
          <a:p>
            <a:pPr lvl="1"/>
            <a:r>
              <a:rPr lang="nb-NO" sz="2400"/>
              <a:t>Rentabilitetsmålinger </a:t>
            </a:r>
            <a:br>
              <a:rPr lang="nb-NO" sz="2400"/>
            </a:br>
            <a:r>
              <a:rPr lang="nb-NO" sz="2400"/>
              <a:t>(avkastning av investert kapital)</a:t>
            </a:r>
          </a:p>
          <a:p>
            <a:pPr lvl="2"/>
            <a:r>
              <a:rPr lang="nb-NO" sz="2000"/>
              <a:t>Totalkapitalrentabilitet</a:t>
            </a:r>
          </a:p>
          <a:p>
            <a:pPr lvl="2"/>
            <a:r>
              <a:rPr lang="nb-NO" sz="2000"/>
              <a:t>Egenkapitalrentabilitet</a:t>
            </a:r>
          </a:p>
        </p:txBody>
      </p:sp>
      <p:pic>
        <p:nvPicPr>
          <p:cNvPr id="28677" name="Picture 5" descr="BD04972_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24463" y="2060575"/>
            <a:ext cx="3767137" cy="3889375"/>
          </a:xfrm>
        </p:spPr>
      </p:pic>
      <p:sp>
        <p:nvSpPr>
          <p:cNvPr id="5" name="Plassholder for bunn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b-NO"/>
              <a:t>Grunnleggende regnskapsanalyse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B33F64-0850-4C6A-8B16-1D52E29D4593}" type="slidenum">
              <a:rPr lang="nb-NO"/>
              <a:pPr/>
              <a:t>5</a:t>
            </a:fld>
            <a:endParaRPr lang="nb-NO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Resultatanalyse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nb-NO" sz="2800"/>
              <a:t>Enkelte nøkkeltall:</a:t>
            </a:r>
          </a:p>
        </p:txBody>
      </p:sp>
      <p:graphicFrame>
        <p:nvGraphicFramePr>
          <p:cNvPr id="32872" name="Group 104"/>
          <p:cNvGraphicFramePr>
            <a:graphicFrameLocks noGrp="1"/>
          </p:cNvGraphicFramePr>
          <p:nvPr>
            <p:ph sz="half" idx="2"/>
          </p:nvPr>
        </p:nvGraphicFramePr>
        <p:xfrm>
          <a:off x="250825" y="4797425"/>
          <a:ext cx="8596313" cy="931863"/>
        </p:xfrm>
        <a:graphic>
          <a:graphicData uri="http://schemas.openxmlformats.org/drawingml/2006/table">
            <a:tbl>
              <a:tblPr/>
              <a:tblGrid>
                <a:gridCol w="29416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24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022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363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Fortjenestemargin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Årsresultat 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·</a:t>
                      </a: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100 %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4663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Driftsinntekter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9" name="Plassholder for bunn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b-NO"/>
              <a:t>Grunnleggende regnskapsanalyse</a:t>
            </a:r>
          </a:p>
        </p:txBody>
      </p:sp>
      <p:sp>
        <p:nvSpPr>
          <p:cNvPr id="50" name="Plassholder for lysbilde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BA98E6-6767-4BE2-8582-62D32D3F2B19}" type="slidenum">
              <a:rPr lang="nb-NO"/>
              <a:pPr/>
              <a:t>6</a:t>
            </a:fld>
            <a:endParaRPr lang="nb-NO"/>
          </a:p>
        </p:txBody>
      </p:sp>
      <p:graphicFrame>
        <p:nvGraphicFramePr>
          <p:cNvPr id="32841" name="Group 73"/>
          <p:cNvGraphicFramePr>
            <a:graphicFrameLocks noGrp="1"/>
          </p:cNvGraphicFramePr>
          <p:nvPr/>
        </p:nvGraphicFramePr>
        <p:xfrm>
          <a:off x="323850" y="2420938"/>
          <a:ext cx="8610600" cy="927100"/>
        </p:xfrm>
        <a:graphic>
          <a:graphicData uri="http://schemas.openxmlformats.org/drawingml/2006/table">
            <a:tbl>
              <a:tblPr/>
              <a:tblGrid>
                <a:gridCol w="287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990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Driftsmargin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Driftsresultat 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·</a:t>
                      </a: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100 %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975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Driftsinntekter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2855" name="Group 87"/>
          <p:cNvGraphicFramePr>
            <a:graphicFrameLocks noGrp="1"/>
          </p:cNvGraphicFramePr>
          <p:nvPr/>
        </p:nvGraphicFramePr>
        <p:xfrm>
          <a:off x="250825" y="3644900"/>
          <a:ext cx="8686800" cy="939800"/>
        </p:xfrm>
        <a:graphic>
          <a:graphicData uri="http://schemas.openxmlformats.org/drawingml/2006/table">
            <a:tbl>
              <a:tblPr/>
              <a:tblGrid>
                <a:gridCol w="297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990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Resultatmargin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Ordinært resultat før skatt 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·</a:t>
                      </a: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100 %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9900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Driftsinntekter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Resultatanalyse</a:t>
            </a:r>
          </a:p>
        </p:txBody>
      </p:sp>
      <p:sp>
        <p:nvSpPr>
          <p:cNvPr id="46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Grunnleggende regnskapsanalyse</a:t>
            </a:r>
          </a:p>
        </p:txBody>
      </p:sp>
      <p:sp>
        <p:nvSpPr>
          <p:cNvPr id="47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F28AE-8EE6-42DB-BE78-6B952183DE78}" type="slidenum">
              <a:rPr lang="nb-NO"/>
              <a:pPr/>
              <a:t>7</a:t>
            </a:fld>
            <a:endParaRPr lang="nb-NO"/>
          </a:p>
        </p:txBody>
      </p:sp>
      <p:graphicFrame>
        <p:nvGraphicFramePr>
          <p:cNvPr id="38046" name="Group 15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4900798"/>
              </p:ext>
            </p:extLst>
          </p:nvPr>
        </p:nvGraphicFramePr>
        <p:xfrm>
          <a:off x="250825" y="1828800"/>
          <a:ext cx="8713788" cy="2621280"/>
        </p:xfrm>
        <a:graphic>
          <a:graphicData uri="http://schemas.openxmlformats.org/drawingml/2006/table">
            <a:tbl>
              <a:tblPr/>
              <a:tblGrid>
                <a:gridCol w="33850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4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58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35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28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TK-Handel AS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Endring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20x2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20x1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 beløp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Driftsinntekter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130 000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110 000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Driftsresultat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13 000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Resultat før skatt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9 000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Årsresultat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3 900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7 020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8047" name="Text Box 159"/>
          <p:cNvSpPr txBox="1">
            <a:spLocks noChangeArrowheads="1"/>
          </p:cNvSpPr>
          <p:nvPr/>
        </p:nvSpPr>
        <p:spPr bwMode="auto">
          <a:xfrm>
            <a:off x="250825" y="4724400"/>
            <a:ext cx="563487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nb-NO" dirty="0"/>
              <a:t>Driftsinntektene har økt med 18,2 %, </a:t>
            </a:r>
            <a:br>
              <a:rPr lang="nb-NO" dirty="0"/>
            </a:br>
            <a:r>
              <a:rPr lang="nb-NO" dirty="0"/>
              <a:t>mens driftsresultatet har er forverret med 38,5 %. </a:t>
            </a:r>
            <a:br>
              <a:rPr lang="nb-NO" dirty="0"/>
            </a:br>
            <a:br>
              <a:rPr lang="nb-NO" dirty="0"/>
            </a:br>
            <a:r>
              <a:rPr lang="nb-NO" dirty="0"/>
              <a:t>Resultat før skatt og årsresultatet er forverret med 44,4 %.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8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04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Resultatanalyse</a:t>
            </a:r>
          </a:p>
        </p:txBody>
      </p:sp>
      <p:graphicFrame>
        <p:nvGraphicFramePr>
          <p:cNvPr id="83343" name="Group 399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006182980"/>
              </p:ext>
            </p:extLst>
          </p:nvPr>
        </p:nvGraphicFramePr>
        <p:xfrm>
          <a:off x="179388" y="1700213"/>
          <a:ext cx="8785225" cy="3048000"/>
        </p:xfrm>
        <a:graphic>
          <a:graphicData uri="http://schemas.openxmlformats.org/drawingml/2006/table">
            <a:tbl>
              <a:tblPr/>
              <a:tblGrid>
                <a:gridCol w="15128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3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5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4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95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587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2320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928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1913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286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TK-Handel AS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20x2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20x1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575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Brutto-fortjeneste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575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575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Driftsmargin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575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Resultat-margin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nb-NO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20650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nb-NO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95" name="Plassholder for bunn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b-NO"/>
              <a:t>Grunnleggende regnskapsanalyse</a:t>
            </a:r>
          </a:p>
        </p:txBody>
      </p:sp>
      <p:sp>
        <p:nvSpPr>
          <p:cNvPr id="96" name="Plassholder for lysbilde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71C08D2-2E3F-4E75-8688-DC979E3A701D}" type="slidenum">
              <a:rPr lang="nb-NO"/>
              <a:pPr/>
              <a:t>8</a:t>
            </a:fld>
            <a:endParaRPr lang="nb-NO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Totalkapitalrentabilitet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nb-NO" sz="2800"/>
              <a:t>Generelt:</a:t>
            </a:r>
          </a:p>
          <a:p>
            <a:pPr lvl="1">
              <a:lnSpc>
                <a:spcPct val="90000"/>
              </a:lnSpc>
            </a:pPr>
            <a:r>
              <a:rPr lang="nb-NO" sz="2400"/>
              <a:t>Viser avkastningen av den samlede kapitalen i bedriften uavhengig av finansieringen</a:t>
            </a:r>
          </a:p>
          <a:p>
            <a:pPr lvl="2">
              <a:lnSpc>
                <a:spcPct val="90000"/>
              </a:lnSpc>
            </a:pPr>
            <a:r>
              <a:rPr lang="nb-NO" sz="2000"/>
              <a:t>Måler effektiviteten i bedriften</a:t>
            </a:r>
          </a:p>
          <a:p>
            <a:pPr lvl="2">
              <a:lnSpc>
                <a:spcPct val="90000"/>
              </a:lnSpc>
            </a:pPr>
            <a:r>
              <a:rPr lang="nb-NO" sz="2000"/>
              <a:t>Som resultatstørrelse brukes  ordinært resultat før rentekostnader og skatt</a:t>
            </a:r>
          </a:p>
          <a:p>
            <a:pPr lvl="2">
              <a:lnSpc>
                <a:spcPct val="90000"/>
              </a:lnSpc>
            </a:pPr>
            <a:r>
              <a:rPr lang="nb-NO" sz="2000"/>
              <a:t>Ved beregningen brukes gjennomsnittlig totalkapital i perioden</a:t>
            </a:r>
          </a:p>
        </p:txBody>
      </p:sp>
      <p:pic>
        <p:nvPicPr>
          <p:cNvPr id="38919" name="Picture 7" descr="BD05168_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4206" y="2352180"/>
            <a:ext cx="3331388" cy="3372840"/>
          </a:xfrm>
        </p:spPr>
      </p:pic>
      <p:sp>
        <p:nvSpPr>
          <p:cNvPr id="5" name="Plassholder for bunn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b-NO"/>
              <a:t>Grunnleggende regnskapsanalyse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B734F54-7019-4F79-950E-C3C1B8D80903}" type="slidenum">
              <a:rPr lang="nb-NO"/>
              <a:pPr/>
              <a:t>9</a:t>
            </a:fld>
            <a:endParaRPr lang="nb-NO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1580</Words>
  <Application>Microsoft Office PowerPoint</Application>
  <PresentationFormat>Skjermfremvisning (4:3)</PresentationFormat>
  <Paragraphs>635</Paragraphs>
  <Slides>40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40</vt:i4>
      </vt:variant>
    </vt:vector>
  </HeadingPairs>
  <TitlesOfParts>
    <vt:vector size="46" baseType="lpstr">
      <vt:lpstr>Arial</vt:lpstr>
      <vt:lpstr>Calibri</vt:lpstr>
      <vt:lpstr>Calibri Light</vt:lpstr>
      <vt:lpstr>Times New Roman</vt:lpstr>
      <vt:lpstr>Wingdings</vt:lpstr>
      <vt:lpstr>Office-tema</vt:lpstr>
      <vt:lpstr>Finansregnskap Regnskapsanalyse (del 2) Grunnleggende regnskapsanalyse  TK-Handel AS (22 % skatt) (student)</vt:lpstr>
      <vt:lpstr>Oversikt</vt:lpstr>
      <vt:lpstr>Oversikt</vt:lpstr>
      <vt:lpstr>Oppgave</vt:lpstr>
      <vt:lpstr>Lønnsomhet</vt:lpstr>
      <vt:lpstr>Resultatanalyse</vt:lpstr>
      <vt:lpstr>Resultatanalyse</vt:lpstr>
      <vt:lpstr>Resultatanalyse</vt:lpstr>
      <vt:lpstr>Totalkapitalrentabilitet</vt:lpstr>
      <vt:lpstr>Avkastning av kapital</vt:lpstr>
      <vt:lpstr>Totalkapitalrentabilitet</vt:lpstr>
      <vt:lpstr>Totalkapitalrentabilitet</vt:lpstr>
      <vt:lpstr>Egenkapitalrentabilitet</vt:lpstr>
      <vt:lpstr>Egenkapitalrentabilitet</vt:lpstr>
      <vt:lpstr>Egenkapitalrentabilitet</vt:lpstr>
      <vt:lpstr>Hva er et godt resultat?</vt:lpstr>
      <vt:lpstr>Avkastning av kapital</vt:lpstr>
      <vt:lpstr>Avkastning av kapital</vt:lpstr>
      <vt:lpstr>Samspillet mellom avkastning, lånerente og gjeldsgrad</vt:lpstr>
      <vt:lpstr>Finansiering</vt:lpstr>
      <vt:lpstr>PowerPoint-presentasjon</vt:lpstr>
      <vt:lpstr>Finansiering</vt:lpstr>
      <vt:lpstr>Finansiering</vt:lpstr>
      <vt:lpstr>Finansiering</vt:lpstr>
      <vt:lpstr>Finansiering</vt:lpstr>
      <vt:lpstr>Finansiering</vt:lpstr>
      <vt:lpstr>Soliditet</vt:lpstr>
      <vt:lpstr>Soliditet</vt:lpstr>
      <vt:lpstr>Soliditet</vt:lpstr>
      <vt:lpstr>Soliditet</vt:lpstr>
      <vt:lpstr>Likviditet</vt:lpstr>
      <vt:lpstr>Likviditet</vt:lpstr>
      <vt:lpstr>Likviditet</vt:lpstr>
      <vt:lpstr>Kredittid og omløpshastighet</vt:lpstr>
      <vt:lpstr>Kredittid og omløpshastighet</vt:lpstr>
      <vt:lpstr>Kredittid og omløpshastighet</vt:lpstr>
      <vt:lpstr>Gjennomsnittlig lagringstid varelager</vt:lpstr>
      <vt:lpstr>Kredittid til kunder</vt:lpstr>
      <vt:lpstr>Kredittid til leverandører</vt:lpstr>
      <vt:lpstr>Kommentarer til nøkkeltall for balansen</vt:lpstr>
    </vt:vector>
  </TitlesOfParts>
  <Company>HiST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Trond Kristoffersen</dc:title>
  <dc:creator>FoU</dc:creator>
  <cp:lastModifiedBy>Trond Kristoffersen</cp:lastModifiedBy>
  <cp:revision>97</cp:revision>
  <cp:lastPrinted>2016-08-12T11:09:16Z</cp:lastPrinted>
  <dcterms:created xsi:type="dcterms:W3CDTF">2000-08-21T14:00:29Z</dcterms:created>
  <dcterms:modified xsi:type="dcterms:W3CDTF">2019-08-09T14:38:33Z</dcterms:modified>
</cp:coreProperties>
</file>