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96" r:id="rId5"/>
    <p:sldId id="259" r:id="rId6"/>
    <p:sldId id="263" r:id="rId7"/>
    <p:sldId id="266" r:id="rId8"/>
    <p:sldId id="297" r:id="rId9"/>
    <p:sldId id="267" r:id="rId10"/>
    <p:sldId id="298" r:id="rId11"/>
    <p:sldId id="261" r:id="rId12"/>
    <p:sldId id="299" r:id="rId13"/>
    <p:sldId id="268" r:id="rId14"/>
    <p:sldId id="270" r:id="rId15"/>
    <p:sldId id="301" r:id="rId16"/>
    <p:sldId id="295" r:id="rId17"/>
    <p:sldId id="274" r:id="rId18"/>
    <p:sldId id="275" r:id="rId19"/>
    <p:sldId id="302" r:id="rId20"/>
    <p:sldId id="276" r:id="rId21"/>
    <p:sldId id="277" r:id="rId22"/>
    <p:sldId id="278" r:id="rId23"/>
    <p:sldId id="279" r:id="rId24"/>
    <p:sldId id="303" r:id="rId25"/>
    <p:sldId id="282" r:id="rId26"/>
    <p:sldId id="283" r:id="rId27"/>
    <p:sldId id="284" r:id="rId28"/>
    <p:sldId id="306" r:id="rId29"/>
    <p:sldId id="286" r:id="rId30"/>
    <p:sldId id="307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304" r:id="rId40"/>
    <p:sldId id="305" r:id="rId41"/>
  </p:sldIdLst>
  <p:sldSz cx="9144000" cy="6858000" type="screen4x3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5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26"/>
      </p:cViewPr>
      <p:guideLst>
        <p:guide orient="horz" pos="3385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1.xml"/><Relationship Id="rId3" Type="http://schemas.openxmlformats.org/officeDocument/2006/relationships/slide" Target="slides/slide5.xml"/><Relationship Id="rId7" Type="http://schemas.openxmlformats.org/officeDocument/2006/relationships/slide" Target="slides/slide27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20.xml"/><Relationship Id="rId5" Type="http://schemas.openxmlformats.org/officeDocument/2006/relationships/slide" Target="slides/slide13.xml"/><Relationship Id="rId4" Type="http://schemas.openxmlformats.org/officeDocument/2006/relationships/slide" Target="slides/slide9.xml"/><Relationship Id="rId9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34" tIns="45967" rIns="91934" bIns="45967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nb-NO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76" y="0"/>
            <a:ext cx="2945024" cy="4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34" tIns="45967" rIns="91934" bIns="4596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nb-NO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5862"/>
            <a:ext cx="2945024" cy="4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34" tIns="45967" rIns="91934" bIns="45967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nb-NO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76" y="9435862"/>
            <a:ext cx="2945024" cy="4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34" tIns="45967" rIns="91934" bIns="4596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ACA40EEC-8BFA-4F6A-9824-EC8D6BE5380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2512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34" tIns="45967" rIns="91934" bIns="45967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76" y="0"/>
            <a:ext cx="2945024" cy="4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34" tIns="45967" rIns="91934" bIns="4596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nb-NO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6" y="4718726"/>
            <a:ext cx="4979248" cy="4466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34" tIns="45967" rIns="91934" bIns="459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5862"/>
            <a:ext cx="2945024" cy="4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34" tIns="45967" rIns="91934" bIns="45967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nb-NO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76" y="9435862"/>
            <a:ext cx="2945024" cy="4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34" tIns="45967" rIns="91934" bIns="4596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3964C6D7-7CE6-4713-98EA-306A1AD8D3DC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283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7477-4F75-45A5-A7DB-1A340FA1C55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6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6F-929D-4CAD-A6C9-6C0040286D20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2633-202F-4181-B72D-742621461C1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6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6F-929D-4CAD-A6C9-6C0040286D20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5F72-6755-4A37-BA42-F19865845B5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6658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tel, tekst og utkli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2400" y="825500"/>
            <a:ext cx="8839200" cy="8509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52400" y="1752600"/>
            <a:ext cx="4343400" cy="4572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utklipp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4343400" cy="4572000"/>
          </a:xfr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>
          <a:xfrm>
            <a:off x="70866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071A7F-5F7D-485A-AC53-2D379C6C5F0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162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2400" y="825500"/>
            <a:ext cx="8839200" cy="8509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52400" y="1752600"/>
            <a:ext cx="4343400" cy="4572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343400" cy="4572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>
          <a:xfrm>
            <a:off x="70866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EF09BD-FB22-499F-827A-A4235C7C309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4695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2400" y="825500"/>
            <a:ext cx="8839200" cy="8509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152400" y="1752600"/>
            <a:ext cx="8839200" cy="4572000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Grunnleggende regnskapsanalyse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>
          <a:xfrm>
            <a:off x="70866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2EADD15-13E1-4086-9D4F-581A31CFFE9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781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6F-929D-4CAD-A6C9-6C0040286D20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F12-D786-48EA-9714-B5468F78674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110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6F-929D-4CAD-A6C9-6C0040286D20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F571-5BF9-4B06-BCFB-EB3E606D770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50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6F-929D-4CAD-A6C9-6C0040286D20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8495-6C8E-4D3C-B8FE-7AC979765AC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573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6F-929D-4CAD-A6C9-6C0040286D20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3C2B-5B33-4476-BF2D-D06200906E1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856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6F-929D-4CAD-A6C9-6C0040286D20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6537-F588-40E6-AD1E-84BF49C6D0E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622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6F-929D-4CAD-A6C9-6C0040286D20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5EDF-EC04-4646-B3DB-5524475E24C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9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6F-929D-4CAD-A6C9-6C0040286D20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A94D-E91E-438C-BEAB-89459CBED81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24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E6F-929D-4CAD-A6C9-6C0040286D20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C7F7-2194-436C-BEB9-C9AA2D9AA24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961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14E6F-929D-4CAD-A6C9-6C0040286D20}" type="datetimeFigureOut">
              <a:rPr lang="nb-NO" smtClean="0"/>
              <a:t>09.08.2019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8AC9C-1D34-410A-B3F7-CFD32CB723C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Rectangle 27"/>
          <p:cNvSpPr>
            <a:spLocks noChangeArrowheads="1"/>
          </p:cNvSpPr>
          <p:nvPr userDrawn="1"/>
        </p:nvSpPr>
        <p:spPr bwMode="auto">
          <a:xfrm>
            <a:off x="228600" y="6324600"/>
            <a:ext cx="177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1400">
                <a:cs typeface="Times New Roman" pitchFamily="18" charset="0"/>
              </a:rPr>
              <a:t>© Trond Kristoffersen</a:t>
            </a:r>
          </a:p>
        </p:txBody>
      </p:sp>
    </p:spTree>
    <p:extLst>
      <p:ext uri="{BB962C8B-B14F-4D97-AF65-F5344CB8AC3E}">
        <p14:creationId xmlns:p14="http://schemas.microsoft.com/office/powerpoint/2010/main" val="426774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Finansregnskap</a:t>
            </a:r>
            <a:br>
              <a:rPr lang="nb-NO" b="1" dirty="0"/>
            </a:br>
            <a:r>
              <a:rPr lang="nb-NO" b="1" dirty="0"/>
              <a:t>Regnskapsanalyse (del 2)</a:t>
            </a:r>
            <a:br>
              <a:rPr lang="nb-NO" b="1" dirty="0"/>
            </a:br>
            <a:r>
              <a:rPr lang="nb-NO" sz="3200" b="1" dirty="0"/>
              <a:t>Grunnleggende regnskapsanalyse</a:t>
            </a:r>
            <a:br>
              <a:rPr lang="nb-NO" sz="3200" b="1" dirty="0"/>
            </a:br>
            <a:br>
              <a:rPr lang="nb-NO" sz="3200" b="1" dirty="0"/>
            </a:br>
            <a:r>
              <a:rPr lang="nb-NO" sz="3200" b="1" dirty="0"/>
              <a:t>TK-Handel AS (22 % skatt)</a:t>
            </a:r>
            <a:br>
              <a:rPr lang="nb-NO" sz="3200" b="1" dirty="0"/>
            </a:br>
            <a:r>
              <a:rPr lang="nb-NO" sz="3200" b="1" dirty="0"/>
              <a:t>(student)</a:t>
            </a:r>
            <a:endParaRPr lang="nb-NO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endParaRPr lang="nb-NO" dirty="0"/>
          </a:p>
          <a:p>
            <a:r>
              <a:rPr lang="nb-NO" dirty="0"/>
              <a:t>Trond Kristoffersen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825500"/>
            <a:ext cx="8839200" cy="396875"/>
          </a:xfrm>
        </p:spPr>
        <p:txBody>
          <a:bodyPr>
            <a:normAutofit fontScale="90000"/>
          </a:bodyPr>
          <a:lstStyle/>
          <a:p>
            <a:r>
              <a:rPr lang="nb-NO"/>
              <a:t>Avkastning av kapital</a:t>
            </a:r>
          </a:p>
        </p:txBody>
      </p:sp>
      <p:sp>
        <p:nvSpPr>
          <p:cNvPr id="27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28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3312-97D2-46DA-B073-D1C7F2560E5D}" type="slidenum">
              <a:rPr lang="nb-NO"/>
              <a:pPr/>
              <a:t>10</a:t>
            </a:fld>
            <a:endParaRPr lang="nb-NO"/>
          </a:p>
        </p:txBody>
      </p:sp>
      <p:grpSp>
        <p:nvGrpSpPr>
          <p:cNvPr id="86019" name="Group 3"/>
          <p:cNvGrpSpPr>
            <a:grpSpLocks/>
          </p:cNvGrpSpPr>
          <p:nvPr/>
        </p:nvGrpSpPr>
        <p:grpSpPr bwMode="auto">
          <a:xfrm>
            <a:off x="609600" y="2895600"/>
            <a:ext cx="2895600" cy="2514600"/>
            <a:chOff x="336" y="1632"/>
            <a:chExt cx="2208" cy="1680"/>
          </a:xfrm>
        </p:grpSpPr>
        <p:sp>
          <p:nvSpPr>
            <p:cNvPr id="86020" name="Rectangle 4"/>
            <p:cNvSpPr>
              <a:spLocks noChangeArrowheads="1"/>
            </p:cNvSpPr>
            <p:nvPr/>
          </p:nvSpPr>
          <p:spPr bwMode="auto">
            <a:xfrm>
              <a:off x="336" y="1632"/>
              <a:ext cx="1104" cy="16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2000"/>
                <a:t>Eiendeler </a:t>
              </a:r>
            </a:p>
          </p:txBody>
        </p:sp>
        <p:sp>
          <p:nvSpPr>
            <p:cNvPr id="86021" name="Rectangle 5"/>
            <p:cNvSpPr>
              <a:spLocks noChangeArrowheads="1"/>
            </p:cNvSpPr>
            <p:nvPr/>
          </p:nvSpPr>
          <p:spPr bwMode="auto">
            <a:xfrm>
              <a:off x="1440" y="2256"/>
              <a:ext cx="1104" cy="105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2000"/>
                <a:t>Gjeld </a:t>
              </a:r>
            </a:p>
          </p:txBody>
        </p:sp>
        <p:sp>
          <p:nvSpPr>
            <p:cNvPr id="86022" name="Rectangle 6"/>
            <p:cNvSpPr>
              <a:spLocks noChangeArrowheads="1"/>
            </p:cNvSpPr>
            <p:nvPr/>
          </p:nvSpPr>
          <p:spPr bwMode="auto">
            <a:xfrm>
              <a:off x="1440" y="1632"/>
              <a:ext cx="1104" cy="62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sz="2000"/>
                <a:t>Egenkapital </a:t>
              </a:r>
            </a:p>
          </p:txBody>
        </p:sp>
      </p:grp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5562600" y="2895600"/>
            <a:ext cx="2209800" cy="457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sz="2000"/>
              <a:t>Finanskostnader</a:t>
            </a: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1295400" y="21336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1295400" y="2133600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5562600" y="3581400"/>
            <a:ext cx="2209800" cy="457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sz="2000"/>
              <a:t>Skatt</a:t>
            </a:r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5562600" y="4267200"/>
            <a:ext cx="2209800" cy="457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sz="2000"/>
              <a:t>Årsresultat</a:t>
            </a:r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>
            <a:off x="8610600" y="3124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 flipH="1">
            <a:off x="3505200" y="5105400"/>
            <a:ext cx="510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>
            <a:off x="3886200" y="33528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 flipH="1">
            <a:off x="3886200" y="44958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1817878" y="1752600"/>
            <a:ext cx="2547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nb-NO" sz="2000"/>
              <a:t>Totalkapitalrentabilitet</a:t>
            </a:r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>
            <a:off x="6705600" y="2590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>
            <a:off x="7772400" y="3124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7772400" y="3810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 flipH="1">
            <a:off x="3505200" y="3352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>
            <a:off x="6705600" y="3352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>
            <a:off x="6705600" y="4038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6040" name="Rectangle 24"/>
          <p:cNvSpPr>
            <a:spLocks noChangeArrowheads="1"/>
          </p:cNvSpPr>
          <p:nvPr/>
        </p:nvSpPr>
        <p:spPr bwMode="auto">
          <a:xfrm>
            <a:off x="5562600" y="1676400"/>
            <a:ext cx="2209800" cy="457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sz="2000" dirty="0"/>
              <a:t>Driftsresultat</a:t>
            </a:r>
          </a:p>
        </p:txBody>
      </p:sp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5562600" y="2133600"/>
            <a:ext cx="2209800" cy="457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nb-NO" sz="2000" dirty="0"/>
              <a:t>Finansinntekter</a:t>
            </a:r>
          </a:p>
        </p:txBody>
      </p:sp>
      <p:sp>
        <p:nvSpPr>
          <p:cNvPr id="86042" name="AutoShape 26"/>
          <p:cNvSpPr>
            <a:spLocks/>
          </p:cNvSpPr>
          <p:nvPr/>
        </p:nvSpPr>
        <p:spPr bwMode="auto">
          <a:xfrm>
            <a:off x="5257800" y="16764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3962400" y="3733800"/>
            <a:ext cx="1479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nb-NO" sz="2000"/>
              <a:t>Egenkapital-</a:t>
            </a:r>
          </a:p>
          <a:p>
            <a:pPr algn="ctr">
              <a:buFont typeface="Wingdings" pitchFamily="2" charset="2"/>
              <a:buNone/>
            </a:pPr>
            <a:r>
              <a:rPr lang="nb-NO" sz="2000"/>
              <a:t>rentabilitet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8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4" grpId="0" animBg="1"/>
      <p:bldP spid="86025" grpId="0" animBg="1"/>
      <p:bldP spid="86026" grpId="0" animBg="1"/>
      <p:bldP spid="86027" grpId="0" animBg="1"/>
      <p:bldP spid="86028" grpId="0" animBg="1"/>
      <p:bldP spid="86029" grpId="0" animBg="1"/>
      <p:bldP spid="86030" grpId="0" animBg="1"/>
      <p:bldP spid="86031" grpId="0" animBg="1"/>
      <p:bldP spid="86032" grpId="0"/>
      <p:bldP spid="86033" grpId="0" animBg="1"/>
      <p:bldP spid="86034" grpId="0" animBg="1"/>
      <p:bldP spid="86035" grpId="0" animBg="1"/>
      <p:bldP spid="86036" grpId="0" animBg="1"/>
      <p:bldP spid="86037" grpId="0" animBg="1"/>
      <p:bldP spid="86038" grpId="0" animBg="1"/>
      <p:bldP spid="86040" grpId="0" animBg="1"/>
      <p:bldP spid="86041" grpId="0" animBg="1"/>
      <p:bldP spid="86042" grpId="0" animBg="1"/>
      <p:bldP spid="860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Totalkapitalrentabilitet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Beregnes som:</a:t>
            </a:r>
          </a:p>
        </p:txBody>
      </p:sp>
      <p:sp>
        <p:nvSpPr>
          <p:cNvPr id="25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26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FDA8-6C3C-449A-92FA-0CA71F31C870}" type="slidenum">
              <a:rPr lang="nb-NO"/>
              <a:pPr/>
              <a:t>11</a:t>
            </a:fld>
            <a:endParaRPr lang="nb-NO"/>
          </a:p>
        </p:txBody>
      </p:sp>
      <p:graphicFrame>
        <p:nvGraphicFramePr>
          <p:cNvPr id="30765" name="Group 45"/>
          <p:cNvGraphicFramePr>
            <a:graphicFrameLocks noGrp="1"/>
          </p:cNvGraphicFramePr>
          <p:nvPr/>
        </p:nvGraphicFramePr>
        <p:xfrm>
          <a:off x="533400" y="2743200"/>
          <a:ext cx="8229600" cy="103632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(Driftsresultat + finansinntekter)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100 %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Gjennomsnittlig totalkapital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772" name="Group 52"/>
          <p:cNvGraphicFramePr>
            <a:graphicFrameLocks noGrp="1"/>
          </p:cNvGraphicFramePr>
          <p:nvPr/>
        </p:nvGraphicFramePr>
        <p:xfrm>
          <a:off x="457200" y="4648200"/>
          <a:ext cx="8229600" cy="1067435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(Ordinært resultat før skatt + finanskostnader)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100 %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Gjennomsnittlig totalkapital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609600" y="3962400"/>
            <a:ext cx="858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/>
              <a:t>Eller: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92696"/>
            <a:ext cx="8839200" cy="850900"/>
          </a:xfrm>
        </p:spPr>
        <p:txBody>
          <a:bodyPr/>
          <a:lstStyle/>
          <a:p>
            <a:r>
              <a:rPr lang="nb-NO" dirty="0"/>
              <a:t>Totalkapitalrentabilitet</a:t>
            </a:r>
          </a:p>
        </p:txBody>
      </p:sp>
      <p:graphicFrame>
        <p:nvGraphicFramePr>
          <p:cNvPr id="87543" name="Group 50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16116517"/>
              </p:ext>
            </p:extLst>
          </p:nvPr>
        </p:nvGraphicFramePr>
        <p:xfrm>
          <a:off x="250825" y="1556792"/>
          <a:ext cx="8785225" cy="3135948"/>
        </p:xfrm>
        <a:graphic>
          <a:graphicData uri="http://schemas.openxmlformats.org/drawingml/2006/table">
            <a:tbl>
              <a:tblPr/>
              <a:tblGrid>
                <a:gridCol w="169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8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3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70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2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TK-Handel AS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0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Totalkapital (snitt)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Driftsresultat 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finansinntekt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95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Totalkapital-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rentabilitet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953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10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51808D-6C1D-4C11-B0C7-3AA1D1A60A99}" type="slidenum">
              <a:rPr lang="nb-NO"/>
              <a:pPr/>
              <a:t>12</a:t>
            </a:fld>
            <a:endParaRPr lang="nb-NO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Egenkapitalrentabilitet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sz="2800"/>
              <a:t>Generelt:</a:t>
            </a:r>
          </a:p>
          <a:p>
            <a:pPr lvl="1"/>
            <a:r>
              <a:rPr lang="nb-NO" sz="2400"/>
              <a:t>Viser avkastningen av  eiernes investering i bedriften</a:t>
            </a:r>
          </a:p>
          <a:p>
            <a:pPr lvl="2"/>
            <a:r>
              <a:rPr lang="nb-NO" sz="2000"/>
              <a:t>Viser utviklingen i tidligere investeringer</a:t>
            </a:r>
          </a:p>
          <a:p>
            <a:pPr lvl="2"/>
            <a:r>
              <a:rPr lang="nb-NO" sz="2000"/>
              <a:t>Kan brukes til å rangere ulike bedrifter og ulike investeringer</a:t>
            </a:r>
          </a:p>
          <a:p>
            <a:pPr lvl="2"/>
            <a:r>
              <a:rPr lang="nb-NO" sz="2000"/>
              <a:t>Som resultatstørrelse brukes  ordinært resultat (før eller etter skatt)</a:t>
            </a:r>
          </a:p>
        </p:txBody>
      </p:sp>
      <p:pic>
        <p:nvPicPr>
          <p:cNvPr id="40966" name="Picture 6" descr="BD07250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043" y="3129780"/>
            <a:ext cx="1563713" cy="181764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FA92C5-D441-40D7-A377-B3509FD5F7D5}" type="slidenum">
              <a:rPr lang="nb-NO"/>
              <a:pPr/>
              <a:t>13</a:t>
            </a:fld>
            <a:endParaRPr lang="nb-NO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Egenkapitalrentabilitet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Beregnes som:</a:t>
            </a:r>
          </a:p>
        </p:txBody>
      </p:sp>
      <p:sp>
        <p:nvSpPr>
          <p:cNvPr id="3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3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8859-AC68-4DB0-A52E-830FDEB2D457}" type="slidenum">
              <a:rPr lang="nb-NO"/>
              <a:pPr/>
              <a:t>14</a:t>
            </a:fld>
            <a:endParaRPr lang="nb-NO"/>
          </a:p>
        </p:txBody>
      </p:sp>
      <p:graphicFrame>
        <p:nvGraphicFramePr>
          <p:cNvPr id="43078" name="Group 70"/>
          <p:cNvGraphicFramePr>
            <a:graphicFrameLocks noGrp="1"/>
          </p:cNvGraphicFramePr>
          <p:nvPr/>
        </p:nvGraphicFramePr>
        <p:xfrm>
          <a:off x="266700" y="2819400"/>
          <a:ext cx="8610600" cy="927100"/>
        </p:xfrm>
        <a:graphic>
          <a:graphicData uri="http://schemas.openxmlformats.org/drawingml/2006/table">
            <a:tbl>
              <a:tblPr/>
              <a:tblGrid>
                <a:gridCol w="3297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 Egenkapitalrentabilitet før skatt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Ordinært resultat før skatt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100 %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Gjennomsnittlig egenkapital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3080" name="Group 72"/>
          <p:cNvGraphicFramePr>
            <a:graphicFrameLocks noGrp="1"/>
          </p:cNvGraphicFramePr>
          <p:nvPr/>
        </p:nvGraphicFramePr>
        <p:xfrm>
          <a:off x="228600" y="4419600"/>
          <a:ext cx="8686800" cy="939800"/>
        </p:xfrm>
        <a:graphic>
          <a:graphicData uri="http://schemas.openxmlformats.org/drawingml/2006/table">
            <a:tbl>
              <a:tblPr/>
              <a:tblGrid>
                <a:gridCol w="3335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Egenkapitalrentabilitet etter skatt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Ordinært resultat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100 %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Gjennomsnittlig egenkapital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Egenkapitalrentabilitet</a:t>
            </a:r>
          </a:p>
        </p:txBody>
      </p:sp>
      <p:graphicFrame>
        <p:nvGraphicFramePr>
          <p:cNvPr id="90230" name="Group 11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4473625"/>
              </p:ext>
            </p:extLst>
          </p:nvPr>
        </p:nvGraphicFramePr>
        <p:xfrm>
          <a:off x="250825" y="1700213"/>
          <a:ext cx="8785225" cy="3074988"/>
        </p:xfrm>
        <a:graphic>
          <a:graphicData uri="http://schemas.openxmlformats.org/drawingml/2006/table">
            <a:tbl>
              <a:tblPr/>
              <a:tblGrid>
                <a:gridCol w="169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8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13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70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2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TK-Handel AS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0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 (snitt)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6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EK-rentabilitet før skatt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53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95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EK-rentabilitet etter skatt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953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9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100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FBC14B-7495-4F77-B426-FF36D65670E8}" type="slidenum">
              <a:rPr lang="nb-NO"/>
              <a:pPr/>
              <a:t>15</a:t>
            </a:fld>
            <a:endParaRPr lang="nb-NO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Hva er et godt resultat?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/>
              <a:t>Generelt</a:t>
            </a:r>
          </a:p>
          <a:p>
            <a:pPr lvl="1"/>
            <a:r>
              <a:rPr lang="nb-NO" sz="2400" dirty="0"/>
              <a:t>Et godt resultat vil avhenge av flere forhold</a:t>
            </a:r>
          </a:p>
          <a:p>
            <a:pPr lvl="2"/>
            <a:r>
              <a:rPr lang="nb-NO" sz="2000" dirty="0"/>
              <a:t>Konjunkturene (gode eller dårlige)</a:t>
            </a:r>
          </a:p>
          <a:p>
            <a:pPr lvl="2"/>
            <a:r>
              <a:rPr lang="nb-NO" sz="2000" dirty="0"/>
              <a:t>Bedriftens vekstfase (oppstart eller godt etablert)</a:t>
            </a:r>
          </a:p>
          <a:p>
            <a:pPr lvl="2"/>
            <a:r>
              <a:rPr lang="nb-NO" sz="2000" dirty="0"/>
              <a:t>Bransje (handel, industri, tjenesteyting)</a:t>
            </a:r>
          </a:p>
          <a:p>
            <a:pPr lvl="1"/>
            <a:r>
              <a:rPr lang="nb-NO" sz="2400" dirty="0"/>
              <a:t>Gjennomsnittstall for norsk næringsliv</a:t>
            </a:r>
          </a:p>
          <a:p>
            <a:pPr lvl="2"/>
            <a:r>
              <a:rPr lang="nb-NO" sz="2000" dirty="0"/>
              <a:t>Gjennomsnittlig bruttofortjeneste i 2002 var på ca. 26 %</a:t>
            </a:r>
          </a:p>
          <a:p>
            <a:pPr lvl="2"/>
            <a:r>
              <a:rPr lang="nb-NO" sz="2000" dirty="0"/>
              <a:t>Gjennomsnittlig driftsmargin, resultatmargin og totalkapitalrentabilitet har de seneste årene vært mellom </a:t>
            </a:r>
            <a:br>
              <a:rPr lang="nb-NO" sz="2000" dirty="0"/>
            </a:br>
            <a:r>
              <a:rPr lang="nb-NO" sz="2000" dirty="0"/>
              <a:t>5 – 10 %</a:t>
            </a:r>
          </a:p>
          <a:p>
            <a:pPr lvl="2"/>
            <a:r>
              <a:rPr lang="nb-NO" sz="2000" dirty="0"/>
              <a:t>Egenkapitalrentabiliteten bør, på grunn av økt risiko, være noe høyere enn totalkapitalrentabiliteten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7CF7-8615-4667-A419-42EC8244CF03}" type="slidenum">
              <a:rPr lang="nb-NO"/>
              <a:pPr/>
              <a:t>16</a:t>
            </a:fld>
            <a:endParaRPr lang="nb-NO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Avkastning av kapital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Sammenheng mellom rentabilitetsmålene</a:t>
            </a:r>
          </a:p>
          <a:p>
            <a:pPr lvl="1"/>
            <a:r>
              <a:rPr lang="nb-NO"/>
              <a:t>Følgende forkortelser brukes:</a:t>
            </a:r>
          </a:p>
          <a:p>
            <a:endParaRPr lang="nb-NO"/>
          </a:p>
        </p:txBody>
      </p:sp>
      <p:sp>
        <p:nvSpPr>
          <p:cNvPr id="36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37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A93B-EA1A-4A1F-87FF-D8EDF1C00320}" type="slidenum">
              <a:rPr lang="nb-NO"/>
              <a:pPr/>
              <a:t>17</a:t>
            </a:fld>
            <a:endParaRPr lang="nb-NO"/>
          </a:p>
        </p:txBody>
      </p:sp>
      <p:graphicFrame>
        <p:nvGraphicFramePr>
          <p:cNvPr id="47192" name="Group 88"/>
          <p:cNvGraphicFramePr>
            <a:graphicFrameLocks noGrp="1"/>
          </p:cNvGraphicFramePr>
          <p:nvPr/>
        </p:nvGraphicFramePr>
        <p:xfrm>
          <a:off x="609600" y="3276600"/>
          <a:ext cx="8153400" cy="240792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nb-NO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Totalkapitalrentabilitet i prosent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nb-NO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Egenkapitalrentabilitet i prosent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rg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Gjennomsnittlig gjeldsrente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Gjennomsnittlig gjeld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Gjennomsnittlig egenkapital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Avkastning av kapital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28775"/>
            <a:ext cx="8839200" cy="4572000"/>
          </a:xfrm>
        </p:spPr>
        <p:txBody>
          <a:bodyPr/>
          <a:lstStyle/>
          <a:p>
            <a:r>
              <a:rPr lang="nb-NO" dirty="0"/>
              <a:t>Sammenheng mellom rentabilitetsmålene</a:t>
            </a:r>
            <a:br>
              <a:rPr lang="nb-NO" dirty="0"/>
            </a:br>
            <a:r>
              <a:rPr lang="nb-NO" sz="2400" dirty="0"/>
              <a:t>(med 20x2 som eksempel):</a:t>
            </a:r>
          </a:p>
        </p:txBody>
      </p:sp>
      <p:sp>
        <p:nvSpPr>
          <p:cNvPr id="67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8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349C-19DB-448E-AEED-2573A4CCB985}" type="slidenum">
              <a:rPr lang="nb-NO"/>
              <a:pPr/>
              <a:t>18</a:t>
            </a:fld>
            <a:endParaRPr lang="nb-NO"/>
          </a:p>
        </p:txBody>
      </p:sp>
      <p:graphicFrame>
        <p:nvGraphicFramePr>
          <p:cNvPr id="48326" name="Group 198"/>
          <p:cNvGraphicFramePr>
            <a:graphicFrameLocks noGrp="1"/>
          </p:cNvGraphicFramePr>
          <p:nvPr/>
        </p:nvGraphicFramePr>
        <p:xfrm>
          <a:off x="611188" y="2924175"/>
          <a:ext cx="4495800" cy="79248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1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 </a:t>
                      </a:r>
                      <a:r>
                        <a:rPr kumimoji="0" lang="nb-NO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Ordinær resultat før skatt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Gjennomsnittlig egenkapital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334" name="Group 206"/>
          <p:cNvGraphicFramePr>
            <a:graphicFrameLocks noGrp="1"/>
          </p:cNvGraphicFramePr>
          <p:nvPr/>
        </p:nvGraphicFramePr>
        <p:xfrm>
          <a:off x="180975" y="4084638"/>
          <a:ext cx="7696200" cy="7924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 </a:t>
                      </a:r>
                      <a:r>
                        <a:rPr kumimoji="0" lang="nb-NO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nb-NO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</a:t>
                      </a: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(EK + G) – r</a:t>
                      </a:r>
                      <a:r>
                        <a:rPr kumimoji="0" lang="nb-NO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nb-NO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R</a:t>
                      </a:r>
                      <a:r>
                        <a:rPr kumimoji="0" lang="nb-NO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nb-NO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337" name="Group 2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343782"/>
              </p:ext>
            </p:extLst>
          </p:nvPr>
        </p:nvGraphicFramePr>
        <p:xfrm>
          <a:off x="179388" y="4978400"/>
          <a:ext cx="8675687" cy="792480"/>
        </p:xfrm>
        <a:graphic>
          <a:graphicData uri="http://schemas.openxmlformats.org/drawingml/2006/table">
            <a:tbl>
              <a:tblPr/>
              <a:tblGrid>
                <a:gridCol w="72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2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8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 </a:t>
                      </a:r>
                      <a:r>
                        <a:rPr kumimoji="0" lang="nb-NO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nb-NO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</a:t>
                      </a: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(R</a:t>
                      </a:r>
                      <a:r>
                        <a:rPr kumimoji="0" lang="nb-NO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 </a:t>
                      </a: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r</a:t>
                      </a:r>
                      <a:r>
                        <a:rPr kumimoji="0" lang="nb-NO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 </a:t>
                      </a: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8,0 % + (8,0 % </a:t>
                      </a: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5,45 %) 2,44  = 14,2 %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338" name="Text Box 210"/>
          <p:cNvSpPr txBox="1">
            <a:spLocks noChangeArrowheads="1"/>
          </p:cNvSpPr>
          <p:nvPr/>
        </p:nvSpPr>
        <p:spPr bwMode="auto">
          <a:xfrm>
            <a:off x="250825" y="6021388"/>
            <a:ext cx="223170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1400" dirty="0" err="1"/>
              <a:t>Rg</a:t>
            </a:r>
            <a:r>
              <a:rPr lang="nb-NO" sz="1400" dirty="0"/>
              <a:t> = 4 680/85 800 = 5,45 %</a:t>
            </a:r>
          </a:p>
        </p:txBody>
      </p:sp>
      <p:sp>
        <p:nvSpPr>
          <p:cNvPr id="48339" name="Text Box 211"/>
          <p:cNvSpPr txBox="1">
            <a:spLocks noChangeArrowheads="1"/>
          </p:cNvSpPr>
          <p:nvPr/>
        </p:nvSpPr>
        <p:spPr bwMode="auto">
          <a:xfrm>
            <a:off x="107504" y="5708649"/>
            <a:ext cx="88697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1400" dirty="0"/>
              <a:t>G (20x2) = 60 400 + 32 000 = 92 400, G (20x1) = 42 200 + 37 000= 79 200,  G (snitt) = (92 400 + 79 200)/2 = 85 800</a:t>
            </a:r>
          </a:p>
        </p:txBody>
      </p:sp>
      <p:sp>
        <p:nvSpPr>
          <p:cNvPr id="48340" name="Text Box 212"/>
          <p:cNvSpPr txBox="1">
            <a:spLocks noChangeArrowheads="1"/>
          </p:cNvSpPr>
          <p:nvPr/>
        </p:nvSpPr>
        <p:spPr bwMode="auto">
          <a:xfrm>
            <a:off x="2700338" y="6021388"/>
            <a:ext cx="21611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1400" dirty="0"/>
              <a:t>G/E =85 800/35 200 = 2,44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8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8" grpId="0"/>
      <p:bldP spid="48339" grpId="0"/>
      <p:bldP spid="483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6613"/>
            <a:ext cx="8839200" cy="850900"/>
          </a:xfrm>
        </p:spPr>
        <p:txBody>
          <a:bodyPr/>
          <a:lstStyle/>
          <a:p>
            <a:r>
              <a:rPr lang="nb-NO" sz="2800"/>
              <a:t>Samspillet mellom avkastning, lånerente og gjeldsgrad</a:t>
            </a:r>
          </a:p>
        </p:txBody>
      </p:sp>
      <p:sp>
        <p:nvSpPr>
          <p:cNvPr id="15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16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7DC6B-0F03-47C8-BD07-525FBEEB77F7}" type="slidenum">
              <a:rPr lang="nb-NO"/>
              <a:pPr/>
              <a:t>19</a:t>
            </a:fld>
            <a:endParaRPr lang="nb-NO"/>
          </a:p>
        </p:txBody>
      </p:sp>
      <p:grpSp>
        <p:nvGrpSpPr>
          <p:cNvPr id="91150" name="Group 14"/>
          <p:cNvGrpSpPr>
            <a:grpSpLocks/>
          </p:cNvGrpSpPr>
          <p:nvPr/>
        </p:nvGrpSpPr>
        <p:grpSpPr bwMode="auto">
          <a:xfrm>
            <a:off x="762000" y="1905000"/>
            <a:ext cx="7626350" cy="4114800"/>
            <a:chOff x="480" y="1200"/>
            <a:chExt cx="4804" cy="2592"/>
          </a:xfrm>
        </p:grpSpPr>
        <p:sp>
          <p:nvSpPr>
            <p:cNvPr id="91139" name="Line 3"/>
            <p:cNvSpPr>
              <a:spLocks noChangeShapeType="1"/>
            </p:cNvSpPr>
            <p:nvPr/>
          </p:nvSpPr>
          <p:spPr bwMode="auto">
            <a:xfrm>
              <a:off x="912" y="1440"/>
              <a:ext cx="0" cy="20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140" name="Line 4"/>
            <p:cNvSpPr>
              <a:spLocks noChangeShapeType="1"/>
            </p:cNvSpPr>
            <p:nvPr/>
          </p:nvSpPr>
          <p:spPr bwMode="auto">
            <a:xfrm>
              <a:off x="912" y="3504"/>
              <a:ext cx="4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141" name="Text Box 5"/>
            <p:cNvSpPr txBox="1">
              <a:spLocks noChangeArrowheads="1"/>
            </p:cNvSpPr>
            <p:nvPr/>
          </p:nvSpPr>
          <p:spPr bwMode="auto">
            <a:xfrm>
              <a:off x="480" y="1488"/>
              <a:ext cx="3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 i="1"/>
                <a:t>R</a:t>
              </a:r>
              <a:r>
                <a:rPr lang="nb-NO" sz="1800" i="1" baseline="-25000"/>
                <a:t>EK</a:t>
              </a:r>
            </a:p>
          </p:txBody>
        </p:sp>
        <p:sp>
          <p:nvSpPr>
            <p:cNvPr id="91142" name="Text Box 6"/>
            <p:cNvSpPr txBox="1">
              <a:spLocks noChangeArrowheads="1"/>
            </p:cNvSpPr>
            <p:nvPr/>
          </p:nvSpPr>
          <p:spPr bwMode="auto">
            <a:xfrm>
              <a:off x="4368" y="3504"/>
              <a:ext cx="5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 i="1"/>
                <a:t>G/EK</a:t>
              </a:r>
              <a:endParaRPr lang="nb-NO" sz="1800" i="1" baseline="-25000"/>
            </a:p>
          </p:txBody>
        </p:sp>
        <p:sp>
          <p:nvSpPr>
            <p:cNvPr id="91143" name="Line 7"/>
            <p:cNvSpPr>
              <a:spLocks noChangeShapeType="1"/>
            </p:cNvSpPr>
            <p:nvPr/>
          </p:nvSpPr>
          <p:spPr bwMode="auto">
            <a:xfrm>
              <a:off x="912" y="2544"/>
              <a:ext cx="230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144" name="Line 8"/>
            <p:cNvSpPr>
              <a:spLocks noChangeShapeType="1"/>
            </p:cNvSpPr>
            <p:nvPr/>
          </p:nvSpPr>
          <p:spPr bwMode="auto">
            <a:xfrm flipV="1">
              <a:off x="912" y="1776"/>
              <a:ext cx="2304" cy="76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145" name="Line 9"/>
            <p:cNvSpPr>
              <a:spLocks noChangeShapeType="1"/>
            </p:cNvSpPr>
            <p:nvPr/>
          </p:nvSpPr>
          <p:spPr bwMode="auto">
            <a:xfrm>
              <a:off x="912" y="2544"/>
              <a:ext cx="2304" cy="5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146" name="Text Box 10"/>
            <p:cNvSpPr txBox="1">
              <a:spLocks noChangeArrowheads="1"/>
            </p:cNvSpPr>
            <p:nvPr/>
          </p:nvSpPr>
          <p:spPr bwMode="auto">
            <a:xfrm>
              <a:off x="3313" y="1615"/>
              <a:ext cx="19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 sz="2000" i="1"/>
                <a:t>R</a:t>
              </a:r>
              <a:r>
                <a:rPr lang="nb-NO" sz="2000" i="1" baseline="-25000"/>
                <a:t>TK </a:t>
              </a:r>
              <a:r>
                <a:rPr lang="nb-NO" sz="2000" i="1"/>
                <a:t> &gt; rg betyr at R</a:t>
              </a:r>
              <a:r>
                <a:rPr lang="nb-NO" sz="2000" i="1" baseline="-25000"/>
                <a:t>EK </a:t>
              </a:r>
              <a:r>
                <a:rPr lang="nb-NO" sz="2000" i="1"/>
                <a:t> &gt; R</a:t>
              </a:r>
              <a:r>
                <a:rPr lang="nb-NO" sz="2000" i="1" baseline="-25000"/>
                <a:t>TK</a:t>
              </a:r>
              <a:r>
                <a:rPr lang="nb-NO" i="1" baseline="-25000"/>
                <a:t> </a:t>
              </a:r>
            </a:p>
          </p:txBody>
        </p: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3312" y="2383"/>
              <a:ext cx="11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 sz="2000" i="1"/>
                <a:t>R</a:t>
              </a:r>
              <a:r>
                <a:rPr lang="nb-NO" sz="2000" i="1" baseline="-25000"/>
                <a:t>TK </a:t>
              </a:r>
              <a:r>
                <a:rPr lang="nb-NO" sz="2000" i="1"/>
                <a:t> = rg = R</a:t>
              </a:r>
              <a:r>
                <a:rPr lang="nb-NO" sz="2000" i="1" baseline="-25000"/>
                <a:t>EK</a:t>
              </a:r>
              <a:endParaRPr lang="nb-NO" sz="2000" i="1"/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3313" y="3007"/>
              <a:ext cx="1965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 sz="2000" i="1"/>
                <a:t>R</a:t>
              </a:r>
              <a:r>
                <a:rPr lang="nb-NO" sz="2000" i="1" baseline="-25000"/>
                <a:t>TK </a:t>
              </a:r>
              <a:r>
                <a:rPr lang="nb-NO" sz="2000" i="1"/>
                <a:t> &lt; rg betyr at R</a:t>
              </a:r>
              <a:r>
                <a:rPr lang="nb-NO" sz="2000" i="1" baseline="-25000"/>
                <a:t>EK </a:t>
              </a:r>
              <a:r>
                <a:rPr lang="nb-NO" sz="2000" i="1"/>
                <a:t> &lt; R</a:t>
              </a:r>
              <a:r>
                <a:rPr lang="nb-NO" sz="2000" i="1" baseline="-25000"/>
                <a:t>TK </a:t>
              </a:r>
            </a:p>
            <a:p>
              <a:endParaRPr lang="nb-NO" sz="2000" i="1" baseline="-25000"/>
            </a:p>
          </p:txBody>
        </p:sp>
        <p:sp>
          <p:nvSpPr>
            <p:cNvPr id="91149" name="Text Box 13"/>
            <p:cNvSpPr txBox="1">
              <a:spLocks noChangeArrowheads="1"/>
            </p:cNvSpPr>
            <p:nvPr/>
          </p:nvSpPr>
          <p:spPr bwMode="auto">
            <a:xfrm>
              <a:off x="768" y="1200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b-NO" i="1"/>
                <a:t>%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Oversikt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52600"/>
            <a:ext cx="4924425" cy="4572000"/>
          </a:xfrm>
        </p:spPr>
        <p:txBody>
          <a:bodyPr/>
          <a:lstStyle/>
          <a:p>
            <a:r>
              <a:rPr lang="nb-NO" sz="2800"/>
              <a:t>Regnskapsanalyse</a:t>
            </a:r>
          </a:p>
          <a:p>
            <a:pPr lvl="1"/>
            <a:r>
              <a:rPr lang="nb-NO" sz="2400"/>
              <a:t>Kritisk gjennomgang av regnskapstallene</a:t>
            </a:r>
          </a:p>
          <a:p>
            <a:pPr lvl="2"/>
            <a:r>
              <a:rPr lang="nb-NO" sz="2000"/>
              <a:t>Kreativ regnskapsrapportering</a:t>
            </a:r>
          </a:p>
          <a:p>
            <a:pPr lvl="2">
              <a:buFont typeface="Wingdings" pitchFamily="2" charset="2"/>
              <a:buNone/>
            </a:pPr>
            <a:endParaRPr lang="nb-NO" sz="2000"/>
          </a:p>
          <a:p>
            <a:pPr lvl="1"/>
            <a:r>
              <a:rPr lang="nb-NO" sz="2400"/>
              <a:t>Gruppering for analyseformål</a:t>
            </a:r>
          </a:p>
          <a:p>
            <a:pPr lvl="2"/>
            <a:r>
              <a:rPr lang="nb-NO" sz="2000"/>
              <a:t>Regnskapslovens oppstillingsplan</a:t>
            </a:r>
          </a:p>
          <a:p>
            <a:pPr lvl="3"/>
            <a:r>
              <a:rPr lang="nb-NO" sz="1800"/>
              <a:t>Resultatregnskap</a:t>
            </a:r>
          </a:p>
          <a:p>
            <a:pPr lvl="3"/>
            <a:r>
              <a:rPr lang="nb-NO" sz="1800"/>
              <a:t>Balanse</a:t>
            </a:r>
          </a:p>
          <a:p>
            <a:pPr lvl="2">
              <a:buFont typeface="Wingdings" pitchFamily="2" charset="2"/>
              <a:buNone/>
            </a:pPr>
            <a:endParaRPr lang="nb-NO" sz="2000"/>
          </a:p>
          <a:p>
            <a:pPr lvl="1"/>
            <a:r>
              <a:rPr lang="nb-NO" sz="2400"/>
              <a:t>Beregninger og vurderinger</a:t>
            </a:r>
          </a:p>
        </p:txBody>
      </p:sp>
      <p:pic>
        <p:nvPicPr>
          <p:cNvPr id="3079" name="Picture 7" descr="BD07173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068" y="3261000"/>
            <a:ext cx="1835663" cy="155520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72E98-1F35-4578-BFBE-9CB4D1A5E05B}" type="slidenum">
              <a:rPr lang="nb-NO"/>
              <a:pPr/>
              <a:t>2</a:t>
            </a:fld>
            <a:endParaRPr lang="nb-NO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Finansiering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sz="2800"/>
              <a:t>Generelt</a:t>
            </a:r>
          </a:p>
          <a:p>
            <a:pPr lvl="1"/>
            <a:r>
              <a:rPr lang="nb-NO" sz="2400"/>
              <a:t>Viser forholdet mellom kapitalanskaffelse og kapitalanvendelse</a:t>
            </a:r>
            <a:br>
              <a:rPr lang="nb-NO" sz="2400"/>
            </a:br>
            <a:endParaRPr lang="nb-NO" sz="2400"/>
          </a:p>
          <a:p>
            <a:pPr lvl="2"/>
            <a:r>
              <a:rPr lang="nb-NO" sz="2000"/>
              <a:t>Arbeidskapitalen</a:t>
            </a:r>
          </a:p>
          <a:p>
            <a:pPr lvl="2"/>
            <a:r>
              <a:rPr lang="nb-NO" sz="2000"/>
              <a:t>Finansieringsgrad 1</a:t>
            </a:r>
          </a:p>
          <a:p>
            <a:pPr lvl="2"/>
            <a:r>
              <a:rPr lang="nb-NO" sz="2000"/>
              <a:t>Likviditetsgrad 1 (finansieringsgrad 2)</a:t>
            </a:r>
          </a:p>
          <a:p>
            <a:pPr lvl="2"/>
            <a:r>
              <a:rPr lang="nb-NO" sz="2000"/>
              <a:t>Langsiktig lagerfinansiering</a:t>
            </a:r>
          </a:p>
          <a:p>
            <a:endParaRPr lang="nb-NO" sz="2800"/>
          </a:p>
        </p:txBody>
      </p:sp>
      <p:pic>
        <p:nvPicPr>
          <p:cNvPr id="49157" name="Picture 5" descr="BD05042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750" y="2668080"/>
            <a:ext cx="3030300" cy="274104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484E0B-B6FD-4D76-B2AE-FE8A2E5128EA}" type="slidenum">
              <a:rPr lang="nb-NO"/>
              <a:pPr/>
              <a:t>20</a:t>
            </a:fld>
            <a:endParaRPr lang="nb-NO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30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66CD-5FAC-47FF-A10F-CFD97DF02CA0}" type="slidenum">
              <a:rPr lang="nb-NO"/>
              <a:pPr/>
              <a:t>21</a:t>
            </a:fld>
            <a:endParaRPr lang="nb-NO"/>
          </a:p>
        </p:txBody>
      </p:sp>
      <p:grpSp>
        <p:nvGrpSpPr>
          <p:cNvPr id="51228" name="Group 28"/>
          <p:cNvGrpSpPr>
            <a:grpSpLocks/>
          </p:cNvGrpSpPr>
          <p:nvPr/>
        </p:nvGrpSpPr>
        <p:grpSpPr bwMode="auto">
          <a:xfrm>
            <a:off x="539750" y="1228725"/>
            <a:ext cx="7467600" cy="2438400"/>
            <a:chOff x="340" y="774"/>
            <a:chExt cx="4704" cy="1536"/>
          </a:xfrm>
        </p:grpSpPr>
        <p:sp>
          <p:nvSpPr>
            <p:cNvPr id="51211" name="Line 11"/>
            <p:cNvSpPr>
              <a:spLocks noChangeShapeType="1"/>
            </p:cNvSpPr>
            <p:nvPr/>
          </p:nvSpPr>
          <p:spPr bwMode="auto">
            <a:xfrm>
              <a:off x="4468" y="1734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>
              <a:off x="4468" y="2310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 flipV="1">
              <a:off x="5044" y="1062"/>
              <a:ext cx="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 flipH="1">
              <a:off x="340" y="1062"/>
              <a:ext cx="47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>
              <a:off x="340" y="1062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>
              <a:off x="340" y="2022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1222" name="Text Box 22"/>
            <p:cNvSpPr txBox="1">
              <a:spLocks noChangeArrowheads="1"/>
            </p:cNvSpPr>
            <p:nvPr/>
          </p:nvSpPr>
          <p:spPr bwMode="auto">
            <a:xfrm>
              <a:off x="1807" y="774"/>
              <a:ext cx="16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nb-NO"/>
                <a:t>Finansieringsgrad 1</a:t>
              </a:r>
            </a:p>
          </p:txBody>
        </p:sp>
      </p:grpSp>
      <p:grpSp>
        <p:nvGrpSpPr>
          <p:cNvPr id="51229" name="Group 29"/>
          <p:cNvGrpSpPr>
            <a:grpSpLocks/>
          </p:cNvGrpSpPr>
          <p:nvPr/>
        </p:nvGrpSpPr>
        <p:grpSpPr bwMode="auto">
          <a:xfrm>
            <a:off x="539750" y="4581525"/>
            <a:ext cx="7467600" cy="1295400"/>
            <a:chOff x="340" y="2886"/>
            <a:chExt cx="4704" cy="816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468" y="3030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1218" name="Line 18"/>
            <p:cNvSpPr>
              <a:spLocks noChangeShapeType="1"/>
            </p:cNvSpPr>
            <p:nvPr/>
          </p:nvSpPr>
          <p:spPr bwMode="auto">
            <a:xfrm>
              <a:off x="5044" y="3030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 flipH="1">
              <a:off x="340" y="3702"/>
              <a:ext cx="47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 flipV="1">
              <a:off x="340" y="2886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>
              <a:off x="340" y="288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1223" name="Text Box 23"/>
            <p:cNvSpPr txBox="1">
              <a:spLocks noChangeArrowheads="1"/>
            </p:cNvSpPr>
            <p:nvPr/>
          </p:nvSpPr>
          <p:spPr bwMode="auto">
            <a:xfrm>
              <a:off x="1135" y="3414"/>
              <a:ext cx="31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nb-NO"/>
                <a:t>Likviditetsgrad 1 (Finansieringsgrad 2)</a:t>
              </a:r>
            </a:p>
          </p:txBody>
        </p:sp>
      </p:grpSp>
      <p:grpSp>
        <p:nvGrpSpPr>
          <p:cNvPr id="51233" name="Group 33"/>
          <p:cNvGrpSpPr>
            <a:grpSpLocks/>
          </p:cNvGrpSpPr>
          <p:nvPr/>
        </p:nvGrpSpPr>
        <p:grpSpPr bwMode="auto">
          <a:xfrm>
            <a:off x="1331913" y="2066925"/>
            <a:ext cx="5775325" cy="3306763"/>
            <a:chOff x="839" y="1302"/>
            <a:chExt cx="3638" cy="2083"/>
          </a:xfrm>
        </p:grpSpPr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2653" y="1936"/>
              <a:ext cx="1824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/>
                <a:t>Langsiktig gjeld</a:t>
              </a:r>
            </a:p>
          </p:txBody>
        </p:sp>
        <p:sp>
          <p:nvSpPr>
            <p:cNvPr id="51206" name="Rectangle 6"/>
            <p:cNvSpPr>
              <a:spLocks noChangeArrowheads="1"/>
            </p:cNvSpPr>
            <p:nvPr/>
          </p:nvSpPr>
          <p:spPr bwMode="auto">
            <a:xfrm>
              <a:off x="839" y="2387"/>
              <a:ext cx="1805" cy="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/>
                <a:t>Omløpsmidler</a:t>
              </a:r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2653" y="2704"/>
              <a:ext cx="1824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/>
                <a:t>Kortsiktig gjeld</a:t>
              </a:r>
            </a:p>
          </p:txBody>
        </p:sp>
        <p:sp>
          <p:nvSpPr>
            <p:cNvPr id="51203" name="Rectangle 3"/>
            <p:cNvSpPr>
              <a:spLocks noChangeArrowheads="1"/>
            </p:cNvSpPr>
            <p:nvPr/>
          </p:nvSpPr>
          <p:spPr bwMode="auto">
            <a:xfrm>
              <a:off x="839" y="1525"/>
              <a:ext cx="1814" cy="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/>
                <a:t>Anleggsmidler</a:t>
              </a:r>
            </a:p>
          </p:txBody>
        </p:sp>
        <p:sp>
          <p:nvSpPr>
            <p:cNvPr id="51204" name="Rectangle 4"/>
            <p:cNvSpPr>
              <a:spLocks noChangeArrowheads="1"/>
            </p:cNvSpPr>
            <p:nvPr/>
          </p:nvSpPr>
          <p:spPr bwMode="auto">
            <a:xfrm>
              <a:off x="2644" y="1542"/>
              <a:ext cx="182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/>
                <a:t>Egenkapital</a:t>
              </a:r>
            </a:p>
          </p:txBody>
        </p:sp>
        <p:sp>
          <p:nvSpPr>
            <p:cNvPr id="51208" name="Rectangle 8"/>
            <p:cNvSpPr>
              <a:spLocks noChangeArrowheads="1"/>
            </p:cNvSpPr>
            <p:nvPr/>
          </p:nvSpPr>
          <p:spPr bwMode="auto">
            <a:xfrm>
              <a:off x="839" y="1302"/>
              <a:ext cx="1805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b="1">
                  <a:solidFill>
                    <a:schemeClr val="bg2"/>
                  </a:solidFill>
                </a:rPr>
                <a:t>Eiendeler</a:t>
              </a:r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2644" y="1302"/>
              <a:ext cx="1824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r>
                <a:rPr lang="nb-NO" b="1">
                  <a:solidFill>
                    <a:schemeClr val="bg2"/>
                  </a:solidFill>
                </a:rPr>
                <a:t>Egenkapital og gjeld</a:t>
              </a:r>
            </a:p>
          </p:txBody>
        </p:sp>
      </p:grpSp>
      <p:grpSp>
        <p:nvGrpSpPr>
          <p:cNvPr id="51232" name="Group 32"/>
          <p:cNvGrpSpPr>
            <a:grpSpLocks/>
          </p:cNvGrpSpPr>
          <p:nvPr/>
        </p:nvGrpSpPr>
        <p:grpSpPr bwMode="auto">
          <a:xfrm>
            <a:off x="1331913" y="3789363"/>
            <a:ext cx="4624387" cy="503237"/>
            <a:chOff x="839" y="2387"/>
            <a:chExt cx="2913" cy="317"/>
          </a:xfrm>
        </p:grpSpPr>
        <p:sp>
          <p:nvSpPr>
            <p:cNvPr id="51224" name="AutoShape 24"/>
            <p:cNvSpPr>
              <a:spLocks/>
            </p:cNvSpPr>
            <p:nvPr/>
          </p:nvSpPr>
          <p:spPr bwMode="auto">
            <a:xfrm>
              <a:off x="2692" y="2406"/>
              <a:ext cx="48" cy="288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51225" name="Text Box 25"/>
            <p:cNvSpPr txBox="1">
              <a:spLocks noChangeArrowheads="1"/>
            </p:cNvSpPr>
            <p:nvPr/>
          </p:nvSpPr>
          <p:spPr bwMode="auto">
            <a:xfrm>
              <a:off x="2788" y="2454"/>
              <a:ext cx="9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nb-NO" sz="1800"/>
                <a:t>Arbeidskapital</a:t>
              </a:r>
            </a:p>
          </p:txBody>
        </p:sp>
        <p:sp>
          <p:nvSpPr>
            <p:cNvPr id="51231" name="Rectangle 31"/>
            <p:cNvSpPr>
              <a:spLocks noChangeArrowheads="1"/>
            </p:cNvSpPr>
            <p:nvPr/>
          </p:nvSpPr>
          <p:spPr bwMode="auto">
            <a:xfrm>
              <a:off x="839" y="2387"/>
              <a:ext cx="1814" cy="31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Finansiering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Beregning av nøkkeltall:</a:t>
            </a:r>
          </a:p>
        </p:txBody>
      </p:sp>
      <p:sp>
        <p:nvSpPr>
          <p:cNvPr id="21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22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8DC4-9DA9-4D76-A22C-EC1E6F3B78FE}" type="slidenum">
              <a:rPr lang="nb-NO"/>
              <a:pPr/>
              <a:t>22</a:t>
            </a:fld>
            <a:endParaRPr lang="nb-NO"/>
          </a:p>
        </p:txBody>
      </p:sp>
      <p:graphicFrame>
        <p:nvGraphicFramePr>
          <p:cNvPr id="52308" name="Group 84"/>
          <p:cNvGraphicFramePr>
            <a:graphicFrameLocks noGrp="1"/>
          </p:cNvGraphicFramePr>
          <p:nvPr/>
        </p:nvGraphicFramePr>
        <p:xfrm>
          <a:off x="609600" y="2819400"/>
          <a:ext cx="6049963" cy="927100"/>
        </p:xfrm>
        <a:graphic>
          <a:graphicData uri="http://schemas.openxmlformats.org/drawingml/2006/table">
            <a:tbl>
              <a:tblPr/>
              <a:tblGrid>
                <a:gridCol w="288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Finansieringsgrad 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Anleggsmidler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Langsiktig kapital </a:t>
                      </a:r>
                      <a:r>
                        <a:rPr kumimoji="0" lang="nb-NO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2302" name="Text Box 78"/>
          <p:cNvSpPr txBox="1">
            <a:spLocks noChangeArrowheads="1"/>
          </p:cNvSpPr>
          <p:nvPr/>
        </p:nvSpPr>
        <p:spPr bwMode="auto">
          <a:xfrm>
            <a:off x="609600" y="4800600"/>
            <a:ext cx="7953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/>
              <a:t>Nøkkeltallet viser i hvor stor grad anleggsmidlene er langsiktig </a:t>
            </a:r>
            <a:br>
              <a:rPr lang="nb-NO"/>
            </a:br>
            <a:r>
              <a:rPr lang="nb-NO"/>
              <a:t>finansiert. Nøkkeltallet bør være mindre enn 1.</a:t>
            </a:r>
          </a:p>
        </p:txBody>
      </p:sp>
      <p:sp>
        <p:nvSpPr>
          <p:cNvPr id="52303" name="Text Box 79"/>
          <p:cNvSpPr txBox="1">
            <a:spLocks noChangeArrowheads="1"/>
          </p:cNvSpPr>
          <p:nvPr/>
        </p:nvSpPr>
        <p:spPr bwMode="auto">
          <a:xfrm>
            <a:off x="1331913" y="4005263"/>
            <a:ext cx="565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2000" baseline="30000"/>
              <a:t>1)</a:t>
            </a:r>
            <a:r>
              <a:rPr lang="nb-NO" sz="2000"/>
              <a:t> Langsiktig kapital = Egenkapital og langsiktig gjeld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Finansiering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52600"/>
            <a:ext cx="4275138" cy="523875"/>
          </a:xfrm>
        </p:spPr>
        <p:txBody>
          <a:bodyPr/>
          <a:lstStyle/>
          <a:p>
            <a:r>
              <a:rPr lang="nb-NO" sz="2800"/>
              <a:t>Beregning av nøkkeltall:</a:t>
            </a:r>
          </a:p>
        </p:txBody>
      </p:sp>
      <p:graphicFrame>
        <p:nvGraphicFramePr>
          <p:cNvPr id="53335" name="Group 87"/>
          <p:cNvGraphicFramePr>
            <a:graphicFrameLocks noGrp="1"/>
          </p:cNvGraphicFramePr>
          <p:nvPr>
            <p:ph sz="half" idx="2"/>
          </p:nvPr>
        </p:nvGraphicFramePr>
        <p:xfrm>
          <a:off x="107950" y="3716338"/>
          <a:ext cx="6121400" cy="792480"/>
        </p:xfrm>
        <a:graphic>
          <a:graphicData uri="http://schemas.openxmlformats.org/drawingml/2006/table">
            <a:tbl>
              <a:tblPr/>
              <a:tblGrid>
                <a:gridCol w="288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6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Langsiktig lagerfinansiering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Arbeidskapital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Varelager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48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B17BA7-EF86-48DA-AD82-81DC1B446B44}" type="slidenum">
              <a:rPr lang="nb-NO"/>
              <a:pPr/>
              <a:t>23</a:t>
            </a:fld>
            <a:endParaRPr lang="nb-NO"/>
          </a:p>
        </p:txBody>
      </p:sp>
      <p:graphicFrame>
        <p:nvGraphicFramePr>
          <p:cNvPr id="53333" name="Group 85"/>
          <p:cNvGraphicFramePr>
            <a:graphicFrameLocks noGrp="1"/>
          </p:cNvGraphicFramePr>
          <p:nvPr/>
        </p:nvGraphicFramePr>
        <p:xfrm>
          <a:off x="323850" y="2708275"/>
          <a:ext cx="5791200" cy="792480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Likviditetsgrad 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Omløpsmidler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8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Kortsiktig gjeld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3332" name="Group 84"/>
          <p:cNvGraphicFramePr>
            <a:graphicFrameLocks noGrp="1"/>
          </p:cNvGraphicFramePr>
          <p:nvPr/>
        </p:nvGraphicFramePr>
        <p:xfrm>
          <a:off x="533400" y="2276475"/>
          <a:ext cx="8610600" cy="431800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4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Arbeidskapital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Omløpsmidler – kortsiktig gjeld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301" name="Text Box 53"/>
          <p:cNvSpPr txBox="1">
            <a:spLocks noChangeArrowheads="1"/>
          </p:cNvSpPr>
          <p:nvPr/>
        </p:nvSpPr>
        <p:spPr bwMode="auto">
          <a:xfrm>
            <a:off x="611188" y="4535488"/>
            <a:ext cx="86233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nb-NO"/>
              <a:t> </a:t>
            </a:r>
            <a:r>
              <a:rPr lang="nb-NO" sz="2000"/>
              <a:t>Likviditetsgrad 1 viser i hvor stor grad omløpsmidlene er finansiert</a:t>
            </a:r>
            <a:br>
              <a:rPr lang="nb-NO" sz="2000"/>
            </a:br>
            <a:r>
              <a:rPr lang="nb-NO" sz="2000"/>
              <a:t>med kortsiktig gjeld. Nøkkeltallet bør være større enn 1. Dersom nøkkeltallet er </a:t>
            </a:r>
            <a:br>
              <a:rPr lang="nb-NO" sz="2000"/>
            </a:br>
            <a:r>
              <a:rPr lang="nb-NO" sz="2000"/>
              <a:t>større enn 1 er arbeidskapitalen positiv.</a:t>
            </a:r>
          </a:p>
          <a:p>
            <a:pPr>
              <a:buFont typeface="Wingdings" pitchFamily="2" charset="2"/>
              <a:buChar char="§"/>
            </a:pPr>
            <a:r>
              <a:rPr lang="nb-NO" sz="2000"/>
              <a:t> Langsiktig lagerfinansiering viser i hvor stor grad lageret er langsiktig finansiert, </a:t>
            </a:r>
            <a:br>
              <a:rPr lang="nb-NO" sz="2000"/>
            </a:br>
            <a:r>
              <a:rPr lang="nb-NO" sz="2000"/>
              <a:t>og bør være positiv (og helst over 1)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825500"/>
            <a:ext cx="8839200" cy="515938"/>
          </a:xfrm>
        </p:spPr>
        <p:txBody>
          <a:bodyPr>
            <a:normAutofit fontScale="90000"/>
          </a:bodyPr>
          <a:lstStyle/>
          <a:p>
            <a:r>
              <a:rPr lang="nb-NO" sz="4000"/>
              <a:t>Finansiering</a:t>
            </a:r>
          </a:p>
        </p:txBody>
      </p:sp>
      <p:graphicFrame>
        <p:nvGraphicFramePr>
          <p:cNvPr id="92885" name="Group 72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32514384"/>
              </p:ext>
            </p:extLst>
          </p:nvPr>
        </p:nvGraphicFramePr>
        <p:xfrm>
          <a:off x="179388" y="1412875"/>
          <a:ext cx="8693467" cy="3465513"/>
        </p:xfrm>
        <a:graphic>
          <a:graphicData uri="http://schemas.openxmlformats.org/drawingml/2006/table">
            <a:tbl>
              <a:tblPr/>
              <a:tblGrid>
                <a:gridCol w="2151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4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TK-Handel 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Arbeidskapital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Finansieringsgrad 1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Langsiktig lagerfinansiering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Likviditetsgrad 1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81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5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106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04AB24-5601-4C36-846A-0B668EDA1A45}" type="slidenum">
              <a:rPr lang="nb-NO"/>
              <a:pPr/>
              <a:t>24</a:t>
            </a:fld>
            <a:endParaRPr lang="nb-NO"/>
          </a:p>
        </p:txBody>
      </p:sp>
      <p:sp>
        <p:nvSpPr>
          <p:cNvPr id="92788" name="Text Box 628"/>
          <p:cNvSpPr txBox="1">
            <a:spLocks noChangeArrowheads="1"/>
          </p:cNvSpPr>
          <p:nvPr/>
        </p:nvSpPr>
        <p:spPr bwMode="auto">
          <a:xfrm>
            <a:off x="249238" y="5013325"/>
            <a:ext cx="89033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nb-NO" dirty="0"/>
              <a:t> Nøkkeltallene viser en positiv utvikling over tid og er tilfredsstillende</a:t>
            </a:r>
            <a:br>
              <a:rPr lang="nb-NO" dirty="0"/>
            </a:br>
            <a:r>
              <a:rPr lang="nb-NO" dirty="0"/>
              <a:t>  (til dels meget gode) ved utgangen av 20x3.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8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825500"/>
            <a:ext cx="8812088" cy="515268"/>
          </a:xfrm>
        </p:spPr>
        <p:txBody>
          <a:bodyPr>
            <a:normAutofit fontScale="90000"/>
          </a:bodyPr>
          <a:lstStyle/>
          <a:p>
            <a:r>
              <a:rPr lang="nb-NO" dirty="0"/>
              <a:t>Finansiering</a:t>
            </a:r>
          </a:p>
        </p:txBody>
      </p:sp>
      <p:sp>
        <p:nvSpPr>
          <p:cNvPr id="8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8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5C0D-3661-4D90-B0FC-09563829EB05}" type="slidenum">
              <a:rPr lang="nb-NO"/>
              <a:pPr/>
              <a:t>25</a:t>
            </a:fld>
            <a:endParaRPr lang="nb-NO"/>
          </a:p>
        </p:txBody>
      </p:sp>
      <p:graphicFrame>
        <p:nvGraphicFramePr>
          <p:cNvPr id="57643" name="Group 13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68052"/>
              </p:ext>
            </p:extLst>
          </p:nvPr>
        </p:nvGraphicFramePr>
        <p:xfrm>
          <a:off x="152400" y="1628800"/>
          <a:ext cx="8991600" cy="4088130"/>
        </p:xfrm>
        <a:graphic>
          <a:graphicData uri="http://schemas.openxmlformats.org/drawingml/2006/table">
            <a:tbl>
              <a:tblPr/>
              <a:tblGrid>
                <a:gridCol w="234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5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21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TK-Handel 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Eiendeler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Finansiert med: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92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Langsiktig gjeld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Kortsiktig gjeld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Beløp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Beløp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Beløp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Beløp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Varige driftsmidler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 anleggsmidler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Kundefordringer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Markedsbaserte aksjer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Forskudd lønn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Bankinnskudd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 omløpsmidler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 eiendeler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132 000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Finansiering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Konklusjon:</a:t>
            </a:r>
          </a:p>
          <a:p>
            <a:pPr lvl="1"/>
            <a:r>
              <a:rPr lang="nb-NO" dirty="0"/>
              <a:t>Eiendelene fordeler seg med 61 % på anleggsmidler og 39 % på omløpsmidler</a:t>
            </a:r>
          </a:p>
          <a:p>
            <a:pPr lvl="1"/>
            <a:r>
              <a:rPr lang="nb-NO" dirty="0"/>
              <a:t>Finansieringen er i store trekk sunn</a:t>
            </a:r>
          </a:p>
          <a:p>
            <a:pPr lvl="2"/>
            <a:r>
              <a:rPr lang="nb-NO" dirty="0"/>
              <a:t>Eiendelene er finansiert med 30 % egenkapital, </a:t>
            </a:r>
            <a:br>
              <a:rPr lang="nb-NO" dirty="0"/>
            </a:br>
            <a:r>
              <a:rPr lang="nb-NO" dirty="0"/>
              <a:t>46 % langsiktig gjeld og 24 % kortsiktig gjeld</a:t>
            </a:r>
          </a:p>
          <a:p>
            <a:pPr lvl="2"/>
            <a:r>
              <a:rPr lang="nb-NO" dirty="0"/>
              <a:t>Anleggsmidlene er finansiert med 50 % egenkapital </a:t>
            </a:r>
            <a:br>
              <a:rPr lang="nb-NO" dirty="0"/>
            </a:br>
            <a:r>
              <a:rPr lang="nb-NO" dirty="0"/>
              <a:t>og 50 % langsiktig gjeld</a:t>
            </a:r>
          </a:p>
          <a:p>
            <a:pPr lvl="2"/>
            <a:r>
              <a:rPr lang="nb-NO" dirty="0"/>
              <a:t>Omløpsmidlene er finansiert med 38 % langsiktig gjeld </a:t>
            </a:r>
            <a:br>
              <a:rPr lang="nb-NO" dirty="0"/>
            </a:br>
            <a:r>
              <a:rPr lang="nb-NO" dirty="0"/>
              <a:t>og 62 % kortsiktig gjeld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FAF4-61F7-4448-B047-C6C69B22205B}" type="slidenum">
              <a:rPr lang="nb-NO"/>
              <a:pPr/>
              <a:t>26</a:t>
            </a:fld>
            <a:endParaRPr lang="nb-NO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Soliditet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sz="2800"/>
              <a:t>Generelt</a:t>
            </a:r>
          </a:p>
          <a:p>
            <a:pPr lvl="1"/>
            <a:r>
              <a:rPr lang="nb-NO" sz="2400"/>
              <a:t>Knyttet til finansieringen og skal si noe om bedriftens evne til å tåle tap</a:t>
            </a:r>
          </a:p>
          <a:p>
            <a:pPr lvl="2"/>
            <a:endParaRPr lang="nb-NO" sz="2000"/>
          </a:p>
          <a:p>
            <a:pPr lvl="2"/>
            <a:r>
              <a:rPr lang="nb-NO" sz="2000"/>
              <a:t>Egenkapitalandel</a:t>
            </a:r>
          </a:p>
          <a:p>
            <a:pPr lvl="2"/>
            <a:r>
              <a:rPr lang="nb-NO" sz="2000"/>
              <a:t>Gjeldsgrad</a:t>
            </a:r>
          </a:p>
          <a:p>
            <a:pPr lvl="2"/>
            <a:r>
              <a:rPr lang="nb-NO" sz="2000"/>
              <a:t>Rentedekningsgrad</a:t>
            </a:r>
          </a:p>
        </p:txBody>
      </p:sp>
      <p:pic>
        <p:nvPicPr>
          <p:cNvPr id="59397" name="Picture 5" descr="BS0205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343" y="3120060"/>
            <a:ext cx="1719113" cy="183708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3E42C0-D6FF-4E2F-BA77-AB984F48515B}" type="slidenum">
              <a:rPr lang="nb-NO"/>
              <a:pPr/>
              <a:t>27</a:t>
            </a:fld>
            <a:endParaRPr lang="nb-NO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Soliditet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Beregning av nøkkeltall:</a:t>
            </a:r>
          </a:p>
        </p:txBody>
      </p:sp>
      <p:sp>
        <p:nvSpPr>
          <p:cNvPr id="50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51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118-7973-4094-B002-65552B11E67A}" type="slidenum">
              <a:rPr lang="nb-NO"/>
              <a:pPr/>
              <a:t>28</a:t>
            </a:fld>
            <a:endParaRPr lang="nb-NO"/>
          </a:p>
        </p:txBody>
      </p:sp>
      <p:graphicFrame>
        <p:nvGraphicFramePr>
          <p:cNvPr id="7176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28837"/>
              </p:ext>
            </p:extLst>
          </p:nvPr>
        </p:nvGraphicFramePr>
        <p:xfrm>
          <a:off x="179512" y="2348880"/>
          <a:ext cx="8610600" cy="792480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16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Egenkapitalandel</a:t>
                      </a:r>
                      <a:endParaRPr kumimoji="0" lang="nb-NO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 ∙ 100 %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96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Totalkapital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1762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761404"/>
              </p:ext>
            </p:extLst>
          </p:nvPr>
        </p:nvGraphicFramePr>
        <p:xfrm>
          <a:off x="250825" y="3223633"/>
          <a:ext cx="8610600" cy="853440"/>
        </p:xfrm>
        <a:graphic>
          <a:graphicData uri="http://schemas.openxmlformats.org/drawingml/2006/table">
            <a:tbl>
              <a:tblPr/>
              <a:tblGrid>
                <a:gridCol w="25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9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Gjeldsgrad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Gjeld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222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176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0110"/>
              </p:ext>
            </p:extLst>
          </p:nvPr>
        </p:nvGraphicFramePr>
        <p:xfrm>
          <a:off x="179512" y="4221088"/>
          <a:ext cx="8675687" cy="866140"/>
        </p:xfrm>
        <a:graphic>
          <a:graphicData uri="http://schemas.openxmlformats.org/drawingml/2006/table">
            <a:tbl>
              <a:tblPr/>
              <a:tblGrid>
                <a:gridCol w="2808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Rentedekningsgrad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Ordinært resultat før skatt + rentekostnad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Rentekostnad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767" name="Text Box 87"/>
          <p:cNvSpPr txBox="1">
            <a:spLocks noChangeArrowheads="1"/>
          </p:cNvSpPr>
          <p:nvPr/>
        </p:nvSpPr>
        <p:spPr bwMode="auto">
          <a:xfrm>
            <a:off x="125092" y="5229200"/>
            <a:ext cx="918713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nb-NO" sz="1800" dirty="0"/>
              <a:t>Egenkapitalandelen viser hvor i hvor stor grad eiendelene er finansiert med egne midler. </a:t>
            </a:r>
            <a:br>
              <a:rPr lang="nb-NO" sz="1800" dirty="0"/>
            </a:br>
            <a:r>
              <a:rPr lang="nb-NO" sz="1800" dirty="0"/>
              <a:t>Den viser også hvor mye bedriften kan tape før fremmedkapitalen (gjelden) blir påført et tap.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nb-NO" sz="1800" dirty="0"/>
              <a:t>Rentedekningsgraden måler evnen til å betale rentekostnadene ved forfall.</a:t>
            </a:r>
          </a:p>
        </p:txBody>
      </p:sp>
    </p:spTree>
    <p:extLst>
      <p:ext uri="{BB962C8B-B14F-4D97-AF65-F5344CB8AC3E}">
        <p14:creationId xmlns:p14="http://schemas.microsoft.com/office/powerpoint/2010/main" val="3501926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Soliditet</a:t>
            </a:r>
          </a:p>
        </p:txBody>
      </p:sp>
      <p:sp>
        <p:nvSpPr>
          <p:cNvPr id="5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5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1768-6E0B-4A96-BE65-09A88A05F825}" type="slidenum">
              <a:rPr lang="nb-NO"/>
              <a:pPr/>
              <a:t>29</a:t>
            </a:fld>
            <a:endParaRPr lang="nb-NO"/>
          </a:p>
        </p:txBody>
      </p:sp>
      <p:graphicFrame>
        <p:nvGraphicFramePr>
          <p:cNvPr id="62566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786745"/>
              </p:ext>
            </p:extLst>
          </p:nvPr>
        </p:nvGraphicFramePr>
        <p:xfrm>
          <a:off x="755650" y="1628775"/>
          <a:ext cx="6858000" cy="3108960"/>
        </p:xfrm>
        <a:graphic>
          <a:graphicData uri="http://schemas.openxmlformats.org/drawingml/2006/table">
            <a:tbl>
              <a:tblPr/>
              <a:tblGrid>
                <a:gridCol w="310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TK-Handel 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Balanse per 31.12.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Langsiktig gjeld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Kortsiktig gjeld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39 600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60 400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30 800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42 200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20 000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45 000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 egenkapital og gjeld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132 000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Egenkapitalandel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Gjeldsgrad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Oversikt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sz="2800"/>
              <a:t>Praktisk regnskapsanalyse</a:t>
            </a:r>
          </a:p>
          <a:p>
            <a:pPr lvl="1">
              <a:lnSpc>
                <a:spcPct val="90000"/>
              </a:lnSpc>
            </a:pPr>
            <a:r>
              <a:rPr lang="nb-NO" sz="2400"/>
              <a:t>Lønnsomhet</a:t>
            </a:r>
          </a:p>
          <a:p>
            <a:pPr lvl="2">
              <a:lnSpc>
                <a:spcPct val="90000"/>
              </a:lnSpc>
            </a:pPr>
            <a:r>
              <a:rPr lang="nb-NO" sz="2000"/>
              <a:t>Evne til å skape overskudd</a:t>
            </a:r>
          </a:p>
          <a:p>
            <a:pPr lvl="2">
              <a:lnSpc>
                <a:spcPct val="90000"/>
              </a:lnSpc>
            </a:pPr>
            <a:r>
              <a:rPr lang="nb-NO" sz="2000"/>
              <a:t>Rentabilitetsmålinger</a:t>
            </a:r>
          </a:p>
          <a:p>
            <a:pPr lvl="1">
              <a:lnSpc>
                <a:spcPct val="90000"/>
              </a:lnSpc>
            </a:pPr>
            <a:r>
              <a:rPr lang="nb-NO" sz="2400"/>
              <a:t>Likviditet</a:t>
            </a:r>
          </a:p>
          <a:p>
            <a:pPr lvl="2">
              <a:lnSpc>
                <a:spcPct val="90000"/>
              </a:lnSpc>
            </a:pPr>
            <a:r>
              <a:rPr lang="nb-NO" sz="2000"/>
              <a:t>Betalingssituasjonen</a:t>
            </a:r>
          </a:p>
          <a:p>
            <a:pPr lvl="1">
              <a:lnSpc>
                <a:spcPct val="90000"/>
              </a:lnSpc>
            </a:pPr>
            <a:r>
              <a:rPr lang="nb-NO" sz="2400"/>
              <a:t>Finansiering</a:t>
            </a:r>
          </a:p>
          <a:p>
            <a:pPr lvl="2">
              <a:lnSpc>
                <a:spcPct val="90000"/>
              </a:lnSpc>
            </a:pPr>
            <a:r>
              <a:rPr lang="nb-NO" sz="2000"/>
              <a:t>Anskaffelse og anvendelse av kapital</a:t>
            </a:r>
          </a:p>
          <a:p>
            <a:pPr lvl="1">
              <a:lnSpc>
                <a:spcPct val="90000"/>
              </a:lnSpc>
            </a:pPr>
            <a:r>
              <a:rPr lang="nb-NO" sz="2400"/>
              <a:t>Soliditet</a:t>
            </a:r>
          </a:p>
          <a:p>
            <a:pPr lvl="2">
              <a:lnSpc>
                <a:spcPct val="90000"/>
              </a:lnSpc>
            </a:pPr>
            <a:r>
              <a:rPr lang="nb-NO" sz="2000"/>
              <a:t>Evne til å tåle tap - egenkapitalsituasjonen</a:t>
            </a:r>
          </a:p>
        </p:txBody>
      </p:sp>
      <p:pic>
        <p:nvPicPr>
          <p:cNvPr id="27654" name="Picture 6" descr="BD06630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350" y="3324180"/>
            <a:ext cx="1787100" cy="142884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1B307B-EF46-43FC-8F8F-8EA4451D3E88}" type="slidenum">
              <a:rPr lang="nb-NO"/>
              <a:pPr/>
              <a:t>3</a:t>
            </a:fld>
            <a:endParaRPr lang="nb-NO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Soliditet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Grunnleggende regnskapsanalyse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6537-F588-40E6-AD1E-84BF49C6D0E4}" type="slidenum">
              <a:rPr lang="nb-NO" smtClean="0"/>
              <a:pPr/>
              <a:t>30</a:t>
            </a:fld>
            <a:endParaRPr lang="nb-NO"/>
          </a:p>
        </p:txBody>
      </p:sp>
      <p:graphicFrame>
        <p:nvGraphicFramePr>
          <p:cNvPr id="5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973673"/>
              </p:ext>
            </p:extLst>
          </p:nvPr>
        </p:nvGraphicFramePr>
        <p:xfrm>
          <a:off x="323528" y="1628800"/>
          <a:ext cx="8280920" cy="1872208"/>
        </p:xfrm>
        <a:graphic>
          <a:graphicData uri="http://schemas.openxmlformats.org/drawingml/2006/table">
            <a:tbl>
              <a:tblPr/>
              <a:tblGrid>
                <a:gridCol w="3353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TK-Handel 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 før skatt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Rentekostnad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4 680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4 650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Group 3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2210928"/>
              </p:ext>
            </p:extLst>
          </p:nvPr>
        </p:nvGraphicFramePr>
        <p:xfrm>
          <a:off x="323528" y="3933056"/>
          <a:ext cx="8245672" cy="633218"/>
        </p:xfrm>
        <a:graphic>
          <a:graphicData uri="http://schemas.openxmlformats.org/drawingml/2006/table">
            <a:tbl>
              <a:tblPr/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2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4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3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46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764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Rentedekningsgrad: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41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07504" y="4869160"/>
            <a:ext cx="67560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nb-NO" sz="1800" dirty="0"/>
              <a:t>Rentedekningsgrad er et viktig nøkkeltall i bedrifter med høy gjeld, </a:t>
            </a:r>
            <a:br>
              <a:rPr lang="nb-NO" sz="1800" dirty="0"/>
            </a:br>
            <a:r>
              <a:rPr lang="nb-NO" sz="1800" dirty="0"/>
              <a:t>for eksempel eiendomsselskaper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nb-NO" sz="1800" dirty="0"/>
              <a:t>Mange har hevdet at rentedekningsgraden bør  ligge nærmere 3.</a:t>
            </a:r>
          </a:p>
          <a:p>
            <a:pPr marL="285750" indent="-285750">
              <a:buFont typeface="Wingdings" pitchFamily="2" charset="2"/>
              <a:buChar char="§"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41963854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Likviditet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sz="2800"/>
              <a:t>Generelt</a:t>
            </a:r>
          </a:p>
          <a:p>
            <a:pPr lvl="1"/>
            <a:r>
              <a:rPr lang="nb-NO" sz="2400"/>
              <a:t>Viser bedriftens </a:t>
            </a:r>
            <a:br>
              <a:rPr lang="nb-NO" sz="2400"/>
            </a:br>
            <a:r>
              <a:rPr lang="nb-NO" sz="2400"/>
              <a:t>betalingssituasjon</a:t>
            </a:r>
          </a:p>
          <a:p>
            <a:pPr lvl="1"/>
            <a:endParaRPr lang="nb-NO" sz="2400"/>
          </a:p>
          <a:p>
            <a:pPr lvl="2"/>
            <a:r>
              <a:rPr lang="nb-NO" sz="2000"/>
              <a:t>Likviditetsgrad 1</a:t>
            </a:r>
          </a:p>
          <a:p>
            <a:pPr lvl="2"/>
            <a:r>
              <a:rPr lang="nb-NO" sz="2000"/>
              <a:t>Likviditetsgrad 2</a:t>
            </a:r>
          </a:p>
        </p:txBody>
      </p:sp>
      <p:pic>
        <p:nvPicPr>
          <p:cNvPr id="63493" name="Picture 5" descr="BD06130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162" y="3129780"/>
            <a:ext cx="1301475" cy="181764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117430-BEAC-4C46-9FB1-378DD16F82E4}" type="slidenum">
              <a:rPr lang="nb-NO"/>
              <a:pPr/>
              <a:t>31</a:t>
            </a:fld>
            <a:endParaRPr lang="nb-NO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Likviditet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Beregning av nøkkeltall:</a:t>
            </a:r>
          </a:p>
        </p:txBody>
      </p:sp>
      <p:sp>
        <p:nvSpPr>
          <p:cNvPr id="36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37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BCFB-6C8F-4508-8190-1FEF900F206D}" type="slidenum">
              <a:rPr lang="nb-NO"/>
              <a:pPr/>
              <a:t>32</a:t>
            </a:fld>
            <a:endParaRPr lang="nb-NO"/>
          </a:p>
        </p:txBody>
      </p:sp>
      <p:graphicFrame>
        <p:nvGraphicFramePr>
          <p:cNvPr id="65575" name="Group 39"/>
          <p:cNvGraphicFramePr>
            <a:graphicFrameLocks noGrp="1"/>
          </p:cNvGraphicFramePr>
          <p:nvPr/>
        </p:nvGraphicFramePr>
        <p:xfrm>
          <a:off x="609600" y="2514600"/>
          <a:ext cx="6400800" cy="927100"/>
        </p:xfrm>
        <a:graphic>
          <a:graphicData uri="http://schemas.openxmlformats.org/drawingml/2006/table">
            <a:tbl>
              <a:tblPr/>
              <a:tblGrid>
                <a:gridCol w="2947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Likviditetsgrad 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Omløpsmidler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Kortsiktig gjeld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580" name="Group 44"/>
          <p:cNvGraphicFramePr>
            <a:graphicFrameLocks noGrp="1"/>
          </p:cNvGraphicFramePr>
          <p:nvPr/>
        </p:nvGraphicFramePr>
        <p:xfrm>
          <a:off x="609600" y="3505200"/>
          <a:ext cx="7131050" cy="927100"/>
        </p:xfrm>
        <a:graphic>
          <a:graphicData uri="http://schemas.openxmlformats.org/drawingml/2006/table">
            <a:tbl>
              <a:tblPr/>
              <a:tblGrid>
                <a:gridCol w="270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9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Likviditetsgrad 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Mest likvide omløpsmidler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Kortsiktig gjeld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609600" y="4572000"/>
            <a:ext cx="7153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2000"/>
              <a:t>Mest likvide omløpsmidler omfatter normalt samtlige omløpsmidler </a:t>
            </a:r>
            <a:br>
              <a:rPr lang="nb-NO" sz="2000"/>
            </a:br>
            <a:r>
              <a:rPr lang="nb-NO" sz="2000"/>
              <a:t>med unntak for varelager</a:t>
            </a:r>
          </a:p>
        </p:txBody>
      </p: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517525" y="5451475"/>
            <a:ext cx="8099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/>
              <a:t>Anbefalt norm er at likviditetsgrad 1 bør være større enn 2, mens</a:t>
            </a:r>
            <a:br>
              <a:rPr lang="nb-NO"/>
            </a:br>
            <a:r>
              <a:rPr lang="nb-NO"/>
              <a:t>likviditetsgrad 2 bør være større enn 1.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825500"/>
            <a:ext cx="8740080" cy="587276"/>
          </a:xfrm>
        </p:spPr>
        <p:txBody>
          <a:bodyPr/>
          <a:lstStyle/>
          <a:p>
            <a:r>
              <a:rPr lang="nb-NO" dirty="0"/>
              <a:t>Likviditet</a:t>
            </a:r>
          </a:p>
        </p:txBody>
      </p:sp>
      <p:sp>
        <p:nvSpPr>
          <p:cNvPr id="54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Grunnleggende regnskapsanalyse</a:t>
            </a:r>
          </a:p>
        </p:txBody>
      </p:sp>
      <p:sp>
        <p:nvSpPr>
          <p:cNvPr id="55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355E-0BEE-458B-9991-DB871C48C273}" type="slidenum">
              <a:rPr lang="nb-NO"/>
              <a:pPr/>
              <a:t>33</a:t>
            </a:fld>
            <a:endParaRPr lang="nb-NO"/>
          </a:p>
        </p:txBody>
      </p:sp>
      <p:graphicFrame>
        <p:nvGraphicFramePr>
          <p:cNvPr id="6767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821146"/>
              </p:ext>
            </p:extLst>
          </p:nvPr>
        </p:nvGraphicFramePr>
        <p:xfrm>
          <a:off x="827584" y="1441768"/>
          <a:ext cx="6912694" cy="3566160"/>
        </p:xfrm>
        <a:graphic>
          <a:graphicData uri="http://schemas.openxmlformats.org/drawingml/2006/table">
            <a:tbl>
              <a:tblPr/>
              <a:tblGrid>
                <a:gridCol w="310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TK-Handel 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Balanse per 31.12.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Fordringer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15 375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Aksjer og bankinnskudd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 omløpsmidler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Kortsiktig gjeld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Likviditetsgrad 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Likviditetsgrad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7637" name="Text Box 53"/>
          <p:cNvSpPr txBox="1">
            <a:spLocks noChangeArrowheads="1"/>
          </p:cNvSpPr>
          <p:nvPr/>
        </p:nvSpPr>
        <p:spPr bwMode="auto">
          <a:xfrm>
            <a:off x="620142" y="5157192"/>
            <a:ext cx="8001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b-NO" sz="2000" dirty="0"/>
              <a:t>Likviditetsgrad viser en positiv utvikling i perioden, mens likviditetsgrad 2 er omtrent uendret i hele perioden.  Dette skyldes at en stor andel av økning</a:t>
            </a:r>
            <a:br>
              <a:rPr lang="nb-NO" sz="2000" dirty="0"/>
            </a:br>
            <a:r>
              <a:rPr lang="nb-NO" sz="2000" dirty="0"/>
              <a:t>av arbeidskapitalen gjelder økning av varelageret (mindre likvid eiendel).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Kredittid og omløpshastighet</a:t>
            </a:r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sz="2800"/>
              <a:t>Generelt</a:t>
            </a:r>
          </a:p>
          <a:p>
            <a:pPr lvl="1"/>
            <a:r>
              <a:rPr lang="nb-NO" sz="2400"/>
              <a:t>Omløpshastighet og kredittid på eiendeler og gjeld påvirker lønnsomhet og likviditet.</a:t>
            </a:r>
          </a:p>
          <a:p>
            <a:pPr lvl="2"/>
            <a:r>
              <a:rPr lang="nb-NO" sz="2000"/>
              <a:t>Høy omløpshastighet og kort kredittid betyr at pengene sirkulerer raskere i bedriften</a:t>
            </a:r>
          </a:p>
          <a:p>
            <a:pPr lvl="3"/>
            <a:r>
              <a:rPr lang="nb-NO" sz="1800"/>
              <a:t>Omløpshastighet på varelageret</a:t>
            </a:r>
          </a:p>
          <a:p>
            <a:pPr lvl="3"/>
            <a:r>
              <a:rPr lang="nb-NO" sz="1800"/>
              <a:t>Kredittid til kunder</a:t>
            </a:r>
          </a:p>
          <a:p>
            <a:pPr lvl="3"/>
            <a:r>
              <a:rPr lang="nb-NO" sz="1800"/>
              <a:t>Kredittid hos leverandører</a:t>
            </a:r>
          </a:p>
        </p:txBody>
      </p:sp>
      <p:pic>
        <p:nvPicPr>
          <p:cNvPr id="68613" name="Picture 1029" descr="BD06129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637" y="3382500"/>
            <a:ext cx="1806525" cy="131220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8D4663-C260-4995-86E4-69EEEEF26B3E}" type="slidenum">
              <a:rPr lang="nb-NO"/>
              <a:pPr/>
              <a:t>34</a:t>
            </a:fld>
            <a:endParaRPr lang="nb-NO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Kredittid og omløpshastighet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Beregning av nøkkeltall:</a:t>
            </a:r>
          </a:p>
        </p:txBody>
      </p:sp>
      <p:sp>
        <p:nvSpPr>
          <p:cNvPr id="50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51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F118-7973-4094-B002-65552B11E67A}" type="slidenum">
              <a:rPr lang="nb-NO"/>
              <a:pPr/>
              <a:t>35</a:t>
            </a:fld>
            <a:endParaRPr lang="nb-NO"/>
          </a:p>
        </p:txBody>
      </p:sp>
      <p:graphicFrame>
        <p:nvGraphicFramePr>
          <p:cNvPr id="7176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27274"/>
              </p:ext>
            </p:extLst>
          </p:nvPr>
        </p:nvGraphicFramePr>
        <p:xfrm>
          <a:off x="179388" y="2492375"/>
          <a:ext cx="8610600" cy="853440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16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Lagringstid varelager</a:t>
                      </a:r>
                      <a:endParaRPr kumimoji="0" lang="nb-NO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Gjennomsnittlig varelager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365 dager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96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Varekostnad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1762" name="Group 82"/>
          <p:cNvGraphicFramePr>
            <a:graphicFrameLocks noGrp="1"/>
          </p:cNvGraphicFramePr>
          <p:nvPr/>
        </p:nvGraphicFramePr>
        <p:xfrm>
          <a:off x="250825" y="3422650"/>
          <a:ext cx="8610600" cy="927100"/>
        </p:xfrm>
        <a:graphic>
          <a:graphicData uri="http://schemas.openxmlformats.org/drawingml/2006/table">
            <a:tbl>
              <a:tblPr/>
              <a:tblGrid>
                <a:gridCol w="25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97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Kredittid kunder </a:t>
                      </a:r>
                      <a:r>
                        <a:rPr kumimoji="0" lang="nb-NO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Gjennomsnittlig kundefordringer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365 dager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Kredittsalg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1,25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1766" name="Group 86"/>
          <p:cNvGraphicFramePr>
            <a:graphicFrameLocks noGrp="1"/>
          </p:cNvGraphicFramePr>
          <p:nvPr/>
        </p:nvGraphicFramePr>
        <p:xfrm>
          <a:off x="179388" y="4581525"/>
          <a:ext cx="8675687" cy="927100"/>
        </p:xfrm>
        <a:graphic>
          <a:graphicData uri="http://schemas.openxmlformats.org/drawingml/2006/table">
            <a:tbl>
              <a:tblPr/>
              <a:tblGrid>
                <a:gridCol w="2808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Kredittid leverandører </a:t>
                      </a:r>
                      <a:r>
                        <a:rPr kumimoji="0" lang="nb-NO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Gjennomsnittlig leverandørgjeld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365 dager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Varekjøp på kreditt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1,25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767" name="Text Box 87"/>
          <p:cNvSpPr txBox="1">
            <a:spLocks noChangeArrowheads="1"/>
          </p:cNvSpPr>
          <p:nvPr/>
        </p:nvSpPr>
        <p:spPr bwMode="auto">
          <a:xfrm>
            <a:off x="684213" y="5710238"/>
            <a:ext cx="3446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2000" baseline="30000"/>
              <a:t>1)</a:t>
            </a:r>
            <a:r>
              <a:rPr lang="nb-NO" sz="2000"/>
              <a:t> Forutsatt 25 % merverdiavgift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Kredittid og omløpshastighet</a:t>
            </a:r>
          </a:p>
        </p:txBody>
      </p:sp>
      <p:sp>
        <p:nvSpPr>
          <p:cNvPr id="60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1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FD4C-041D-4530-8F9A-C46108C64DC0}" type="slidenum">
              <a:rPr lang="nb-NO"/>
              <a:pPr/>
              <a:t>36</a:t>
            </a:fld>
            <a:endParaRPr lang="nb-NO"/>
          </a:p>
        </p:txBody>
      </p:sp>
      <p:graphicFrame>
        <p:nvGraphicFramePr>
          <p:cNvPr id="72879" name="Group 1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536711"/>
              </p:ext>
            </p:extLst>
          </p:nvPr>
        </p:nvGraphicFramePr>
        <p:xfrm>
          <a:off x="684213" y="1844675"/>
          <a:ext cx="6858000" cy="3686026"/>
        </p:xfrm>
        <a:graphic>
          <a:graphicData uri="http://schemas.openxmlformats.org/drawingml/2006/table">
            <a:tbl>
              <a:tblPr/>
              <a:tblGrid>
                <a:gridCol w="310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TK-Handel 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Balanse per 31.12.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Varelager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Kundefordringer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Leverandørgjeld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Resultatregnskap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Salgsinntekt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127 000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67 310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Gjennomsnittlig lagringstid varelager</a:t>
            </a:r>
          </a:p>
        </p:txBody>
      </p:sp>
      <p:sp>
        <p:nvSpPr>
          <p:cNvPr id="102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103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9B61-EC37-4F1B-B0B4-EFDC2E658EF5}" type="slidenum">
              <a:rPr lang="nb-NO"/>
              <a:pPr/>
              <a:t>37</a:t>
            </a:fld>
            <a:endParaRPr lang="nb-NO"/>
          </a:p>
        </p:txBody>
      </p:sp>
      <p:graphicFrame>
        <p:nvGraphicFramePr>
          <p:cNvPr id="74191" name="Group 4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582905"/>
              </p:ext>
            </p:extLst>
          </p:nvPr>
        </p:nvGraphicFramePr>
        <p:xfrm>
          <a:off x="107504" y="1690688"/>
          <a:ext cx="8857109" cy="3341373"/>
        </p:xfrm>
        <a:graphic>
          <a:graphicData uri="http://schemas.openxmlformats.org/drawingml/2006/table">
            <a:tbl>
              <a:tblPr/>
              <a:tblGrid>
                <a:gridCol w="1813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2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60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59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7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Varelager (snitt)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26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Gjennomsnittlig lagringstid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264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26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Omløpshastighet varelager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67 310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55 000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104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21 000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19 000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26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Gjennomsnittlig lagringstid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365 dager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365 dager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104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4064" name="Text Box 336"/>
          <p:cNvSpPr txBox="1">
            <a:spLocks noChangeArrowheads="1"/>
          </p:cNvSpPr>
          <p:nvPr/>
        </p:nvSpPr>
        <p:spPr bwMode="auto">
          <a:xfrm>
            <a:off x="0" y="5229225"/>
            <a:ext cx="746742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2000" dirty="0"/>
              <a:t>Gjennomsnittlig lagringstid er </a:t>
            </a:r>
          </a:p>
          <a:p>
            <a:r>
              <a:rPr lang="nb-NO" sz="2000" dirty="0"/>
              <a:t>Det virker svært lenge, men…</a:t>
            </a:r>
          </a:p>
          <a:p>
            <a:r>
              <a:rPr lang="nb-NO" sz="2000" dirty="0"/>
              <a:t>Generelt vil lagringstid avhenge av bransje, bedriftspolicy og lignende.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Kredittid til kunder</a:t>
            </a:r>
          </a:p>
        </p:txBody>
      </p:sp>
      <p:graphicFrame>
        <p:nvGraphicFramePr>
          <p:cNvPr id="74950" name="Group 19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0494078"/>
              </p:ext>
            </p:extLst>
          </p:nvPr>
        </p:nvGraphicFramePr>
        <p:xfrm>
          <a:off x="179388" y="1752600"/>
          <a:ext cx="8812212" cy="3322320"/>
        </p:xfrm>
        <a:graphic>
          <a:graphicData uri="http://schemas.openxmlformats.org/drawingml/2006/table">
            <a:tbl>
              <a:tblPr/>
              <a:tblGrid>
                <a:gridCol w="2151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0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6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Kundefordringer (snitt)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(13 750 + 14 375)/2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7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Kredittid kunder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14 062,5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 365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73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110 000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1,25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7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Omløpshastighet kunder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127 000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1,25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110 000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1,25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13 125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14 062,5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1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Kredittid til kunder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365 dager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365 dager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68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10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0E6D35-0C72-4A34-AF52-B8551D267084}" type="slidenum">
              <a:rPr lang="nb-NO"/>
              <a:pPr/>
              <a:t>38</a:t>
            </a:fld>
            <a:endParaRPr lang="nb-NO"/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50825" y="5373688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b-NO" sz="2000"/>
              <a:t>Kredittiden til kundene avhenger av betalingsvilkårene. Den virker å være noe lang, men det er gunstig at den er redusert i perioden.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825500"/>
            <a:ext cx="8839200" cy="515938"/>
          </a:xfrm>
        </p:spPr>
        <p:txBody>
          <a:bodyPr>
            <a:normAutofit fontScale="90000"/>
          </a:bodyPr>
          <a:lstStyle/>
          <a:p>
            <a:r>
              <a:rPr lang="nb-NO" sz="4000"/>
              <a:t>Kredittid til leverandører</a:t>
            </a:r>
          </a:p>
        </p:txBody>
      </p:sp>
      <p:graphicFrame>
        <p:nvGraphicFramePr>
          <p:cNvPr id="96421" name="Group 16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1987033"/>
              </p:ext>
            </p:extLst>
          </p:nvPr>
        </p:nvGraphicFramePr>
        <p:xfrm>
          <a:off x="152400" y="1412875"/>
          <a:ext cx="8884096" cy="3688080"/>
        </p:xfrm>
        <a:graphic>
          <a:graphicData uri="http://schemas.openxmlformats.org/drawingml/2006/table">
            <a:tbl>
              <a:tblPr/>
              <a:tblGrid>
                <a:gridCol w="2116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4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9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Leverandørgjeld (snitt)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Varekjøp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6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Kredittid leverandører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68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7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Omløpshastighet leverandører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73 310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1,25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53 000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1,25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5 937,5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7 187,5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1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Kredittid til leverandører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365 dager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365 dager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68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15,4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11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A3DCFD-2241-4D1D-82F4-237D7E068C40}" type="slidenum">
              <a:rPr lang="nb-NO"/>
              <a:pPr/>
              <a:t>39</a:t>
            </a:fld>
            <a:endParaRPr lang="nb-N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Oppgave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sz="2800" dirty="0"/>
              <a:t>Generelt</a:t>
            </a:r>
          </a:p>
          <a:p>
            <a:pPr lvl="1"/>
            <a:r>
              <a:rPr lang="nb-NO" sz="2400" dirty="0"/>
              <a:t>Du skal gjennomføre en praktisk regnskapsanalyse av selskapet TK-Handel AS for årene 20x1 til 20x3 (data er vedlagt)</a:t>
            </a:r>
            <a:br>
              <a:rPr lang="nb-NO" sz="2400" dirty="0"/>
            </a:br>
            <a:endParaRPr lang="nb-NO" sz="2400" dirty="0"/>
          </a:p>
          <a:p>
            <a:pPr lvl="2"/>
            <a:r>
              <a:rPr lang="nb-NO" sz="2000" dirty="0"/>
              <a:t>Lønnsomhet</a:t>
            </a:r>
          </a:p>
          <a:p>
            <a:pPr lvl="2"/>
            <a:r>
              <a:rPr lang="nb-NO" sz="2000" dirty="0"/>
              <a:t>Finansiering og soliditet</a:t>
            </a:r>
          </a:p>
          <a:p>
            <a:pPr lvl="2"/>
            <a:r>
              <a:rPr lang="nb-NO" sz="2000" dirty="0"/>
              <a:t>Likviditet</a:t>
            </a:r>
          </a:p>
          <a:p>
            <a:pPr lvl="2">
              <a:buFont typeface="Wingdings" pitchFamily="2" charset="2"/>
              <a:buNone/>
            </a:pPr>
            <a:endParaRPr lang="nb-NO" sz="2000" dirty="0"/>
          </a:p>
        </p:txBody>
      </p:sp>
      <p:pic>
        <p:nvPicPr>
          <p:cNvPr id="76810" name="Picture 10" descr="MCPE01984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83543"/>
            <a:ext cx="4343400" cy="2910114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6FE7F4-86E1-493E-83D3-25607141AECD}" type="slidenum">
              <a:rPr lang="nb-NO"/>
              <a:pPr/>
              <a:t>4</a:t>
            </a:fld>
            <a:endParaRPr lang="nb-NO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/>
              <a:t>Kommentarer til nøkkeltall for balansen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/>
              <a:t>Egenkapitalandel</a:t>
            </a:r>
          </a:p>
          <a:p>
            <a:pPr lvl="1"/>
            <a:r>
              <a:rPr lang="nb-NO" sz="2400" dirty="0"/>
              <a:t>Bør normalt være minst på 25 – 30 %.</a:t>
            </a:r>
          </a:p>
          <a:p>
            <a:pPr lvl="1"/>
            <a:r>
              <a:rPr lang="nb-NO" sz="2400" dirty="0"/>
              <a:t>Gjennomsnittlig egenkapitalprosent for aksjeselskaper i Norge har de seneste årene ligget på ca. 40 %</a:t>
            </a:r>
          </a:p>
          <a:p>
            <a:pPr lvl="1"/>
            <a:r>
              <a:rPr lang="nb-NO" sz="2400" dirty="0"/>
              <a:t>Dersom egenkapitalprosenten kommer under 10 %, har styret plikt til å iverksette tiltak for å forbedre situasjonen</a:t>
            </a:r>
          </a:p>
          <a:p>
            <a:r>
              <a:rPr lang="nb-NO" sz="2800" dirty="0"/>
              <a:t>Likviditetsgrad 1</a:t>
            </a:r>
          </a:p>
          <a:p>
            <a:pPr lvl="1"/>
            <a:r>
              <a:rPr lang="nb-NO" sz="2400" dirty="0"/>
              <a:t>Anbefalt norm er på 2 (2:1). Det er sjelden at dette nøkkeltallet er så høyt. Gjennomsnitt for aksjeselskaper i Norge har de siste årene vært på ca. 1,2 (se tabell 32-4 </a:t>
            </a:r>
            <a:r>
              <a:rPr lang="nb-NO" sz="2400"/>
              <a:t>i læreboka).</a:t>
            </a:r>
            <a:endParaRPr lang="nb-NO" sz="24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Grunnleggende regnskapsanalyse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4397-AD15-489B-A6CD-586B5B7E326F}" type="slidenum">
              <a:rPr lang="nb-NO"/>
              <a:pPr/>
              <a:t>40</a:t>
            </a:fld>
            <a:endParaRPr lang="nb-NO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Lønnsomhet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52600"/>
            <a:ext cx="5140325" cy="4572000"/>
          </a:xfrm>
        </p:spPr>
        <p:txBody>
          <a:bodyPr/>
          <a:lstStyle/>
          <a:p>
            <a:r>
              <a:rPr lang="nb-NO" sz="2800"/>
              <a:t>Vanlige nøkkeltall</a:t>
            </a:r>
          </a:p>
          <a:p>
            <a:pPr lvl="1"/>
            <a:r>
              <a:rPr lang="nb-NO" sz="2400"/>
              <a:t>Resultatanalyse</a:t>
            </a:r>
          </a:p>
          <a:p>
            <a:pPr lvl="2"/>
            <a:r>
              <a:rPr lang="nb-NO" sz="2000"/>
              <a:t>Bruttofortjeneste</a:t>
            </a:r>
          </a:p>
          <a:p>
            <a:pPr lvl="2"/>
            <a:r>
              <a:rPr lang="nb-NO" sz="2000"/>
              <a:t>Driftsmargin</a:t>
            </a:r>
          </a:p>
          <a:p>
            <a:pPr lvl="2"/>
            <a:r>
              <a:rPr lang="nb-NO" sz="2000"/>
              <a:t>Resultatmargin</a:t>
            </a:r>
          </a:p>
          <a:p>
            <a:pPr lvl="2"/>
            <a:r>
              <a:rPr lang="nb-NO" sz="2000"/>
              <a:t>Fortjenestemargin</a:t>
            </a:r>
            <a:br>
              <a:rPr lang="nb-NO" sz="2000"/>
            </a:br>
            <a:endParaRPr lang="nb-NO" sz="2000"/>
          </a:p>
          <a:p>
            <a:pPr lvl="1"/>
            <a:r>
              <a:rPr lang="nb-NO" sz="2400"/>
              <a:t>Rentabilitetsmålinger </a:t>
            </a:r>
            <a:br>
              <a:rPr lang="nb-NO" sz="2400"/>
            </a:br>
            <a:r>
              <a:rPr lang="nb-NO" sz="2400"/>
              <a:t>(avkastning av investert kapital)</a:t>
            </a:r>
          </a:p>
          <a:p>
            <a:pPr lvl="2"/>
            <a:r>
              <a:rPr lang="nb-NO" sz="2000"/>
              <a:t>Totalkapitalrentabilitet</a:t>
            </a:r>
          </a:p>
          <a:p>
            <a:pPr lvl="2"/>
            <a:r>
              <a:rPr lang="nb-NO" sz="2000"/>
              <a:t>Egenkapitalrentabilitet</a:t>
            </a:r>
          </a:p>
        </p:txBody>
      </p:sp>
      <p:pic>
        <p:nvPicPr>
          <p:cNvPr id="28677" name="Picture 5" descr="BD04972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4463" y="2060575"/>
            <a:ext cx="3767137" cy="3889375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33F64-0850-4C6A-8B16-1D52E29D4593}" type="slidenum">
              <a:rPr lang="nb-NO"/>
              <a:pPr/>
              <a:t>5</a:t>
            </a:fld>
            <a:endParaRPr lang="nb-NO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Resultatanalyse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b-NO" sz="2800"/>
              <a:t>Enkelte nøkkeltall:</a:t>
            </a:r>
          </a:p>
        </p:txBody>
      </p:sp>
      <p:graphicFrame>
        <p:nvGraphicFramePr>
          <p:cNvPr id="32872" name="Group 104"/>
          <p:cNvGraphicFramePr>
            <a:graphicFrameLocks noGrp="1"/>
          </p:cNvGraphicFramePr>
          <p:nvPr>
            <p:ph sz="half" idx="2"/>
          </p:nvPr>
        </p:nvGraphicFramePr>
        <p:xfrm>
          <a:off x="250825" y="4797425"/>
          <a:ext cx="8596313" cy="931863"/>
        </p:xfrm>
        <a:graphic>
          <a:graphicData uri="http://schemas.openxmlformats.org/drawingml/2006/table">
            <a:tbl>
              <a:tblPr/>
              <a:tblGrid>
                <a:gridCol w="2941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2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3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Fortjenestemargin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Årsresultat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100 %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663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Driftsinntekter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9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50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A98E6-6767-4BE2-8582-62D32D3F2B19}" type="slidenum">
              <a:rPr lang="nb-NO"/>
              <a:pPr/>
              <a:t>6</a:t>
            </a:fld>
            <a:endParaRPr lang="nb-NO"/>
          </a:p>
        </p:txBody>
      </p:sp>
      <p:graphicFrame>
        <p:nvGraphicFramePr>
          <p:cNvPr id="32841" name="Group 73"/>
          <p:cNvGraphicFramePr>
            <a:graphicFrameLocks noGrp="1"/>
          </p:cNvGraphicFramePr>
          <p:nvPr/>
        </p:nvGraphicFramePr>
        <p:xfrm>
          <a:off x="323850" y="2420938"/>
          <a:ext cx="8610600" cy="927100"/>
        </p:xfrm>
        <a:graphic>
          <a:graphicData uri="http://schemas.openxmlformats.org/drawingml/2006/table">
            <a:tbl>
              <a:tblPr/>
              <a:tblGrid>
                <a:gridCol w="287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Driftsmargin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Driftsresultat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100 %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Driftsinntekter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855" name="Group 87"/>
          <p:cNvGraphicFramePr>
            <a:graphicFrameLocks noGrp="1"/>
          </p:cNvGraphicFramePr>
          <p:nvPr/>
        </p:nvGraphicFramePr>
        <p:xfrm>
          <a:off x="250825" y="3644900"/>
          <a:ext cx="8686800" cy="939800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Resultatmargin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Ordinært resultat før skatt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·</a:t>
                      </a: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100 %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Driftsinntekter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Resultatanalyse</a:t>
            </a:r>
          </a:p>
        </p:txBody>
      </p:sp>
      <p:sp>
        <p:nvSpPr>
          <p:cNvPr id="46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47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28AE-8EE6-42DB-BE78-6B952183DE78}" type="slidenum">
              <a:rPr lang="nb-NO"/>
              <a:pPr/>
              <a:t>7</a:t>
            </a:fld>
            <a:endParaRPr lang="nb-NO"/>
          </a:p>
        </p:txBody>
      </p:sp>
      <p:graphicFrame>
        <p:nvGraphicFramePr>
          <p:cNvPr id="38046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900798"/>
              </p:ext>
            </p:extLst>
          </p:nvPr>
        </p:nvGraphicFramePr>
        <p:xfrm>
          <a:off x="250825" y="1828800"/>
          <a:ext cx="8713788" cy="2621280"/>
        </p:xfrm>
        <a:graphic>
          <a:graphicData uri="http://schemas.openxmlformats.org/drawingml/2006/table">
            <a:tbl>
              <a:tblPr/>
              <a:tblGrid>
                <a:gridCol w="3385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TK-Handel 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beløp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Driftsinntekter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Driftsresultat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 før skatt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Årsresultat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3 900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7 020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8047" name="Text Box 159"/>
          <p:cNvSpPr txBox="1">
            <a:spLocks noChangeArrowheads="1"/>
          </p:cNvSpPr>
          <p:nvPr/>
        </p:nvSpPr>
        <p:spPr bwMode="auto">
          <a:xfrm>
            <a:off x="250825" y="4724400"/>
            <a:ext cx="563487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dirty="0"/>
              <a:t>Driftsinntektene har økt med 18,2 %, </a:t>
            </a:r>
            <a:br>
              <a:rPr lang="nb-NO" dirty="0"/>
            </a:br>
            <a:r>
              <a:rPr lang="nb-NO" dirty="0"/>
              <a:t>mens driftsresultatet har er forverret med 38,5 %. </a:t>
            </a:r>
            <a:br>
              <a:rPr lang="nb-NO" dirty="0"/>
            </a:br>
            <a:br>
              <a:rPr lang="nb-NO" dirty="0"/>
            </a:br>
            <a:r>
              <a:rPr lang="nb-NO" dirty="0"/>
              <a:t>Resultat før skatt og årsresultatet er forverret med 44,4 %.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Resultatanalyse</a:t>
            </a:r>
          </a:p>
        </p:txBody>
      </p:sp>
      <p:graphicFrame>
        <p:nvGraphicFramePr>
          <p:cNvPr id="83343" name="Group 39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06182980"/>
              </p:ext>
            </p:extLst>
          </p:nvPr>
        </p:nvGraphicFramePr>
        <p:xfrm>
          <a:off x="179388" y="1700213"/>
          <a:ext cx="8785225" cy="3048000"/>
        </p:xfrm>
        <a:graphic>
          <a:graphicData uri="http://schemas.openxmlformats.org/drawingml/2006/table">
            <a:tbl>
              <a:tblPr/>
              <a:tblGrid>
                <a:gridCol w="1512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8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28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TK-Handel AS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20x1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Brutto-fortjeneste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Driftsmargin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Resultat-margin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065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5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96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1C08D2-2E3F-4E75-8688-DC979E3A701D}" type="slidenum">
              <a:rPr lang="nb-NO"/>
              <a:pPr/>
              <a:t>8</a:t>
            </a:fld>
            <a:endParaRPr lang="nb-NO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Totalkapitalrentabilitet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sz="2800"/>
              <a:t>Generelt:</a:t>
            </a:r>
          </a:p>
          <a:p>
            <a:pPr lvl="1">
              <a:lnSpc>
                <a:spcPct val="90000"/>
              </a:lnSpc>
            </a:pPr>
            <a:r>
              <a:rPr lang="nb-NO" sz="2400"/>
              <a:t>Viser avkastningen av den samlede kapitalen i bedriften uavhengig av finansieringen</a:t>
            </a:r>
          </a:p>
          <a:p>
            <a:pPr lvl="2">
              <a:lnSpc>
                <a:spcPct val="90000"/>
              </a:lnSpc>
            </a:pPr>
            <a:r>
              <a:rPr lang="nb-NO" sz="2000"/>
              <a:t>Måler effektiviteten i bedriften</a:t>
            </a:r>
          </a:p>
          <a:p>
            <a:pPr lvl="2">
              <a:lnSpc>
                <a:spcPct val="90000"/>
              </a:lnSpc>
            </a:pPr>
            <a:r>
              <a:rPr lang="nb-NO" sz="2000"/>
              <a:t>Som resultatstørrelse brukes  ordinært resultat før rentekostnader og skatt</a:t>
            </a:r>
          </a:p>
          <a:p>
            <a:pPr lvl="2">
              <a:lnSpc>
                <a:spcPct val="90000"/>
              </a:lnSpc>
            </a:pPr>
            <a:r>
              <a:rPr lang="nb-NO" sz="2000"/>
              <a:t>Ved beregningen brukes gjennomsnittlig totalkapital i perioden</a:t>
            </a:r>
          </a:p>
        </p:txBody>
      </p:sp>
      <p:pic>
        <p:nvPicPr>
          <p:cNvPr id="38919" name="Picture 7" descr="BD05168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206" y="2352180"/>
            <a:ext cx="3331388" cy="3372840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Grunnleggende regnskapsanalyse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4F54-7019-4F79-950E-C3C1B8D80903}" type="slidenum">
              <a:rPr lang="nb-NO"/>
              <a:pPr/>
              <a:t>9</a:t>
            </a:fld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1580</Words>
  <Application>Microsoft Office PowerPoint</Application>
  <PresentationFormat>Skjermfremvisning (4:3)</PresentationFormat>
  <Paragraphs>635</Paragraphs>
  <Slides>40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Wingdings</vt:lpstr>
      <vt:lpstr>Office-tema</vt:lpstr>
      <vt:lpstr>Finansregnskap Regnskapsanalyse (del 2) Grunnleggende regnskapsanalyse  TK-Handel AS (22 % skatt) (student)</vt:lpstr>
      <vt:lpstr>Oversikt</vt:lpstr>
      <vt:lpstr>Oversikt</vt:lpstr>
      <vt:lpstr>Oppgave</vt:lpstr>
      <vt:lpstr>Lønnsomhet</vt:lpstr>
      <vt:lpstr>Resultatanalyse</vt:lpstr>
      <vt:lpstr>Resultatanalyse</vt:lpstr>
      <vt:lpstr>Resultatanalyse</vt:lpstr>
      <vt:lpstr>Totalkapitalrentabilitet</vt:lpstr>
      <vt:lpstr>Avkastning av kapital</vt:lpstr>
      <vt:lpstr>Totalkapitalrentabilitet</vt:lpstr>
      <vt:lpstr>Totalkapitalrentabilitet</vt:lpstr>
      <vt:lpstr>Egenkapitalrentabilitet</vt:lpstr>
      <vt:lpstr>Egenkapitalrentabilitet</vt:lpstr>
      <vt:lpstr>Egenkapitalrentabilitet</vt:lpstr>
      <vt:lpstr>Hva er et godt resultat?</vt:lpstr>
      <vt:lpstr>Avkastning av kapital</vt:lpstr>
      <vt:lpstr>Avkastning av kapital</vt:lpstr>
      <vt:lpstr>Samspillet mellom avkastning, lånerente og gjeldsgrad</vt:lpstr>
      <vt:lpstr>Finansiering</vt:lpstr>
      <vt:lpstr>PowerPoint-presentasjon</vt:lpstr>
      <vt:lpstr>Finansiering</vt:lpstr>
      <vt:lpstr>Finansiering</vt:lpstr>
      <vt:lpstr>Finansiering</vt:lpstr>
      <vt:lpstr>Finansiering</vt:lpstr>
      <vt:lpstr>Finansiering</vt:lpstr>
      <vt:lpstr>Soliditet</vt:lpstr>
      <vt:lpstr>Soliditet</vt:lpstr>
      <vt:lpstr>Soliditet</vt:lpstr>
      <vt:lpstr>Soliditet</vt:lpstr>
      <vt:lpstr>Likviditet</vt:lpstr>
      <vt:lpstr>Likviditet</vt:lpstr>
      <vt:lpstr>Likviditet</vt:lpstr>
      <vt:lpstr>Kredittid og omløpshastighet</vt:lpstr>
      <vt:lpstr>Kredittid og omløpshastighet</vt:lpstr>
      <vt:lpstr>Kredittid og omløpshastighet</vt:lpstr>
      <vt:lpstr>Gjennomsnittlig lagringstid varelager</vt:lpstr>
      <vt:lpstr>Kredittid til kunder</vt:lpstr>
      <vt:lpstr>Kredittid til leverandører</vt:lpstr>
      <vt:lpstr>Kommentarer til nøkkeltall for balansen</vt:lpstr>
    </vt:vector>
  </TitlesOfParts>
  <Company>HiST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Trond Kristoffersen</dc:title>
  <dc:creator>FoU</dc:creator>
  <cp:lastModifiedBy>Trond Kristoffersen</cp:lastModifiedBy>
  <cp:revision>97</cp:revision>
  <cp:lastPrinted>2016-08-12T11:09:16Z</cp:lastPrinted>
  <dcterms:created xsi:type="dcterms:W3CDTF">2000-08-21T14:00:29Z</dcterms:created>
  <dcterms:modified xsi:type="dcterms:W3CDTF">2019-08-09T14:38:33Z</dcterms:modified>
</cp:coreProperties>
</file>