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36"/>
  </p:notesMasterIdLst>
  <p:handoutMasterIdLst>
    <p:handoutMasterId r:id="rId37"/>
  </p:handoutMasterIdLst>
  <p:sldIdLst>
    <p:sldId id="256" r:id="rId2"/>
    <p:sldId id="301" r:id="rId3"/>
    <p:sldId id="317" r:id="rId4"/>
    <p:sldId id="303" r:id="rId5"/>
    <p:sldId id="315" r:id="rId6"/>
    <p:sldId id="316" r:id="rId7"/>
    <p:sldId id="287" r:id="rId8"/>
    <p:sldId id="286" r:id="rId9"/>
    <p:sldId id="282" r:id="rId10"/>
    <p:sldId id="306" r:id="rId11"/>
    <p:sldId id="265" r:id="rId12"/>
    <p:sldId id="289" r:id="rId13"/>
    <p:sldId id="307" r:id="rId14"/>
    <p:sldId id="271" r:id="rId15"/>
    <p:sldId id="272" r:id="rId16"/>
    <p:sldId id="308" r:id="rId17"/>
    <p:sldId id="309" r:id="rId18"/>
    <p:sldId id="290" r:id="rId19"/>
    <p:sldId id="291" r:id="rId20"/>
    <p:sldId id="292" r:id="rId21"/>
    <p:sldId id="294" r:id="rId22"/>
    <p:sldId id="295" r:id="rId23"/>
    <p:sldId id="269" r:id="rId24"/>
    <p:sldId id="298" r:id="rId25"/>
    <p:sldId id="296" r:id="rId26"/>
    <p:sldId id="297" r:id="rId27"/>
    <p:sldId id="299" r:id="rId28"/>
    <p:sldId id="300" r:id="rId29"/>
    <p:sldId id="277" r:id="rId30"/>
    <p:sldId id="310" r:id="rId31"/>
    <p:sldId id="278" r:id="rId32"/>
    <p:sldId id="279" r:id="rId33"/>
    <p:sldId id="283" r:id="rId34"/>
    <p:sldId id="314" r:id="rId35"/>
  </p:sldIdLst>
  <p:sldSz cx="9144000" cy="6858000" type="screen4x3"/>
  <p:notesSz cx="6794500" cy="99314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howGuides="1">
      <p:cViewPr varScale="1">
        <p:scale>
          <a:sx n="130" d="100"/>
          <a:sy n="130" d="100"/>
        </p:scale>
        <p:origin x="1074" y="126"/>
      </p:cViewPr>
      <p:guideLst>
        <p:guide orient="horz" pos="4065"/>
        <p:guide pos="3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3438"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22531" name="Rectangle 3"/>
          <p:cNvSpPr>
            <a:spLocks noGrp="1" noChangeArrowheads="1"/>
          </p:cNvSpPr>
          <p:nvPr>
            <p:ph type="dt" sz="quarter" idx="1"/>
          </p:nvPr>
        </p:nvSpPr>
        <p:spPr bwMode="auto">
          <a:xfrm>
            <a:off x="3851063" y="0"/>
            <a:ext cx="2943437"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22532" name="Rectangle 4"/>
          <p:cNvSpPr>
            <a:spLocks noGrp="1" noChangeArrowheads="1"/>
          </p:cNvSpPr>
          <p:nvPr>
            <p:ph type="ftr" sz="quarter" idx="2"/>
          </p:nvPr>
        </p:nvSpPr>
        <p:spPr bwMode="auto">
          <a:xfrm>
            <a:off x="0" y="9435862"/>
            <a:ext cx="2943438"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22533" name="Rectangle 5"/>
          <p:cNvSpPr>
            <a:spLocks noGrp="1" noChangeArrowheads="1"/>
          </p:cNvSpPr>
          <p:nvPr>
            <p:ph type="sldNum" sz="quarter" idx="3"/>
          </p:nvPr>
        </p:nvSpPr>
        <p:spPr bwMode="auto">
          <a:xfrm>
            <a:off x="3851063" y="9435862"/>
            <a:ext cx="2943437"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0AE397F-C68E-43C7-8E2C-17BE0AE7EAE3}" type="slidenum">
              <a:rPr lang="nb-NO"/>
              <a:pPr/>
              <a:t>‹#›</a:t>
            </a:fld>
            <a:endParaRPr lang="nb-NO"/>
          </a:p>
        </p:txBody>
      </p:sp>
    </p:spTree>
    <p:extLst>
      <p:ext uri="{BB962C8B-B14F-4D97-AF65-F5344CB8AC3E}">
        <p14:creationId xmlns:p14="http://schemas.microsoft.com/office/powerpoint/2010/main" val="79382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3438"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6147" name="Rectangle 3"/>
          <p:cNvSpPr>
            <a:spLocks noGrp="1" noChangeArrowheads="1"/>
          </p:cNvSpPr>
          <p:nvPr>
            <p:ph type="dt" idx="1"/>
          </p:nvPr>
        </p:nvSpPr>
        <p:spPr bwMode="auto">
          <a:xfrm>
            <a:off x="3851063" y="0"/>
            <a:ext cx="2943437"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6148" name="Rectangle 4"/>
          <p:cNvSpPr>
            <a:spLocks noGrp="1" noRot="1" noChangeAspect="1" noChangeArrowheads="1" noTextEdit="1"/>
          </p:cNvSpPr>
          <p:nvPr>
            <p:ph type="sldImg" idx="2"/>
          </p:nvPr>
        </p:nvSpPr>
        <p:spPr bwMode="auto">
          <a:xfrm>
            <a:off x="914400" y="744538"/>
            <a:ext cx="4965700" cy="37258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6039" y="4718726"/>
            <a:ext cx="4982422" cy="446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150" name="Rectangle 6"/>
          <p:cNvSpPr>
            <a:spLocks noGrp="1" noChangeArrowheads="1"/>
          </p:cNvSpPr>
          <p:nvPr>
            <p:ph type="ftr" sz="quarter" idx="4"/>
          </p:nvPr>
        </p:nvSpPr>
        <p:spPr bwMode="auto">
          <a:xfrm>
            <a:off x="0" y="9435862"/>
            <a:ext cx="2943438"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6151" name="Rectangle 7"/>
          <p:cNvSpPr>
            <a:spLocks noGrp="1" noChangeArrowheads="1"/>
          </p:cNvSpPr>
          <p:nvPr>
            <p:ph type="sldNum" sz="quarter" idx="5"/>
          </p:nvPr>
        </p:nvSpPr>
        <p:spPr bwMode="auto">
          <a:xfrm>
            <a:off x="3851063" y="9435862"/>
            <a:ext cx="2943437" cy="4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D81D750-D477-49DB-A5E3-07FAFE106A6E}" type="slidenum">
              <a:rPr lang="nb-NO"/>
              <a:pPr/>
              <a:t>‹#›</a:t>
            </a:fld>
            <a:endParaRPr lang="nb-NO"/>
          </a:p>
        </p:txBody>
      </p:sp>
    </p:spTree>
    <p:extLst>
      <p:ext uri="{BB962C8B-B14F-4D97-AF65-F5344CB8AC3E}">
        <p14:creationId xmlns:p14="http://schemas.microsoft.com/office/powerpoint/2010/main" val="1849121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143000" y="1122363"/>
            <a:ext cx="6858000" cy="2387600"/>
          </a:xfrm>
        </p:spPr>
        <p:txBody>
          <a:bodyPr anchor="b"/>
          <a:lstStyle>
            <a:lvl1pPr algn="ctr">
              <a:defRPr sz="4500"/>
            </a:lvl1pPr>
          </a:lstStyle>
          <a:p>
            <a:r>
              <a:rPr lang="nb-NO"/>
              <a:t>Klikk for å redigere tittelstil</a:t>
            </a:r>
          </a:p>
        </p:txBody>
      </p:sp>
      <p:sp>
        <p:nvSpPr>
          <p:cNvPr id="3" name="Undertit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7AB556ED-90B8-4BDA-9092-3DCA2CBE0C47}" type="datetimeFigureOut">
              <a:rPr lang="nb-NO" smtClean="0"/>
              <a:t>09.08.2019</a:t>
            </a:fld>
            <a:endParaRPr lang="nb-NO"/>
          </a:p>
        </p:txBody>
      </p:sp>
      <p:sp>
        <p:nvSpPr>
          <p:cNvPr id="5" name="Plassholder for bunntekst 4"/>
          <p:cNvSpPr>
            <a:spLocks noGrp="1"/>
          </p:cNvSpPr>
          <p:nvPr>
            <p:ph type="ftr" sz="quarter" idx="11"/>
          </p:nvPr>
        </p:nvSpPr>
        <p:spPr/>
        <p:txBody>
          <a:bodyPr/>
          <a:lstStyle/>
          <a:p>
            <a:r>
              <a:rPr lang="nb-NO"/>
              <a:t>Case - Olsen Handel AS</a:t>
            </a:r>
          </a:p>
        </p:txBody>
      </p:sp>
      <p:sp>
        <p:nvSpPr>
          <p:cNvPr id="6" name="Plassholder for lysbildenummer 5"/>
          <p:cNvSpPr>
            <a:spLocks noGrp="1"/>
          </p:cNvSpPr>
          <p:nvPr>
            <p:ph type="sldNum" sz="quarter" idx="12"/>
          </p:nvPr>
        </p:nvSpPr>
        <p:spPr/>
        <p:txBody>
          <a:bodyPr/>
          <a:lstStyle/>
          <a:p>
            <a:fld id="{882DD274-223C-4229-8705-46B20CED2E4D}" type="slidenum">
              <a:rPr lang="nb-NO" smtClean="0"/>
              <a:pPr/>
              <a:t>‹#›</a:t>
            </a:fld>
            <a:endParaRPr lang="nb-NO"/>
          </a:p>
        </p:txBody>
      </p:sp>
    </p:spTree>
    <p:extLst>
      <p:ext uri="{BB962C8B-B14F-4D97-AF65-F5344CB8AC3E}">
        <p14:creationId xmlns:p14="http://schemas.microsoft.com/office/powerpoint/2010/main" val="601376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AB556ED-90B8-4BDA-9092-3DCA2CBE0C47}" type="datetimeFigureOut">
              <a:rPr lang="nb-NO" smtClean="0"/>
              <a:t>09.08.2019</a:t>
            </a:fld>
            <a:endParaRPr lang="nb-NO"/>
          </a:p>
        </p:txBody>
      </p:sp>
      <p:sp>
        <p:nvSpPr>
          <p:cNvPr id="5" name="Plassholder for bunntekst 4"/>
          <p:cNvSpPr>
            <a:spLocks noGrp="1"/>
          </p:cNvSpPr>
          <p:nvPr>
            <p:ph type="ftr" sz="quarter" idx="11"/>
          </p:nvPr>
        </p:nvSpPr>
        <p:spPr/>
        <p:txBody>
          <a:bodyPr/>
          <a:lstStyle/>
          <a:p>
            <a:r>
              <a:rPr lang="nb-NO"/>
              <a:t>Case - Olsen Handel AS</a:t>
            </a:r>
          </a:p>
        </p:txBody>
      </p:sp>
      <p:sp>
        <p:nvSpPr>
          <p:cNvPr id="6" name="Plassholder for lysbildenummer 5"/>
          <p:cNvSpPr>
            <a:spLocks noGrp="1"/>
          </p:cNvSpPr>
          <p:nvPr>
            <p:ph type="sldNum" sz="quarter" idx="12"/>
          </p:nvPr>
        </p:nvSpPr>
        <p:spPr/>
        <p:txBody>
          <a:bodyPr/>
          <a:lstStyle/>
          <a:p>
            <a:fld id="{EBDA4E25-C788-4B2E-975D-03F05F71BBC3}" type="slidenum">
              <a:rPr lang="nb-NO" smtClean="0"/>
              <a:pPr/>
              <a:t>‹#›</a:t>
            </a:fld>
            <a:endParaRPr lang="nb-NO"/>
          </a:p>
        </p:txBody>
      </p:sp>
    </p:spTree>
    <p:extLst>
      <p:ext uri="{BB962C8B-B14F-4D97-AF65-F5344CB8AC3E}">
        <p14:creationId xmlns:p14="http://schemas.microsoft.com/office/powerpoint/2010/main" val="2933415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43675" y="365125"/>
            <a:ext cx="1971675"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28650" y="365125"/>
            <a:ext cx="5800725"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AB556ED-90B8-4BDA-9092-3DCA2CBE0C47}" type="datetimeFigureOut">
              <a:rPr lang="nb-NO" smtClean="0"/>
              <a:t>09.08.2019</a:t>
            </a:fld>
            <a:endParaRPr lang="nb-NO"/>
          </a:p>
        </p:txBody>
      </p:sp>
      <p:sp>
        <p:nvSpPr>
          <p:cNvPr id="5" name="Plassholder for bunntekst 4"/>
          <p:cNvSpPr>
            <a:spLocks noGrp="1"/>
          </p:cNvSpPr>
          <p:nvPr>
            <p:ph type="ftr" sz="quarter" idx="11"/>
          </p:nvPr>
        </p:nvSpPr>
        <p:spPr/>
        <p:txBody>
          <a:bodyPr/>
          <a:lstStyle/>
          <a:p>
            <a:r>
              <a:rPr lang="nb-NO"/>
              <a:t>Case - Olsen Handel AS</a:t>
            </a:r>
          </a:p>
        </p:txBody>
      </p:sp>
      <p:sp>
        <p:nvSpPr>
          <p:cNvPr id="6" name="Plassholder for lysbildenummer 5"/>
          <p:cNvSpPr>
            <a:spLocks noGrp="1"/>
          </p:cNvSpPr>
          <p:nvPr>
            <p:ph type="sldNum" sz="quarter" idx="12"/>
          </p:nvPr>
        </p:nvSpPr>
        <p:spPr/>
        <p:txBody>
          <a:bodyPr/>
          <a:lstStyle/>
          <a:p>
            <a:fld id="{3112D464-40CA-4C3F-A50E-2D3417109A0B}" type="slidenum">
              <a:rPr lang="nb-NO" smtClean="0"/>
              <a:pPr/>
              <a:t>‹#›</a:t>
            </a:fld>
            <a:endParaRPr lang="nb-NO"/>
          </a:p>
        </p:txBody>
      </p:sp>
    </p:spTree>
    <p:extLst>
      <p:ext uri="{BB962C8B-B14F-4D97-AF65-F5344CB8AC3E}">
        <p14:creationId xmlns:p14="http://schemas.microsoft.com/office/powerpoint/2010/main" val="55282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tel, tekst og utklipp">
    <p:spTree>
      <p:nvGrpSpPr>
        <p:cNvPr id="1" name=""/>
        <p:cNvGrpSpPr/>
        <p:nvPr/>
      </p:nvGrpSpPr>
      <p:grpSpPr>
        <a:xfrm>
          <a:off x="0" y="0"/>
          <a:ext cx="0" cy="0"/>
          <a:chOff x="0" y="0"/>
          <a:chExt cx="0" cy="0"/>
        </a:xfrm>
      </p:grpSpPr>
      <p:sp>
        <p:nvSpPr>
          <p:cNvPr id="2" name="Tittel 1"/>
          <p:cNvSpPr>
            <a:spLocks noGrp="1"/>
          </p:cNvSpPr>
          <p:nvPr>
            <p:ph type="title"/>
          </p:nvPr>
        </p:nvSpPr>
        <p:spPr>
          <a:xfrm>
            <a:off x="134938" y="889000"/>
            <a:ext cx="8780462" cy="939800"/>
          </a:xfrm>
        </p:spPr>
        <p:txBody>
          <a:bodyPr/>
          <a:lstStyle/>
          <a:p>
            <a:r>
              <a:rPr lang="nb-NO"/>
              <a:t>Klikk for å redigere tittelstil</a:t>
            </a:r>
          </a:p>
        </p:txBody>
      </p:sp>
      <p:sp>
        <p:nvSpPr>
          <p:cNvPr id="3" name="Plassholder for tekst 2"/>
          <p:cNvSpPr>
            <a:spLocks noGrp="1"/>
          </p:cNvSpPr>
          <p:nvPr>
            <p:ph type="body" sz="half" idx="1"/>
          </p:nvPr>
        </p:nvSpPr>
        <p:spPr>
          <a:xfrm>
            <a:off x="134938" y="1828800"/>
            <a:ext cx="4313237" cy="45720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utklipp 3"/>
          <p:cNvSpPr>
            <a:spLocks noGrp="1"/>
          </p:cNvSpPr>
          <p:nvPr>
            <p:ph type="clipArt" sz="half" idx="2"/>
          </p:nvPr>
        </p:nvSpPr>
        <p:spPr>
          <a:xfrm>
            <a:off x="4600575" y="1828800"/>
            <a:ext cx="4314825" cy="4572000"/>
          </a:xfrm>
        </p:spPr>
        <p:txBody>
          <a:bodyPr/>
          <a:lstStyle/>
          <a:p>
            <a:endParaRPr lang="nb-NO"/>
          </a:p>
        </p:txBody>
      </p:sp>
      <p:sp>
        <p:nvSpPr>
          <p:cNvPr id="5" name="Plassholder for bunntekst 4"/>
          <p:cNvSpPr>
            <a:spLocks noGrp="1"/>
          </p:cNvSpPr>
          <p:nvPr>
            <p:ph type="ftr" sz="quarter" idx="10"/>
          </p:nvPr>
        </p:nvSpPr>
        <p:spPr>
          <a:xfrm>
            <a:off x="3124200" y="6400800"/>
            <a:ext cx="2895600" cy="457200"/>
          </a:xfrm>
        </p:spPr>
        <p:txBody>
          <a:bodyPr/>
          <a:lstStyle>
            <a:lvl1pPr>
              <a:defRPr/>
            </a:lvl1pPr>
          </a:lstStyle>
          <a:p>
            <a:r>
              <a:rPr lang="nb-NO"/>
              <a:t>Case - Olsen Handel AS</a:t>
            </a:r>
          </a:p>
        </p:txBody>
      </p:sp>
      <p:sp>
        <p:nvSpPr>
          <p:cNvPr id="6" name="Plassholder for lysbildenummer 5"/>
          <p:cNvSpPr>
            <a:spLocks noGrp="1"/>
          </p:cNvSpPr>
          <p:nvPr>
            <p:ph type="sldNum" sz="quarter" idx="11"/>
          </p:nvPr>
        </p:nvSpPr>
        <p:spPr>
          <a:xfrm>
            <a:off x="7010400" y="6400800"/>
            <a:ext cx="1905000" cy="457200"/>
          </a:xfrm>
        </p:spPr>
        <p:txBody>
          <a:bodyPr/>
          <a:lstStyle>
            <a:lvl1pPr>
              <a:defRPr/>
            </a:lvl1pPr>
          </a:lstStyle>
          <a:p>
            <a:fld id="{1D45C786-FEBC-4F9D-A752-B08775AD3345}" type="slidenum">
              <a:rPr lang="nb-NO"/>
              <a:pPr/>
              <a:t>‹#›</a:t>
            </a:fld>
            <a:endParaRPr lang="nb-NO"/>
          </a:p>
        </p:txBody>
      </p:sp>
    </p:spTree>
    <p:extLst>
      <p:ext uri="{BB962C8B-B14F-4D97-AF65-F5344CB8AC3E}">
        <p14:creationId xmlns:p14="http://schemas.microsoft.com/office/powerpoint/2010/main" val="3660767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134938" y="889000"/>
            <a:ext cx="8780462" cy="939800"/>
          </a:xfrm>
        </p:spPr>
        <p:txBody>
          <a:bodyPr/>
          <a:lstStyle/>
          <a:p>
            <a:r>
              <a:rPr lang="nb-NO"/>
              <a:t>Klikk for å redigere tittelstil</a:t>
            </a:r>
          </a:p>
        </p:txBody>
      </p:sp>
      <p:sp>
        <p:nvSpPr>
          <p:cNvPr id="3" name="Plassholder for tabell 2"/>
          <p:cNvSpPr>
            <a:spLocks noGrp="1"/>
          </p:cNvSpPr>
          <p:nvPr>
            <p:ph type="tbl" idx="1"/>
          </p:nvPr>
        </p:nvSpPr>
        <p:spPr>
          <a:xfrm>
            <a:off x="134938" y="1828800"/>
            <a:ext cx="8780462" cy="4572000"/>
          </a:xfrm>
        </p:spPr>
        <p:txBody>
          <a:bodyPr/>
          <a:lstStyle/>
          <a:p>
            <a:endParaRPr lang="nb-NO"/>
          </a:p>
        </p:txBody>
      </p:sp>
      <p:sp>
        <p:nvSpPr>
          <p:cNvPr id="4" name="Plassholder for bunntekst 3"/>
          <p:cNvSpPr>
            <a:spLocks noGrp="1"/>
          </p:cNvSpPr>
          <p:nvPr>
            <p:ph type="ftr" sz="quarter" idx="10"/>
          </p:nvPr>
        </p:nvSpPr>
        <p:spPr>
          <a:xfrm>
            <a:off x="3124200" y="6400800"/>
            <a:ext cx="2895600" cy="457200"/>
          </a:xfrm>
        </p:spPr>
        <p:txBody>
          <a:bodyPr/>
          <a:lstStyle>
            <a:lvl1pPr>
              <a:defRPr/>
            </a:lvl1pPr>
          </a:lstStyle>
          <a:p>
            <a:r>
              <a:rPr lang="nb-NO"/>
              <a:t>Case - Olsen Handel AS</a:t>
            </a:r>
          </a:p>
        </p:txBody>
      </p:sp>
      <p:sp>
        <p:nvSpPr>
          <p:cNvPr id="5" name="Plassholder for lysbildenummer 4"/>
          <p:cNvSpPr>
            <a:spLocks noGrp="1"/>
          </p:cNvSpPr>
          <p:nvPr>
            <p:ph type="sldNum" sz="quarter" idx="11"/>
          </p:nvPr>
        </p:nvSpPr>
        <p:spPr>
          <a:xfrm>
            <a:off x="7010400" y="6400800"/>
            <a:ext cx="1905000" cy="457200"/>
          </a:xfrm>
        </p:spPr>
        <p:txBody>
          <a:bodyPr/>
          <a:lstStyle>
            <a:lvl1pPr>
              <a:defRPr/>
            </a:lvl1pPr>
          </a:lstStyle>
          <a:p>
            <a:fld id="{7C8C7182-1B4B-49B8-8CB6-49FAF4C11D55}" type="slidenum">
              <a:rPr lang="nb-NO"/>
              <a:pPr/>
              <a:t>‹#›</a:t>
            </a:fld>
            <a:endParaRPr lang="nb-NO"/>
          </a:p>
        </p:txBody>
      </p:sp>
    </p:spTree>
    <p:extLst>
      <p:ext uri="{BB962C8B-B14F-4D97-AF65-F5344CB8AC3E}">
        <p14:creationId xmlns:p14="http://schemas.microsoft.com/office/powerpoint/2010/main" val="207354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AB556ED-90B8-4BDA-9092-3DCA2CBE0C47}" type="datetimeFigureOut">
              <a:rPr lang="nb-NO" smtClean="0"/>
              <a:t>09.08.2019</a:t>
            </a:fld>
            <a:endParaRPr lang="nb-NO"/>
          </a:p>
        </p:txBody>
      </p:sp>
      <p:sp>
        <p:nvSpPr>
          <p:cNvPr id="5" name="Plassholder for bunntekst 4"/>
          <p:cNvSpPr>
            <a:spLocks noGrp="1"/>
          </p:cNvSpPr>
          <p:nvPr>
            <p:ph type="ftr" sz="quarter" idx="11"/>
          </p:nvPr>
        </p:nvSpPr>
        <p:spPr/>
        <p:txBody>
          <a:bodyPr/>
          <a:lstStyle/>
          <a:p>
            <a:r>
              <a:rPr lang="nb-NO"/>
              <a:t>Case - Olsen Handel AS</a:t>
            </a:r>
          </a:p>
        </p:txBody>
      </p:sp>
      <p:sp>
        <p:nvSpPr>
          <p:cNvPr id="6" name="Plassholder for lysbildenummer 5"/>
          <p:cNvSpPr>
            <a:spLocks noGrp="1"/>
          </p:cNvSpPr>
          <p:nvPr>
            <p:ph type="sldNum" sz="quarter" idx="12"/>
          </p:nvPr>
        </p:nvSpPr>
        <p:spPr/>
        <p:txBody>
          <a:bodyPr/>
          <a:lstStyle/>
          <a:p>
            <a:fld id="{56124D39-174A-464C-A9B0-B9FBCA063D15}" type="slidenum">
              <a:rPr lang="nb-NO" smtClean="0"/>
              <a:pPr/>
              <a:t>‹#›</a:t>
            </a:fld>
            <a:endParaRPr lang="nb-NO"/>
          </a:p>
        </p:txBody>
      </p:sp>
    </p:spTree>
    <p:extLst>
      <p:ext uri="{BB962C8B-B14F-4D97-AF65-F5344CB8AC3E}">
        <p14:creationId xmlns:p14="http://schemas.microsoft.com/office/powerpoint/2010/main" val="36360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23888" y="1709739"/>
            <a:ext cx="7886700" cy="2852737"/>
          </a:xfrm>
        </p:spPr>
        <p:txBody>
          <a:bodyPr anchor="b"/>
          <a:lstStyle>
            <a:lvl1pPr>
              <a:defRPr sz="4500"/>
            </a:lvl1pPr>
          </a:lstStyle>
          <a:p>
            <a:r>
              <a:rPr lang="nb-NO"/>
              <a:t>Klikk for å redigere tittelstil</a:t>
            </a:r>
          </a:p>
        </p:txBody>
      </p:sp>
      <p:sp>
        <p:nvSpPr>
          <p:cNvPr id="3" name="Plassholder for teks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p>
            <a:fld id="{7AB556ED-90B8-4BDA-9092-3DCA2CBE0C47}" type="datetimeFigureOut">
              <a:rPr lang="nb-NO" smtClean="0"/>
              <a:t>09.08.2019</a:t>
            </a:fld>
            <a:endParaRPr lang="nb-NO"/>
          </a:p>
        </p:txBody>
      </p:sp>
      <p:sp>
        <p:nvSpPr>
          <p:cNvPr id="5" name="Plassholder for bunntekst 4"/>
          <p:cNvSpPr>
            <a:spLocks noGrp="1"/>
          </p:cNvSpPr>
          <p:nvPr>
            <p:ph type="ftr" sz="quarter" idx="11"/>
          </p:nvPr>
        </p:nvSpPr>
        <p:spPr/>
        <p:txBody>
          <a:bodyPr/>
          <a:lstStyle/>
          <a:p>
            <a:r>
              <a:rPr lang="nb-NO"/>
              <a:t>Case - Olsen Handel AS</a:t>
            </a:r>
          </a:p>
        </p:txBody>
      </p:sp>
      <p:sp>
        <p:nvSpPr>
          <p:cNvPr id="6" name="Plassholder for lysbildenummer 5"/>
          <p:cNvSpPr>
            <a:spLocks noGrp="1"/>
          </p:cNvSpPr>
          <p:nvPr>
            <p:ph type="sldNum" sz="quarter" idx="12"/>
          </p:nvPr>
        </p:nvSpPr>
        <p:spPr/>
        <p:txBody>
          <a:bodyPr/>
          <a:lstStyle/>
          <a:p>
            <a:fld id="{D8C1A1F1-4C79-4A34-8986-484C558C9565}" type="slidenum">
              <a:rPr lang="nb-NO" smtClean="0"/>
              <a:pPr/>
              <a:t>‹#›</a:t>
            </a:fld>
            <a:endParaRPr lang="nb-NO"/>
          </a:p>
        </p:txBody>
      </p:sp>
    </p:spTree>
    <p:extLst>
      <p:ext uri="{BB962C8B-B14F-4D97-AF65-F5344CB8AC3E}">
        <p14:creationId xmlns:p14="http://schemas.microsoft.com/office/powerpoint/2010/main" val="410116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286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291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7AB556ED-90B8-4BDA-9092-3DCA2CBE0C47}" type="datetimeFigureOut">
              <a:rPr lang="nb-NO" smtClean="0"/>
              <a:t>09.08.2019</a:t>
            </a:fld>
            <a:endParaRPr lang="nb-NO"/>
          </a:p>
        </p:txBody>
      </p:sp>
      <p:sp>
        <p:nvSpPr>
          <p:cNvPr id="6" name="Plassholder for bunntekst 5"/>
          <p:cNvSpPr>
            <a:spLocks noGrp="1"/>
          </p:cNvSpPr>
          <p:nvPr>
            <p:ph type="ftr" sz="quarter" idx="11"/>
          </p:nvPr>
        </p:nvSpPr>
        <p:spPr/>
        <p:txBody>
          <a:bodyPr/>
          <a:lstStyle/>
          <a:p>
            <a:r>
              <a:rPr lang="nb-NO"/>
              <a:t>Case - Olsen Handel AS</a:t>
            </a:r>
          </a:p>
        </p:txBody>
      </p:sp>
      <p:sp>
        <p:nvSpPr>
          <p:cNvPr id="7" name="Plassholder for lysbildenummer 6"/>
          <p:cNvSpPr>
            <a:spLocks noGrp="1"/>
          </p:cNvSpPr>
          <p:nvPr>
            <p:ph type="sldNum" sz="quarter" idx="12"/>
          </p:nvPr>
        </p:nvSpPr>
        <p:spPr/>
        <p:txBody>
          <a:bodyPr/>
          <a:lstStyle/>
          <a:p>
            <a:fld id="{A3881854-DC8D-4EF4-9F2E-161D4DA5AD20}" type="slidenum">
              <a:rPr lang="nb-NO" smtClean="0"/>
              <a:pPr/>
              <a:t>‹#›</a:t>
            </a:fld>
            <a:endParaRPr lang="nb-NO"/>
          </a:p>
        </p:txBody>
      </p:sp>
    </p:spTree>
    <p:extLst>
      <p:ext uri="{BB962C8B-B14F-4D97-AF65-F5344CB8AC3E}">
        <p14:creationId xmlns:p14="http://schemas.microsoft.com/office/powerpoint/2010/main" val="2909752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29841" y="365126"/>
            <a:ext cx="7886700" cy="1325563"/>
          </a:xfrm>
        </p:spPr>
        <p:txBody>
          <a:bodyPr/>
          <a:lstStyle/>
          <a:p>
            <a:r>
              <a:rPr lang="nb-NO"/>
              <a:t>Klikk for å redigere tittelstil</a:t>
            </a:r>
          </a:p>
        </p:txBody>
      </p:sp>
      <p:sp>
        <p:nvSpPr>
          <p:cNvPr id="3" name="Plassholder f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4" name="Plassholder for innhold 3"/>
          <p:cNvSpPr>
            <a:spLocks noGrp="1"/>
          </p:cNvSpPr>
          <p:nvPr>
            <p:ph sz="half" idx="2"/>
          </p:nvPr>
        </p:nvSpPr>
        <p:spPr>
          <a:xfrm>
            <a:off x="629842" y="2505075"/>
            <a:ext cx="3868340"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6" name="Plassholder for innhold 5"/>
          <p:cNvSpPr>
            <a:spLocks noGrp="1"/>
          </p:cNvSpPr>
          <p:nvPr>
            <p:ph sz="quarter" idx="4"/>
          </p:nvPr>
        </p:nvSpPr>
        <p:spPr>
          <a:xfrm>
            <a:off x="4629150" y="2505075"/>
            <a:ext cx="3887391"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7AB556ED-90B8-4BDA-9092-3DCA2CBE0C47}" type="datetimeFigureOut">
              <a:rPr lang="nb-NO" smtClean="0"/>
              <a:t>09.08.2019</a:t>
            </a:fld>
            <a:endParaRPr lang="nb-NO"/>
          </a:p>
        </p:txBody>
      </p:sp>
      <p:sp>
        <p:nvSpPr>
          <p:cNvPr id="8" name="Plassholder for bunntekst 7"/>
          <p:cNvSpPr>
            <a:spLocks noGrp="1"/>
          </p:cNvSpPr>
          <p:nvPr>
            <p:ph type="ftr" sz="quarter" idx="11"/>
          </p:nvPr>
        </p:nvSpPr>
        <p:spPr/>
        <p:txBody>
          <a:bodyPr/>
          <a:lstStyle/>
          <a:p>
            <a:r>
              <a:rPr lang="nb-NO"/>
              <a:t>Case - Olsen Handel AS</a:t>
            </a:r>
          </a:p>
        </p:txBody>
      </p:sp>
      <p:sp>
        <p:nvSpPr>
          <p:cNvPr id="9" name="Plassholder for lysbildenummer 8"/>
          <p:cNvSpPr>
            <a:spLocks noGrp="1"/>
          </p:cNvSpPr>
          <p:nvPr>
            <p:ph type="sldNum" sz="quarter" idx="12"/>
          </p:nvPr>
        </p:nvSpPr>
        <p:spPr/>
        <p:txBody>
          <a:bodyPr/>
          <a:lstStyle/>
          <a:p>
            <a:fld id="{0213E55D-0BBD-449B-8FB2-FD35B9DB6CFA}" type="slidenum">
              <a:rPr lang="nb-NO" smtClean="0"/>
              <a:pPr/>
              <a:t>‹#›</a:t>
            </a:fld>
            <a:endParaRPr lang="nb-NO"/>
          </a:p>
        </p:txBody>
      </p:sp>
    </p:spTree>
    <p:extLst>
      <p:ext uri="{BB962C8B-B14F-4D97-AF65-F5344CB8AC3E}">
        <p14:creationId xmlns:p14="http://schemas.microsoft.com/office/powerpoint/2010/main" val="385355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7AB556ED-90B8-4BDA-9092-3DCA2CBE0C47}" type="datetimeFigureOut">
              <a:rPr lang="nb-NO" smtClean="0"/>
              <a:t>09.08.2019</a:t>
            </a:fld>
            <a:endParaRPr lang="nb-NO"/>
          </a:p>
        </p:txBody>
      </p:sp>
      <p:sp>
        <p:nvSpPr>
          <p:cNvPr id="4" name="Plassholder for bunntekst 3"/>
          <p:cNvSpPr>
            <a:spLocks noGrp="1"/>
          </p:cNvSpPr>
          <p:nvPr>
            <p:ph type="ftr" sz="quarter" idx="11"/>
          </p:nvPr>
        </p:nvSpPr>
        <p:spPr/>
        <p:txBody>
          <a:bodyPr/>
          <a:lstStyle/>
          <a:p>
            <a:r>
              <a:rPr lang="nb-NO"/>
              <a:t>Case - Olsen Handel AS</a:t>
            </a:r>
          </a:p>
        </p:txBody>
      </p:sp>
      <p:sp>
        <p:nvSpPr>
          <p:cNvPr id="5" name="Plassholder for lysbildenummer 4"/>
          <p:cNvSpPr>
            <a:spLocks noGrp="1"/>
          </p:cNvSpPr>
          <p:nvPr>
            <p:ph type="sldNum" sz="quarter" idx="12"/>
          </p:nvPr>
        </p:nvSpPr>
        <p:spPr/>
        <p:txBody>
          <a:bodyPr/>
          <a:lstStyle/>
          <a:p>
            <a:fld id="{30833610-DD2D-49AB-BF6F-E79674CC79CC}" type="slidenum">
              <a:rPr lang="nb-NO" smtClean="0"/>
              <a:pPr/>
              <a:t>‹#›</a:t>
            </a:fld>
            <a:endParaRPr lang="nb-NO"/>
          </a:p>
        </p:txBody>
      </p:sp>
    </p:spTree>
    <p:extLst>
      <p:ext uri="{BB962C8B-B14F-4D97-AF65-F5344CB8AC3E}">
        <p14:creationId xmlns:p14="http://schemas.microsoft.com/office/powerpoint/2010/main" val="146463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AB556ED-90B8-4BDA-9092-3DCA2CBE0C47}" type="datetimeFigureOut">
              <a:rPr lang="nb-NO" smtClean="0"/>
              <a:t>09.08.2019</a:t>
            </a:fld>
            <a:endParaRPr lang="nb-NO"/>
          </a:p>
        </p:txBody>
      </p:sp>
      <p:sp>
        <p:nvSpPr>
          <p:cNvPr id="3" name="Plassholder for bunntekst 2"/>
          <p:cNvSpPr>
            <a:spLocks noGrp="1"/>
          </p:cNvSpPr>
          <p:nvPr>
            <p:ph type="ftr" sz="quarter" idx="11"/>
          </p:nvPr>
        </p:nvSpPr>
        <p:spPr/>
        <p:txBody>
          <a:bodyPr/>
          <a:lstStyle/>
          <a:p>
            <a:r>
              <a:rPr lang="nb-NO"/>
              <a:t>Case - Olsen Handel AS</a:t>
            </a:r>
          </a:p>
        </p:txBody>
      </p:sp>
      <p:sp>
        <p:nvSpPr>
          <p:cNvPr id="4" name="Plassholder for lysbildenummer 3"/>
          <p:cNvSpPr>
            <a:spLocks noGrp="1"/>
          </p:cNvSpPr>
          <p:nvPr>
            <p:ph type="sldNum" sz="quarter" idx="12"/>
          </p:nvPr>
        </p:nvSpPr>
        <p:spPr/>
        <p:txBody>
          <a:bodyPr/>
          <a:lstStyle/>
          <a:p>
            <a:fld id="{04D96979-5929-494B-9C04-6330BE6761C6}" type="slidenum">
              <a:rPr lang="nb-NO" smtClean="0"/>
              <a:pPr/>
              <a:t>‹#›</a:t>
            </a:fld>
            <a:endParaRPr lang="nb-NO"/>
          </a:p>
        </p:txBody>
      </p:sp>
    </p:spTree>
    <p:extLst>
      <p:ext uri="{BB962C8B-B14F-4D97-AF65-F5344CB8AC3E}">
        <p14:creationId xmlns:p14="http://schemas.microsoft.com/office/powerpoint/2010/main" val="372564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a:t>Klikk for å redigere tittelstil</a:t>
            </a:r>
          </a:p>
        </p:txBody>
      </p:sp>
      <p:sp>
        <p:nvSpPr>
          <p:cNvPr id="3" name="Plassholder for innhol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Plassholder for dato 4"/>
          <p:cNvSpPr>
            <a:spLocks noGrp="1"/>
          </p:cNvSpPr>
          <p:nvPr>
            <p:ph type="dt" sz="half" idx="10"/>
          </p:nvPr>
        </p:nvSpPr>
        <p:spPr/>
        <p:txBody>
          <a:bodyPr/>
          <a:lstStyle/>
          <a:p>
            <a:fld id="{7AB556ED-90B8-4BDA-9092-3DCA2CBE0C47}" type="datetimeFigureOut">
              <a:rPr lang="nb-NO" smtClean="0"/>
              <a:t>09.08.2019</a:t>
            </a:fld>
            <a:endParaRPr lang="nb-NO"/>
          </a:p>
        </p:txBody>
      </p:sp>
      <p:sp>
        <p:nvSpPr>
          <p:cNvPr id="6" name="Plassholder for bunntekst 5"/>
          <p:cNvSpPr>
            <a:spLocks noGrp="1"/>
          </p:cNvSpPr>
          <p:nvPr>
            <p:ph type="ftr" sz="quarter" idx="11"/>
          </p:nvPr>
        </p:nvSpPr>
        <p:spPr/>
        <p:txBody>
          <a:bodyPr/>
          <a:lstStyle/>
          <a:p>
            <a:r>
              <a:rPr lang="nb-NO"/>
              <a:t>Case - Olsen Handel AS</a:t>
            </a:r>
          </a:p>
        </p:txBody>
      </p:sp>
      <p:sp>
        <p:nvSpPr>
          <p:cNvPr id="7" name="Plassholder for lysbildenummer 6"/>
          <p:cNvSpPr>
            <a:spLocks noGrp="1"/>
          </p:cNvSpPr>
          <p:nvPr>
            <p:ph type="sldNum" sz="quarter" idx="12"/>
          </p:nvPr>
        </p:nvSpPr>
        <p:spPr/>
        <p:txBody>
          <a:bodyPr/>
          <a:lstStyle/>
          <a:p>
            <a:fld id="{B7C31723-27CC-475C-BA25-65F39BA7DBDE}" type="slidenum">
              <a:rPr lang="nb-NO" smtClean="0"/>
              <a:pPr/>
              <a:t>‹#›</a:t>
            </a:fld>
            <a:endParaRPr lang="nb-NO"/>
          </a:p>
        </p:txBody>
      </p:sp>
    </p:spTree>
    <p:extLst>
      <p:ext uri="{BB962C8B-B14F-4D97-AF65-F5344CB8AC3E}">
        <p14:creationId xmlns:p14="http://schemas.microsoft.com/office/powerpoint/2010/main" val="136888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a:t>Klikk for å redigere tittelstil</a:t>
            </a:r>
          </a:p>
        </p:txBody>
      </p:sp>
      <p:sp>
        <p:nvSpPr>
          <p:cNvPr id="3" name="Plassholder for bild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b-NO"/>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Plassholder for dato 4"/>
          <p:cNvSpPr>
            <a:spLocks noGrp="1"/>
          </p:cNvSpPr>
          <p:nvPr>
            <p:ph type="dt" sz="half" idx="10"/>
          </p:nvPr>
        </p:nvSpPr>
        <p:spPr/>
        <p:txBody>
          <a:bodyPr/>
          <a:lstStyle/>
          <a:p>
            <a:fld id="{7AB556ED-90B8-4BDA-9092-3DCA2CBE0C47}" type="datetimeFigureOut">
              <a:rPr lang="nb-NO" smtClean="0"/>
              <a:t>09.08.2019</a:t>
            </a:fld>
            <a:endParaRPr lang="nb-NO"/>
          </a:p>
        </p:txBody>
      </p:sp>
      <p:sp>
        <p:nvSpPr>
          <p:cNvPr id="6" name="Plassholder for bunntekst 5"/>
          <p:cNvSpPr>
            <a:spLocks noGrp="1"/>
          </p:cNvSpPr>
          <p:nvPr>
            <p:ph type="ftr" sz="quarter" idx="11"/>
          </p:nvPr>
        </p:nvSpPr>
        <p:spPr/>
        <p:txBody>
          <a:bodyPr/>
          <a:lstStyle/>
          <a:p>
            <a:r>
              <a:rPr lang="nb-NO"/>
              <a:t>Case - Olsen Handel AS</a:t>
            </a:r>
          </a:p>
        </p:txBody>
      </p:sp>
      <p:sp>
        <p:nvSpPr>
          <p:cNvPr id="7" name="Plassholder for lysbildenummer 6"/>
          <p:cNvSpPr>
            <a:spLocks noGrp="1"/>
          </p:cNvSpPr>
          <p:nvPr>
            <p:ph type="sldNum" sz="quarter" idx="12"/>
          </p:nvPr>
        </p:nvSpPr>
        <p:spPr/>
        <p:txBody>
          <a:bodyPr/>
          <a:lstStyle/>
          <a:p>
            <a:fld id="{41A73240-A4BA-4E9E-817E-681C337F00D1}" type="slidenum">
              <a:rPr lang="nb-NO" smtClean="0"/>
              <a:pPr/>
              <a:t>‹#›</a:t>
            </a:fld>
            <a:endParaRPr lang="nb-NO"/>
          </a:p>
        </p:txBody>
      </p:sp>
    </p:spTree>
    <p:extLst>
      <p:ext uri="{BB962C8B-B14F-4D97-AF65-F5344CB8AC3E}">
        <p14:creationId xmlns:p14="http://schemas.microsoft.com/office/powerpoint/2010/main" val="112759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B556ED-90B8-4BDA-9092-3DCA2CBE0C47}" type="datetimeFigureOut">
              <a:rPr lang="nb-NO" smtClean="0"/>
              <a:t>09.08.2019</a:t>
            </a:fld>
            <a:endParaRPr lang="nb-NO"/>
          </a:p>
        </p:txBody>
      </p:sp>
      <p:sp>
        <p:nvSpPr>
          <p:cNvPr id="5" name="Plassholder for bunnteks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b-NO"/>
              <a:t>Case - Olsen Handel AS</a:t>
            </a:r>
          </a:p>
        </p:txBody>
      </p:sp>
      <p:sp>
        <p:nvSpPr>
          <p:cNvPr id="6" name="Plassholder for lysbilde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79F9D4-BCA2-4E4B-8957-7A53578D129C}" type="slidenum">
              <a:rPr lang="nb-NO" smtClean="0"/>
              <a:pPr/>
              <a:t>‹#›</a:t>
            </a:fld>
            <a:endParaRPr lang="nb-NO"/>
          </a:p>
        </p:txBody>
      </p:sp>
    </p:spTree>
    <p:extLst>
      <p:ext uri="{BB962C8B-B14F-4D97-AF65-F5344CB8AC3E}">
        <p14:creationId xmlns:p14="http://schemas.microsoft.com/office/powerpoint/2010/main" val="123348188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br>
              <a:rPr lang="nb-NO" b="1" dirty="0"/>
            </a:br>
            <a:r>
              <a:rPr lang="nb-NO" b="1" dirty="0"/>
              <a:t>Finansregnskap</a:t>
            </a:r>
            <a:br>
              <a:rPr lang="nb-NO" b="1" dirty="0"/>
            </a:br>
            <a:br>
              <a:rPr lang="nb-NO" b="1" dirty="0"/>
            </a:br>
            <a:r>
              <a:rPr lang="nb-NO" sz="3600" b="1" dirty="0"/>
              <a:t>Case i tabellarisk avslutning </a:t>
            </a:r>
            <a:br>
              <a:rPr lang="nb-NO" sz="3600" b="1" dirty="0"/>
            </a:br>
            <a:r>
              <a:rPr lang="nb-NO" sz="3600" b="1" dirty="0"/>
              <a:t>Olsen Handel AS (22 %)</a:t>
            </a:r>
            <a:br>
              <a:rPr lang="nb-NO" sz="3600" b="1" dirty="0"/>
            </a:br>
            <a:r>
              <a:rPr lang="nb-NO" sz="3600" b="1" dirty="0"/>
              <a:t>(student)</a:t>
            </a:r>
            <a:br>
              <a:rPr lang="nb-NO" b="1" dirty="0"/>
            </a:br>
            <a:endParaRPr lang="nb-NO" b="1" dirty="0"/>
          </a:p>
        </p:txBody>
      </p:sp>
      <p:sp>
        <p:nvSpPr>
          <p:cNvPr id="2051" name="Rectangle 3"/>
          <p:cNvSpPr>
            <a:spLocks noGrp="1" noChangeArrowheads="1"/>
          </p:cNvSpPr>
          <p:nvPr>
            <p:ph type="subTitle" idx="1"/>
          </p:nvPr>
        </p:nvSpPr>
        <p:spPr/>
        <p:txBody>
          <a:bodyPr/>
          <a:lstStyle/>
          <a:p>
            <a:endParaRPr lang="nb-NO" dirty="0"/>
          </a:p>
          <a:p>
            <a:r>
              <a:rPr lang="nb-NO" dirty="0"/>
              <a:t>Trond Kristoffersen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76200" y="457200"/>
            <a:ext cx="8839200" cy="1155700"/>
          </a:xfrm>
        </p:spPr>
        <p:txBody>
          <a:bodyPr/>
          <a:lstStyle/>
          <a:p>
            <a:r>
              <a:rPr lang="nb-NO"/>
              <a:t>Inventar (2)</a:t>
            </a:r>
          </a:p>
        </p:txBody>
      </p:sp>
      <p:sp>
        <p:nvSpPr>
          <p:cNvPr id="63" name="Plassholder for bunntekst 2"/>
          <p:cNvSpPr>
            <a:spLocks noGrp="1"/>
          </p:cNvSpPr>
          <p:nvPr>
            <p:ph type="ftr" sz="quarter" idx="11"/>
          </p:nvPr>
        </p:nvSpPr>
        <p:spPr/>
        <p:txBody>
          <a:bodyPr/>
          <a:lstStyle/>
          <a:p>
            <a:r>
              <a:rPr lang="nb-NO"/>
              <a:t>Case - Olsen Handel AS</a:t>
            </a:r>
          </a:p>
        </p:txBody>
      </p:sp>
      <p:sp>
        <p:nvSpPr>
          <p:cNvPr id="64" name="Plassholder for lysbildenummer 3"/>
          <p:cNvSpPr>
            <a:spLocks noGrp="1"/>
          </p:cNvSpPr>
          <p:nvPr>
            <p:ph type="sldNum" sz="quarter" idx="12"/>
          </p:nvPr>
        </p:nvSpPr>
        <p:spPr/>
        <p:txBody>
          <a:bodyPr/>
          <a:lstStyle/>
          <a:p>
            <a:fld id="{28E6D189-6903-4D78-AC67-A509D4157779}" type="slidenum">
              <a:rPr lang="nb-NO"/>
              <a:pPr/>
              <a:t>10</a:t>
            </a:fld>
            <a:endParaRPr lang="nb-NO"/>
          </a:p>
        </p:txBody>
      </p:sp>
      <p:graphicFrame>
        <p:nvGraphicFramePr>
          <p:cNvPr id="94293" name="Group 85"/>
          <p:cNvGraphicFramePr>
            <a:graphicFrameLocks noGrp="1"/>
          </p:cNvGraphicFramePr>
          <p:nvPr>
            <p:extLst>
              <p:ext uri="{D42A27DB-BD31-4B8C-83A1-F6EECF244321}">
                <p14:modId xmlns:p14="http://schemas.microsoft.com/office/powerpoint/2010/main" val="1334480064"/>
              </p:ext>
            </p:extLst>
          </p:nvPr>
        </p:nvGraphicFramePr>
        <p:xfrm>
          <a:off x="152400" y="1700213"/>
          <a:ext cx="8991600" cy="2416048"/>
        </p:xfrm>
        <a:graphic>
          <a:graphicData uri="http://schemas.openxmlformats.org/drawingml/2006/table">
            <a:tbl>
              <a:tblPr/>
              <a:tblGrid>
                <a:gridCol w="1395413">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1150937">
                  <a:extLst>
                    <a:ext uri="{9D8B030D-6E8A-4147-A177-3AD203B41FA5}">
                      <a16:colId xmlns:a16="http://schemas.microsoft.com/office/drawing/2014/main" val="20004"/>
                    </a:ext>
                  </a:extLst>
                </a:gridCol>
                <a:gridCol w="8255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852488">
                  <a:extLst>
                    <a:ext uri="{9D8B030D-6E8A-4147-A177-3AD203B41FA5}">
                      <a16:colId xmlns:a16="http://schemas.microsoft.com/office/drawing/2014/main" val="20007"/>
                    </a:ext>
                  </a:extLst>
                </a:gridCol>
                <a:gridCol w="900112">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Inventar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120 000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Avskrivning</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inventar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
        <p:nvSpPr>
          <p:cNvPr id="94281" name="Text Box 73"/>
          <p:cNvSpPr txBox="1">
            <a:spLocks noChangeArrowheads="1"/>
          </p:cNvSpPr>
          <p:nvPr/>
        </p:nvSpPr>
        <p:spPr bwMode="auto">
          <a:xfrm>
            <a:off x="107950" y="4581525"/>
            <a:ext cx="8162925"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Avskrivningen beregnes som: </a:t>
            </a:r>
            <a:br>
              <a:rPr lang="nb-NO"/>
            </a:br>
            <a:r>
              <a:rPr lang="nb-NO"/>
              <a:t>Kostpris </a:t>
            </a:r>
            <a:r>
              <a:rPr lang="en-US">
                <a:cs typeface="Times New Roman" pitchFamily="18" charset="0"/>
              </a:rPr>
              <a:t>·</a:t>
            </a:r>
            <a:r>
              <a:rPr lang="nb-NO"/>
              <a:t> avskrivningssats = 160 000 </a:t>
            </a:r>
            <a:r>
              <a:rPr lang="en-US">
                <a:cs typeface="Times New Roman" pitchFamily="18" charset="0"/>
              </a:rPr>
              <a:t>·</a:t>
            </a:r>
            <a:r>
              <a:rPr lang="nb-NO"/>
              <a:t> 25 % = 40 000 kroner</a:t>
            </a:r>
          </a:p>
          <a:p>
            <a:r>
              <a:rPr lang="nb-NO" sz="2000"/>
              <a:t>(25 % årlig avskrivning betyr 4 års økonomisk levetid: 100/4 år = 25 % per år)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lstStyle/>
          <a:p>
            <a:r>
              <a:rPr lang="nb-NO"/>
              <a:t>Varelager (3)</a:t>
            </a:r>
          </a:p>
        </p:txBody>
      </p:sp>
      <p:sp>
        <p:nvSpPr>
          <p:cNvPr id="37" name="Plassholder for bunntekst 2"/>
          <p:cNvSpPr>
            <a:spLocks noGrp="1"/>
          </p:cNvSpPr>
          <p:nvPr>
            <p:ph type="ftr" sz="quarter" idx="11"/>
          </p:nvPr>
        </p:nvSpPr>
        <p:spPr/>
        <p:txBody>
          <a:bodyPr/>
          <a:lstStyle/>
          <a:p>
            <a:r>
              <a:rPr lang="nb-NO"/>
              <a:t>Case - Olsen Handel AS</a:t>
            </a:r>
          </a:p>
        </p:txBody>
      </p:sp>
      <p:sp>
        <p:nvSpPr>
          <p:cNvPr id="38" name="Plassholder for lysbildenummer 3"/>
          <p:cNvSpPr>
            <a:spLocks noGrp="1"/>
          </p:cNvSpPr>
          <p:nvPr>
            <p:ph type="sldNum" sz="quarter" idx="12"/>
          </p:nvPr>
        </p:nvSpPr>
        <p:spPr/>
        <p:txBody>
          <a:bodyPr/>
          <a:lstStyle/>
          <a:p>
            <a:fld id="{23F01F26-2251-4C54-959F-6327722C59B0}" type="slidenum">
              <a:rPr lang="nb-NO"/>
              <a:pPr/>
              <a:t>11</a:t>
            </a:fld>
            <a:endParaRPr lang="nb-NO"/>
          </a:p>
        </p:txBody>
      </p:sp>
      <p:graphicFrame>
        <p:nvGraphicFramePr>
          <p:cNvPr id="38016" name="Group 1152"/>
          <p:cNvGraphicFramePr>
            <a:graphicFrameLocks noGrp="1"/>
          </p:cNvGraphicFramePr>
          <p:nvPr>
            <p:extLst>
              <p:ext uri="{D42A27DB-BD31-4B8C-83A1-F6EECF244321}">
                <p14:modId xmlns:p14="http://schemas.microsoft.com/office/powerpoint/2010/main" val="3862686372"/>
              </p:ext>
            </p:extLst>
          </p:nvPr>
        </p:nvGraphicFramePr>
        <p:xfrm>
          <a:off x="539750" y="1828800"/>
          <a:ext cx="8135938" cy="2743200"/>
        </p:xfrm>
        <a:graphic>
          <a:graphicData uri="http://schemas.openxmlformats.org/drawingml/2006/table">
            <a:tbl>
              <a:tblPr/>
              <a:tblGrid>
                <a:gridCol w="3240088">
                  <a:extLst>
                    <a:ext uri="{9D8B030D-6E8A-4147-A177-3AD203B41FA5}">
                      <a16:colId xmlns:a16="http://schemas.microsoft.com/office/drawing/2014/main" val="20000"/>
                    </a:ext>
                  </a:extLst>
                </a:gridCol>
                <a:gridCol w="1728787">
                  <a:extLst>
                    <a:ext uri="{9D8B030D-6E8A-4147-A177-3AD203B41FA5}">
                      <a16:colId xmlns:a16="http://schemas.microsoft.com/office/drawing/2014/main" val="20001"/>
                    </a:ext>
                  </a:extLst>
                </a:gridCol>
                <a:gridCol w="3167063">
                  <a:extLst>
                    <a:ext uri="{9D8B030D-6E8A-4147-A177-3AD203B41FA5}">
                      <a16:colId xmlns:a16="http://schemas.microsoft.com/office/drawing/2014/main" val="20002"/>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Beholdningsendring</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Varelager til kostpris</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a:t>
                      </a:r>
                      <a:r>
                        <a:rPr kumimoji="0" lang="nb-NO" sz="2400" b="0" i="0" u="none" strike="noStrike" cap="none" normalizeH="0" baseline="0">
                          <a:ln>
                            <a:noFill/>
                          </a:ln>
                          <a:solidFill>
                            <a:schemeClr val="tx1"/>
                          </a:solidFill>
                          <a:effectLst/>
                          <a:latin typeface="Times New Roman" pitchFamily="18" charset="0"/>
                        </a:rPr>
                        <a:t>Ukurans</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Balanseført verdi UB</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Bokført verdi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Beholdningsøkning</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7910" name="Text Box 1046"/>
          <p:cNvSpPr txBox="1">
            <a:spLocks noChangeArrowheads="1"/>
          </p:cNvSpPr>
          <p:nvPr/>
        </p:nvSpPr>
        <p:spPr bwMode="auto">
          <a:xfrm>
            <a:off x="6461125" y="4689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b-NO"/>
          </a:p>
        </p:txBody>
      </p:sp>
      <p:sp>
        <p:nvSpPr>
          <p:cNvPr id="37938" name="Text Box 1074"/>
          <p:cNvSpPr txBox="1">
            <a:spLocks noChangeArrowheads="1"/>
          </p:cNvSpPr>
          <p:nvPr/>
        </p:nvSpPr>
        <p:spPr bwMode="auto">
          <a:xfrm>
            <a:off x="533400" y="5257800"/>
            <a:ext cx="63134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dirty="0"/>
              <a:t>Varelageret vurderes etter laveste verdis prinsipp. </a:t>
            </a:r>
            <a:br>
              <a:rPr lang="nb-NO" dirty="0"/>
            </a:br>
            <a:r>
              <a:rPr lang="nb-NO" dirty="0"/>
              <a:t>Ukurante varer nedskrives til virkelig verdi.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nb-NO"/>
              <a:t>Varelager (3)</a:t>
            </a:r>
          </a:p>
        </p:txBody>
      </p:sp>
      <p:sp>
        <p:nvSpPr>
          <p:cNvPr id="63" name="Plassholder for bunntekst 2"/>
          <p:cNvSpPr>
            <a:spLocks noGrp="1"/>
          </p:cNvSpPr>
          <p:nvPr>
            <p:ph type="ftr" sz="quarter" idx="11"/>
          </p:nvPr>
        </p:nvSpPr>
        <p:spPr/>
        <p:txBody>
          <a:bodyPr/>
          <a:lstStyle/>
          <a:p>
            <a:r>
              <a:rPr lang="nb-NO"/>
              <a:t>Case - Olsen Handel AS</a:t>
            </a:r>
          </a:p>
        </p:txBody>
      </p:sp>
      <p:sp>
        <p:nvSpPr>
          <p:cNvPr id="64" name="Plassholder for lysbildenummer 3"/>
          <p:cNvSpPr>
            <a:spLocks noGrp="1"/>
          </p:cNvSpPr>
          <p:nvPr>
            <p:ph type="sldNum" sz="quarter" idx="12"/>
          </p:nvPr>
        </p:nvSpPr>
        <p:spPr/>
        <p:txBody>
          <a:bodyPr/>
          <a:lstStyle/>
          <a:p>
            <a:fld id="{4955CA3D-1859-4AEA-A023-234DC6E463DF}" type="slidenum">
              <a:rPr lang="nb-NO"/>
              <a:pPr/>
              <a:t>12</a:t>
            </a:fld>
            <a:endParaRPr lang="nb-NO"/>
          </a:p>
        </p:txBody>
      </p:sp>
      <p:graphicFrame>
        <p:nvGraphicFramePr>
          <p:cNvPr id="71777" name="Group 97"/>
          <p:cNvGraphicFramePr>
            <a:graphicFrameLocks noGrp="1"/>
          </p:cNvGraphicFramePr>
          <p:nvPr>
            <p:extLst>
              <p:ext uri="{D42A27DB-BD31-4B8C-83A1-F6EECF244321}">
                <p14:modId xmlns:p14="http://schemas.microsoft.com/office/powerpoint/2010/main" val="2798405350"/>
              </p:ext>
            </p:extLst>
          </p:nvPr>
        </p:nvGraphicFramePr>
        <p:xfrm>
          <a:off x="152400" y="2286000"/>
          <a:ext cx="8991600" cy="2320544"/>
        </p:xfrm>
        <a:graphic>
          <a:graphicData uri="http://schemas.openxmlformats.org/drawingml/2006/table">
            <a:tbl>
              <a:tblPr/>
              <a:tblGrid>
                <a:gridCol w="1143000">
                  <a:extLst>
                    <a:ext uri="{9D8B030D-6E8A-4147-A177-3AD203B41FA5}">
                      <a16:colId xmlns:a16="http://schemas.microsoft.com/office/drawing/2014/main" val="20000"/>
                    </a:ext>
                  </a:extLst>
                </a:gridCol>
                <a:gridCol w="1189038">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1079500">
                  <a:extLst>
                    <a:ext uri="{9D8B030D-6E8A-4147-A177-3AD203B41FA5}">
                      <a16:colId xmlns:a16="http://schemas.microsoft.com/office/drawing/2014/main" val="20003"/>
                    </a:ext>
                  </a:extLst>
                </a:gridCol>
                <a:gridCol w="1081087">
                  <a:extLst>
                    <a:ext uri="{9D8B030D-6E8A-4147-A177-3AD203B41FA5}">
                      <a16:colId xmlns:a16="http://schemas.microsoft.com/office/drawing/2014/main" val="20004"/>
                    </a:ext>
                  </a:extLst>
                </a:gridCol>
                <a:gridCol w="1079500">
                  <a:extLst>
                    <a:ext uri="{9D8B030D-6E8A-4147-A177-3AD203B41FA5}">
                      <a16:colId xmlns:a16="http://schemas.microsoft.com/office/drawing/2014/main" val="20005"/>
                    </a:ext>
                  </a:extLst>
                </a:gridCol>
                <a:gridCol w="792163">
                  <a:extLst>
                    <a:ext uri="{9D8B030D-6E8A-4147-A177-3AD203B41FA5}">
                      <a16:colId xmlns:a16="http://schemas.microsoft.com/office/drawing/2014/main" val="20006"/>
                    </a:ext>
                  </a:extLst>
                </a:gridCol>
                <a:gridCol w="936625">
                  <a:extLst>
                    <a:ext uri="{9D8B030D-6E8A-4147-A177-3AD203B41FA5}">
                      <a16:colId xmlns:a16="http://schemas.microsoft.com/office/drawing/2014/main" val="20007"/>
                    </a:ext>
                  </a:extLst>
                </a:gridCol>
                <a:gridCol w="827087">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Varelager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320 000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Varekjøp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1 100 000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
        <p:nvSpPr>
          <p:cNvPr id="71759" name="Text Box 79"/>
          <p:cNvSpPr txBox="1">
            <a:spLocks noChangeArrowheads="1"/>
          </p:cNvSpPr>
          <p:nvPr/>
        </p:nvSpPr>
        <p:spPr bwMode="auto">
          <a:xfrm>
            <a:off x="533400" y="5029200"/>
            <a:ext cx="45140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dirty="0"/>
              <a:t>Varekjøp  – økning i beholdning = Varekostnad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76200" y="457200"/>
            <a:ext cx="8839200" cy="1155700"/>
          </a:xfrm>
        </p:spPr>
        <p:txBody>
          <a:bodyPr/>
          <a:lstStyle/>
          <a:p>
            <a:r>
              <a:rPr lang="nb-NO"/>
              <a:t>Kundefordringer (4)</a:t>
            </a:r>
          </a:p>
        </p:txBody>
      </p:sp>
      <p:sp>
        <p:nvSpPr>
          <p:cNvPr id="63" name="Plassholder for bunntekst 2"/>
          <p:cNvSpPr>
            <a:spLocks noGrp="1"/>
          </p:cNvSpPr>
          <p:nvPr>
            <p:ph type="ftr" sz="quarter" idx="11"/>
          </p:nvPr>
        </p:nvSpPr>
        <p:spPr/>
        <p:txBody>
          <a:bodyPr/>
          <a:lstStyle/>
          <a:p>
            <a:r>
              <a:rPr lang="nb-NO"/>
              <a:t>Case - Olsen Handel AS</a:t>
            </a:r>
          </a:p>
        </p:txBody>
      </p:sp>
      <p:sp>
        <p:nvSpPr>
          <p:cNvPr id="64" name="Plassholder for lysbildenummer 3"/>
          <p:cNvSpPr>
            <a:spLocks noGrp="1"/>
          </p:cNvSpPr>
          <p:nvPr>
            <p:ph type="sldNum" sz="quarter" idx="12"/>
          </p:nvPr>
        </p:nvSpPr>
        <p:spPr/>
        <p:txBody>
          <a:bodyPr/>
          <a:lstStyle/>
          <a:p>
            <a:fld id="{A37C45AD-CAE7-40F7-9E7C-5C94F317F75C}" type="slidenum">
              <a:rPr lang="nb-NO"/>
              <a:pPr/>
              <a:t>13</a:t>
            </a:fld>
            <a:endParaRPr lang="nb-NO"/>
          </a:p>
        </p:txBody>
      </p:sp>
      <p:graphicFrame>
        <p:nvGraphicFramePr>
          <p:cNvPr id="95307" name="Group 75"/>
          <p:cNvGraphicFramePr>
            <a:graphicFrameLocks noGrp="1"/>
          </p:cNvGraphicFramePr>
          <p:nvPr>
            <p:extLst>
              <p:ext uri="{D42A27DB-BD31-4B8C-83A1-F6EECF244321}">
                <p14:modId xmlns:p14="http://schemas.microsoft.com/office/powerpoint/2010/main" val="2097434206"/>
              </p:ext>
            </p:extLst>
          </p:nvPr>
        </p:nvGraphicFramePr>
        <p:xfrm>
          <a:off x="152400" y="1700213"/>
          <a:ext cx="8991600" cy="2649728"/>
        </p:xfrm>
        <a:graphic>
          <a:graphicData uri="http://schemas.openxmlformats.org/drawingml/2006/table">
            <a:tbl>
              <a:tblPr/>
              <a:tblGrid>
                <a:gridCol w="1395413">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1150937">
                  <a:extLst>
                    <a:ext uri="{9D8B030D-6E8A-4147-A177-3AD203B41FA5}">
                      <a16:colId xmlns:a16="http://schemas.microsoft.com/office/drawing/2014/main" val="20004"/>
                    </a:ext>
                  </a:extLst>
                </a:gridCol>
                <a:gridCol w="8255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852488">
                  <a:extLst>
                    <a:ext uri="{9D8B030D-6E8A-4147-A177-3AD203B41FA5}">
                      <a16:colId xmlns:a16="http://schemas.microsoft.com/office/drawing/2014/main" val="20007"/>
                    </a:ext>
                  </a:extLst>
                </a:gridCol>
                <a:gridCol w="900112">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Kunde-fordringer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80 400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Tap på fordring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
        <p:nvSpPr>
          <p:cNvPr id="95294" name="Text Box 62"/>
          <p:cNvSpPr txBox="1">
            <a:spLocks noChangeArrowheads="1"/>
          </p:cNvSpPr>
          <p:nvPr/>
        </p:nvSpPr>
        <p:spPr bwMode="auto">
          <a:xfrm>
            <a:off x="539750" y="4797425"/>
            <a:ext cx="68659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Kundefordringer vurderes etter laveste verdis prinsipp.</a:t>
            </a:r>
          </a:p>
          <a:p>
            <a:r>
              <a:rPr lang="nb-NO"/>
              <a:t>Fordringer som er tapt kostnadsføres.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nb-NO"/>
              <a:t>Husleie (5)</a:t>
            </a:r>
          </a:p>
        </p:txBody>
      </p:sp>
      <p:sp>
        <p:nvSpPr>
          <p:cNvPr id="21" name="Plassholder for bunntekst 2"/>
          <p:cNvSpPr>
            <a:spLocks noGrp="1"/>
          </p:cNvSpPr>
          <p:nvPr>
            <p:ph type="ftr" sz="quarter" idx="11"/>
          </p:nvPr>
        </p:nvSpPr>
        <p:spPr/>
        <p:txBody>
          <a:bodyPr/>
          <a:lstStyle/>
          <a:p>
            <a:r>
              <a:rPr lang="nb-NO"/>
              <a:t>Case - Olsen Handel AS</a:t>
            </a:r>
          </a:p>
        </p:txBody>
      </p:sp>
      <p:sp>
        <p:nvSpPr>
          <p:cNvPr id="22" name="Plassholder for lysbildenummer 3"/>
          <p:cNvSpPr>
            <a:spLocks noGrp="1"/>
          </p:cNvSpPr>
          <p:nvPr>
            <p:ph type="sldNum" sz="quarter" idx="12"/>
          </p:nvPr>
        </p:nvSpPr>
        <p:spPr/>
        <p:txBody>
          <a:bodyPr/>
          <a:lstStyle/>
          <a:p>
            <a:fld id="{1D9A8F6A-5F34-4279-B26A-9AC649B835C3}" type="slidenum">
              <a:rPr lang="nb-NO"/>
              <a:pPr/>
              <a:t>14</a:t>
            </a:fld>
            <a:endParaRPr lang="nb-NO"/>
          </a:p>
        </p:txBody>
      </p:sp>
      <p:graphicFrame>
        <p:nvGraphicFramePr>
          <p:cNvPr id="45094" name="Group 38"/>
          <p:cNvGraphicFramePr>
            <a:graphicFrameLocks noGrp="1"/>
          </p:cNvGraphicFramePr>
          <p:nvPr>
            <p:extLst>
              <p:ext uri="{D42A27DB-BD31-4B8C-83A1-F6EECF244321}">
                <p14:modId xmlns:p14="http://schemas.microsoft.com/office/powerpoint/2010/main" val="3493677333"/>
              </p:ext>
            </p:extLst>
          </p:nvPr>
        </p:nvGraphicFramePr>
        <p:xfrm>
          <a:off x="395288" y="2852738"/>
          <a:ext cx="7620000" cy="3145536"/>
        </p:xfrm>
        <a:graphic>
          <a:graphicData uri="http://schemas.openxmlformats.org/drawingml/2006/table">
            <a:tbl>
              <a:tblPr/>
              <a:tblGrid>
                <a:gridCol w="58356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Husleiekostnad</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Betalt i husleie (ifølge resultatkontoen)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 Påløpt husleie ved periodens slutt</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nb-NO" sz="2400" b="0" i="0" u="none" strike="noStrike" cap="none" normalizeH="0" baseline="0" dirty="0">
                          <a:ln>
                            <a:noFill/>
                          </a:ln>
                          <a:solidFill>
                            <a:schemeClr val="tx1"/>
                          </a:solidFill>
                          <a:effectLst/>
                          <a:latin typeface="Times New Roman" pitchFamily="18" charset="0"/>
                        </a:rPr>
                        <a:t>Påløpt husleie ved periodens begynnelse</a:t>
                      </a:r>
                    </a:p>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nb-NO" sz="2400" b="0" i="0" u="none" strike="noStrike" cap="none" normalizeH="0" baseline="0" dirty="0">
                          <a:ln>
                            <a:noFill/>
                          </a:ln>
                          <a:solidFill>
                            <a:schemeClr val="tx1"/>
                          </a:solidFill>
                          <a:effectLst/>
                          <a:latin typeface="Times New Roman" pitchFamily="18" charset="0"/>
                        </a:rPr>
                        <a:t>+ Forskudd husleie ved periodens begynnelse </a:t>
                      </a:r>
                    </a:p>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nb-NO"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nb-NO" sz="2400" b="0" i="0" u="none" strike="noStrike" cap="none" normalizeH="0" baseline="0" dirty="0">
                          <a:ln>
                            <a:noFill/>
                          </a:ln>
                          <a:solidFill>
                            <a:schemeClr val="tx1"/>
                          </a:solidFill>
                          <a:effectLst/>
                          <a:latin typeface="Times New Roman" pitchFamily="18" charset="0"/>
                        </a:rPr>
                        <a:t>Forskudd husleie ved periodens slutt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Husleiekostnad </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079" name="Text Box 23"/>
          <p:cNvSpPr txBox="1">
            <a:spLocks noChangeArrowheads="1"/>
          </p:cNvSpPr>
          <p:nvPr/>
        </p:nvSpPr>
        <p:spPr bwMode="auto">
          <a:xfrm>
            <a:off x="179388" y="1700213"/>
            <a:ext cx="31165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nb-NO" dirty="0"/>
              <a:t>Husleiekostnaden er på</a:t>
            </a:r>
          </a:p>
          <a:p>
            <a:r>
              <a:rPr lang="nb-NO" dirty="0"/>
              <a:t>Forskudd husleie UB 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nb-NO"/>
              <a:t>Husleie (5)</a:t>
            </a:r>
          </a:p>
        </p:txBody>
      </p:sp>
      <p:sp>
        <p:nvSpPr>
          <p:cNvPr id="63" name="Plassholder for bunntekst 2"/>
          <p:cNvSpPr>
            <a:spLocks noGrp="1"/>
          </p:cNvSpPr>
          <p:nvPr>
            <p:ph type="ftr" sz="quarter" idx="11"/>
          </p:nvPr>
        </p:nvSpPr>
        <p:spPr/>
        <p:txBody>
          <a:bodyPr/>
          <a:lstStyle/>
          <a:p>
            <a:r>
              <a:rPr lang="nb-NO"/>
              <a:t>Case - Olsen Handel AS</a:t>
            </a:r>
          </a:p>
        </p:txBody>
      </p:sp>
      <p:sp>
        <p:nvSpPr>
          <p:cNvPr id="64" name="Plassholder for lysbildenummer 3"/>
          <p:cNvSpPr>
            <a:spLocks noGrp="1"/>
          </p:cNvSpPr>
          <p:nvPr>
            <p:ph type="sldNum" sz="quarter" idx="12"/>
          </p:nvPr>
        </p:nvSpPr>
        <p:spPr/>
        <p:txBody>
          <a:bodyPr/>
          <a:lstStyle/>
          <a:p>
            <a:fld id="{574A2185-805C-476C-8996-2792EADA4334}" type="slidenum">
              <a:rPr lang="nb-NO"/>
              <a:pPr/>
              <a:t>15</a:t>
            </a:fld>
            <a:endParaRPr lang="nb-NO"/>
          </a:p>
        </p:txBody>
      </p:sp>
      <p:graphicFrame>
        <p:nvGraphicFramePr>
          <p:cNvPr id="46339" name="Group 259"/>
          <p:cNvGraphicFramePr>
            <a:graphicFrameLocks noGrp="1"/>
          </p:cNvGraphicFramePr>
          <p:nvPr>
            <p:extLst>
              <p:ext uri="{D42A27DB-BD31-4B8C-83A1-F6EECF244321}">
                <p14:modId xmlns:p14="http://schemas.microsoft.com/office/powerpoint/2010/main" val="2411148821"/>
              </p:ext>
            </p:extLst>
          </p:nvPr>
        </p:nvGraphicFramePr>
        <p:xfrm>
          <a:off x="152400" y="2286000"/>
          <a:ext cx="8991600" cy="2609088"/>
        </p:xfrm>
        <a:graphic>
          <a:graphicData uri="http://schemas.openxmlformats.org/drawingml/2006/table">
            <a:tbl>
              <a:tblPr/>
              <a:tblGrid>
                <a:gridCol w="1143000">
                  <a:extLst>
                    <a:ext uri="{9D8B030D-6E8A-4147-A177-3AD203B41FA5}">
                      <a16:colId xmlns:a16="http://schemas.microsoft.com/office/drawing/2014/main" val="20000"/>
                    </a:ext>
                  </a:extLst>
                </a:gridCol>
                <a:gridCol w="973138">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1079500">
                  <a:extLst>
                    <a:ext uri="{9D8B030D-6E8A-4147-A177-3AD203B41FA5}">
                      <a16:colId xmlns:a16="http://schemas.microsoft.com/office/drawing/2014/main" val="20004"/>
                    </a:ext>
                  </a:extLst>
                </a:gridCol>
                <a:gridCol w="1079500">
                  <a:extLst>
                    <a:ext uri="{9D8B030D-6E8A-4147-A177-3AD203B41FA5}">
                      <a16:colId xmlns:a16="http://schemas.microsoft.com/office/drawing/2014/main" val="20005"/>
                    </a:ext>
                  </a:extLst>
                </a:gridCol>
                <a:gridCol w="792162">
                  <a:extLst>
                    <a:ext uri="{9D8B030D-6E8A-4147-A177-3AD203B41FA5}">
                      <a16:colId xmlns:a16="http://schemas.microsoft.com/office/drawing/2014/main" val="20006"/>
                    </a:ext>
                  </a:extLst>
                </a:gridCol>
                <a:gridCol w="1081088">
                  <a:extLst>
                    <a:ext uri="{9D8B030D-6E8A-4147-A177-3AD203B41FA5}">
                      <a16:colId xmlns:a16="http://schemas.microsoft.com/office/drawing/2014/main" val="20007"/>
                    </a:ext>
                  </a:extLst>
                </a:gridCol>
                <a:gridCol w="827087">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Forskudd husleie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10 000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Husleie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130 000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nb-NO"/>
              <a:t>Aksjer (6)</a:t>
            </a:r>
          </a:p>
        </p:txBody>
      </p:sp>
      <p:graphicFrame>
        <p:nvGraphicFramePr>
          <p:cNvPr id="96329" name="Group 73"/>
          <p:cNvGraphicFramePr>
            <a:graphicFrameLocks noGrp="1"/>
          </p:cNvGraphicFramePr>
          <p:nvPr>
            <p:ph type="tbl" idx="1"/>
            <p:extLst>
              <p:ext uri="{D42A27DB-BD31-4B8C-83A1-F6EECF244321}">
                <p14:modId xmlns:p14="http://schemas.microsoft.com/office/powerpoint/2010/main" val="3234690341"/>
              </p:ext>
            </p:extLst>
          </p:nvPr>
        </p:nvGraphicFramePr>
        <p:xfrm>
          <a:off x="539750" y="3068638"/>
          <a:ext cx="8280400" cy="914400"/>
        </p:xfrm>
        <a:graphic>
          <a:graphicData uri="http://schemas.openxmlformats.org/drawingml/2006/table">
            <a:tbl>
              <a:tblPr/>
              <a:tblGrid>
                <a:gridCol w="2303463">
                  <a:extLst>
                    <a:ext uri="{9D8B030D-6E8A-4147-A177-3AD203B41FA5}">
                      <a16:colId xmlns:a16="http://schemas.microsoft.com/office/drawing/2014/main" val="20000"/>
                    </a:ext>
                  </a:extLst>
                </a:gridCol>
                <a:gridCol w="2089150">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gridCol w="1871662">
                  <a:extLst>
                    <a:ext uri="{9D8B030D-6E8A-4147-A177-3AD203B41FA5}">
                      <a16:colId xmlns:a16="http://schemas.microsoft.com/office/drawing/2014/main" val="20003"/>
                    </a:ext>
                  </a:extLst>
                </a:gridCol>
              </a:tblGrid>
              <a:tr h="2063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Kostpris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Virkelig verdi</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Balanse verdi</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2063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Aksjer</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1" name="Plassholder for bunntekst 3"/>
          <p:cNvSpPr>
            <a:spLocks noGrp="1"/>
          </p:cNvSpPr>
          <p:nvPr>
            <p:ph type="ftr" sz="quarter" idx="10"/>
          </p:nvPr>
        </p:nvSpPr>
        <p:spPr/>
        <p:txBody>
          <a:bodyPr/>
          <a:lstStyle/>
          <a:p>
            <a:r>
              <a:rPr lang="nb-NO"/>
              <a:t>Case - Olsen Handel AS</a:t>
            </a:r>
          </a:p>
        </p:txBody>
      </p:sp>
      <p:sp>
        <p:nvSpPr>
          <p:cNvPr id="22" name="Plassholder for lysbildenummer 4"/>
          <p:cNvSpPr>
            <a:spLocks noGrp="1"/>
          </p:cNvSpPr>
          <p:nvPr>
            <p:ph type="sldNum" sz="quarter" idx="11"/>
          </p:nvPr>
        </p:nvSpPr>
        <p:spPr/>
        <p:txBody>
          <a:bodyPr/>
          <a:lstStyle/>
          <a:p>
            <a:fld id="{804B4E04-03AF-4A0E-84BF-E08BBDDB71A8}" type="slidenum">
              <a:rPr lang="nb-NO"/>
              <a:pPr/>
              <a:t>16</a:t>
            </a:fld>
            <a:endParaRPr lang="nb-NO"/>
          </a:p>
        </p:txBody>
      </p:sp>
      <p:sp>
        <p:nvSpPr>
          <p:cNvPr id="96260" name="Text Box 4"/>
          <p:cNvSpPr txBox="1">
            <a:spLocks noChangeArrowheads="1"/>
          </p:cNvSpPr>
          <p:nvPr/>
        </p:nvSpPr>
        <p:spPr bwMode="auto">
          <a:xfrm>
            <a:off x="592138" y="1936750"/>
            <a:ext cx="73215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Aksjebeholdningen vurderes etter markedsverdiprinsippet.</a:t>
            </a:r>
          </a:p>
          <a:p>
            <a:r>
              <a:rPr lang="nb-NO"/>
              <a:t>Verdiøkning og verdinedgang resultatføres.</a:t>
            </a:r>
          </a:p>
        </p:txBody>
      </p:sp>
      <p:sp>
        <p:nvSpPr>
          <p:cNvPr id="96325" name="Text Box 69"/>
          <p:cNvSpPr txBox="1">
            <a:spLocks noChangeArrowheads="1"/>
          </p:cNvSpPr>
          <p:nvPr/>
        </p:nvSpPr>
        <p:spPr bwMode="auto">
          <a:xfrm>
            <a:off x="447675" y="4457700"/>
            <a:ext cx="52043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dirty="0"/>
              <a:t>Verdiøkningen på </a:t>
            </a:r>
          </a:p>
          <a:p>
            <a:r>
              <a:rPr lang="nb-NO" dirty="0"/>
              <a:t>men er ikke skattepliktig (permanent resultatforskjell)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476250"/>
            <a:ext cx="8839200" cy="1155700"/>
          </a:xfrm>
        </p:spPr>
        <p:txBody>
          <a:bodyPr/>
          <a:lstStyle/>
          <a:p>
            <a:r>
              <a:rPr lang="nb-NO"/>
              <a:t>Aksjer (6)</a:t>
            </a:r>
          </a:p>
        </p:txBody>
      </p:sp>
      <p:sp>
        <p:nvSpPr>
          <p:cNvPr id="62" name="Plassholder for bunntekst 2"/>
          <p:cNvSpPr>
            <a:spLocks noGrp="1"/>
          </p:cNvSpPr>
          <p:nvPr>
            <p:ph type="ftr" sz="quarter" idx="11"/>
          </p:nvPr>
        </p:nvSpPr>
        <p:spPr/>
        <p:txBody>
          <a:bodyPr/>
          <a:lstStyle/>
          <a:p>
            <a:r>
              <a:rPr lang="nb-NO"/>
              <a:t>Case - Olsen Handel AS</a:t>
            </a:r>
          </a:p>
        </p:txBody>
      </p:sp>
      <p:sp>
        <p:nvSpPr>
          <p:cNvPr id="63" name="Plassholder for lysbildenummer 3"/>
          <p:cNvSpPr>
            <a:spLocks noGrp="1"/>
          </p:cNvSpPr>
          <p:nvPr>
            <p:ph type="sldNum" sz="quarter" idx="12"/>
          </p:nvPr>
        </p:nvSpPr>
        <p:spPr/>
        <p:txBody>
          <a:bodyPr/>
          <a:lstStyle/>
          <a:p>
            <a:fld id="{12D5E027-EE72-4343-8EAC-54A3E4AFC0C0}" type="slidenum">
              <a:rPr lang="nb-NO"/>
              <a:pPr/>
              <a:t>17</a:t>
            </a:fld>
            <a:endParaRPr lang="nb-NO"/>
          </a:p>
        </p:txBody>
      </p:sp>
      <p:graphicFrame>
        <p:nvGraphicFramePr>
          <p:cNvPr id="99397" name="Group 69"/>
          <p:cNvGraphicFramePr>
            <a:graphicFrameLocks noGrp="1"/>
          </p:cNvGraphicFramePr>
          <p:nvPr>
            <p:extLst>
              <p:ext uri="{D42A27DB-BD31-4B8C-83A1-F6EECF244321}">
                <p14:modId xmlns:p14="http://schemas.microsoft.com/office/powerpoint/2010/main" val="1025359404"/>
              </p:ext>
            </p:extLst>
          </p:nvPr>
        </p:nvGraphicFramePr>
        <p:xfrm>
          <a:off x="152400" y="2060575"/>
          <a:ext cx="8991600" cy="2416048"/>
        </p:xfrm>
        <a:graphic>
          <a:graphicData uri="http://schemas.openxmlformats.org/drawingml/2006/table">
            <a:tbl>
              <a:tblPr/>
              <a:tblGrid>
                <a:gridCol w="1395413">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1150937">
                  <a:extLst>
                    <a:ext uri="{9D8B030D-6E8A-4147-A177-3AD203B41FA5}">
                      <a16:colId xmlns:a16="http://schemas.microsoft.com/office/drawing/2014/main" val="20004"/>
                    </a:ext>
                  </a:extLst>
                </a:gridCol>
                <a:gridCol w="825500">
                  <a:extLst>
                    <a:ext uri="{9D8B030D-6E8A-4147-A177-3AD203B41FA5}">
                      <a16:colId xmlns:a16="http://schemas.microsoft.com/office/drawing/2014/main" val="20005"/>
                    </a:ext>
                  </a:extLst>
                </a:gridCol>
                <a:gridCol w="903288">
                  <a:extLst>
                    <a:ext uri="{9D8B030D-6E8A-4147-A177-3AD203B41FA5}">
                      <a16:colId xmlns:a16="http://schemas.microsoft.com/office/drawing/2014/main" val="20006"/>
                    </a:ext>
                  </a:extLst>
                </a:gridCol>
                <a:gridCol w="936625">
                  <a:extLst>
                    <a:ext uri="{9D8B030D-6E8A-4147-A177-3AD203B41FA5}">
                      <a16:colId xmlns:a16="http://schemas.microsoft.com/office/drawing/2014/main" val="20007"/>
                    </a:ext>
                  </a:extLst>
                </a:gridCol>
                <a:gridCol w="827087">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Aksjer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16 000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Verdiøkning</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aksjer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nb-NO"/>
              <a:t>Bankinnskudd folie (7)</a:t>
            </a:r>
          </a:p>
        </p:txBody>
      </p:sp>
      <p:sp>
        <p:nvSpPr>
          <p:cNvPr id="37" name="Plassholder for bunntekst 2"/>
          <p:cNvSpPr>
            <a:spLocks noGrp="1"/>
          </p:cNvSpPr>
          <p:nvPr>
            <p:ph type="ftr" sz="quarter" idx="11"/>
          </p:nvPr>
        </p:nvSpPr>
        <p:spPr/>
        <p:txBody>
          <a:bodyPr/>
          <a:lstStyle/>
          <a:p>
            <a:r>
              <a:rPr lang="nb-NO"/>
              <a:t>Case - Olsen Handel AS</a:t>
            </a:r>
          </a:p>
        </p:txBody>
      </p:sp>
      <p:sp>
        <p:nvSpPr>
          <p:cNvPr id="38" name="Plassholder for lysbildenummer 3"/>
          <p:cNvSpPr>
            <a:spLocks noGrp="1"/>
          </p:cNvSpPr>
          <p:nvPr>
            <p:ph type="sldNum" sz="quarter" idx="12"/>
          </p:nvPr>
        </p:nvSpPr>
        <p:spPr/>
        <p:txBody>
          <a:bodyPr/>
          <a:lstStyle/>
          <a:p>
            <a:fld id="{60DBD189-B42E-47B8-843E-F08B0B84DF6B}" type="slidenum">
              <a:rPr lang="nb-NO"/>
              <a:pPr/>
              <a:t>18</a:t>
            </a:fld>
            <a:endParaRPr lang="nb-NO"/>
          </a:p>
        </p:txBody>
      </p:sp>
      <p:graphicFrame>
        <p:nvGraphicFramePr>
          <p:cNvPr id="72753" name="Group 49"/>
          <p:cNvGraphicFramePr>
            <a:graphicFrameLocks noGrp="1"/>
          </p:cNvGraphicFramePr>
          <p:nvPr>
            <p:extLst>
              <p:ext uri="{D42A27DB-BD31-4B8C-83A1-F6EECF244321}">
                <p14:modId xmlns:p14="http://schemas.microsoft.com/office/powerpoint/2010/main" val="2822783866"/>
              </p:ext>
            </p:extLst>
          </p:nvPr>
        </p:nvGraphicFramePr>
        <p:xfrm>
          <a:off x="609600" y="1981200"/>
          <a:ext cx="7620000" cy="1828800"/>
        </p:xfrm>
        <a:graphic>
          <a:graphicData uri="http://schemas.openxmlformats.org/drawingml/2006/table">
            <a:tbl>
              <a:tblPr/>
              <a:tblGrid>
                <a:gridCol w="58356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Bankinnskudd folie</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Saldo ifølge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Renter per 31.12.20x1</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Saldo per 31.12.20x1</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72751" name="Group 47"/>
          <p:cNvGraphicFramePr>
            <a:graphicFrameLocks noGrp="1"/>
          </p:cNvGraphicFramePr>
          <p:nvPr>
            <p:extLst>
              <p:ext uri="{D42A27DB-BD31-4B8C-83A1-F6EECF244321}">
                <p14:modId xmlns:p14="http://schemas.microsoft.com/office/powerpoint/2010/main" val="2778826171"/>
              </p:ext>
            </p:extLst>
          </p:nvPr>
        </p:nvGraphicFramePr>
        <p:xfrm>
          <a:off x="533400" y="4038600"/>
          <a:ext cx="7620000" cy="1828800"/>
        </p:xfrm>
        <a:graphic>
          <a:graphicData uri="http://schemas.openxmlformats.org/drawingml/2006/table">
            <a:tbl>
              <a:tblPr/>
              <a:tblGrid>
                <a:gridCol w="58356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Renteinntekter</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Saldo ifølge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Renter per 31.12.20x1</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Renteinntekter for 20x1</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nb-NO"/>
              <a:t>Bankinnskudd folie (7)</a:t>
            </a:r>
          </a:p>
        </p:txBody>
      </p:sp>
      <p:sp>
        <p:nvSpPr>
          <p:cNvPr id="62" name="Plassholder for bunntekst 2"/>
          <p:cNvSpPr>
            <a:spLocks noGrp="1"/>
          </p:cNvSpPr>
          <p:nvPr>
            <p:ph type="ftr" sz="quarter" idx="11"/>
          </p:nvPr>
        </p:nvSpPr>
        <p:spPr/>
        <p:txBody>
          <a:bodyPr/>
          <a:lstStyle/>
          <a:p>
            <a:r>
              <a:rPr lang="nb-NO"/>
              <a:t>Case - Olsen Handel AS</a:t>
            </a:r>
          </a:p>
        </p:txBody>
      </p:sp>
      <p:sp>
        <p:nvSpPr>
          <p:cNvPr id="63" name="Plassholder for lysbildenummer 3"/>
          <p:cNvSpPr>
            <a:spLocks noGrp="1"/>
          </p:cNvSpPr>
          <p:nvPr>
            <p:ph type="sldNum" sz="quarter" idx="12"/>
          </p:nvPr>
        </p:nvSpPr>
        <p:spPr/>
        <p:txBody>
          <a:bodyPr/>
          <a:lstStyle/>
          <a:p>
            <a:fld id="{0977236E-075A-4BF9-B16D-6D9AA7323559}" type="slidenum">
              <a:rPr lang="nb-NO"/>
              <a:pPr/>
              <a:t>19</a:t>
            </a:fld>
            <a:endParaRPr lang="nb-NO"/>
          </a:p>
        </p:txBody>
      </p:sp>
      <p:graphicFrame>
        <p:nvGraphicFramePr>
          <p:cNvPr id="73805" name="Group 77"/>
          <p:cNvGraphicFramePr>
            <a:graphicFrameLocks noGrp="1"/>
          </p:cNvGraphicFramePr>
          <p:nvPr>
            <p:extLst>
              <p:ext uri="{D42A27DB-BD31-4B8C-83A1-F6EECF244321}">
                <p14:modId xmlns:p14="http://schemas.microsoft.com/office/powerpoint/2010/main" val="3775761662"/>
              </p:ext>
            </p:extLst>
          </p:nvPr>
        </p:nvGraphicFramePr>
        <p:xfrm>
          <a:off x="152400" y="2286000"/>
          <a:ext cx="8991600" cy="2842768"/>
        </p:xfrm>
        <a:graphic>
          <a:graphicData uri="http://schemas.openxmlformats.org/drawingml/2006/table">
            <a:tbl>
              <a:tblPr/>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Bank (folie)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111 000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Rente-inntekt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4 000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nb-NO"/>
              <a:t>Oppgave</a:t>
            </a:r>
          </a:p>
        </p:txBody>
      </p:sp>
      <p:sp>
        <p:nvSpPr>
          <p:cNvPr id="88067" name="Rectangle 3"/>
          <p:cNvSpPr>
            <a:spLocks noGrp="1" noChangeArrowheads="1"/>
          </p:cNvSpPr>
          <p:nvPr>
            <p:ph type="body" sz="half" idx="1"/>
          </p:nvPr>
        </p:nvSpPr>
        <p:spPr>
          <a:xfrm>
            <a:off x="134938" y="1828800"/>
            <a:ext cx="4981575" cy="4572000"/>
          </a:xfrm>
        </p:spPr>
        <p:txBody>
          <a:bodyPr/>
          <a:lstStyle/>
          <a:p>
            <a:r>
              <a:rPr lang="nb-NO" sz="2800"/>
              <a:t>Generelt</a:t>
            </a:r>
          </a:p>
          <a:p>
            <a:pPr lvl="1"/>
            <a:r>
              <a:rPr lang="nb-NO" sz="2400"/>
              <a:t>Per Olsen er eneeier av aksjeselskapet Olsen Handel AS.</a:t>
            </a:r>
          </a:p>
          <a:p>
            <a:pPr lvl="2"/>
            <a:endParaRPr lang="nb-NO" sz="2000"/>
          </a:p>
          <a:p>
            <a:pPr lvl="2"/>
            <a:r>
              <a:rPr lang="nb-NO" sz="2000"/>
              <a:t>Selskapet driver handelsvirksomhet</a:t>
            </a:r>
          </a:p>
          <a:p>
            <a:pPr lvl="2"/>
            <a:r>
              <a:rPr lang="nb-NO" sz="2000"/>
              <a:t>De skal avslutte regnskapet for 20x1. </a:t>
            </a:r>
          </a:p>
          <a:p>
            <a:pPr lvl="3"/>
            <a:r>
              <a:rPr lang="nb-NO" sz="1800"/>
              <a:t>Ta nødvendige forutsetninger</a:t>
            </a:r>
          </a:p>
          <a:p>
            <a:pPr lvl="2"/>
            <a:r>
              <a:rPr lang="nb-NO" sz="2000"/>
              <a:t>Foreløpig saldobalanse per 31.12.20x1 følger vedlagt.</a:t>
            </a:r>
          </a:p>
        </p:txBody>
      </p:sp>
      <p:pic>
        <p:nvPicPr>
          <p:cNvPr id="88068" name="Picture 4" descr="BD06131_"/>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5016500" y="1828800"/>
            <a:ext cx="3479800" cy="4572000"/>
          </a:xfrm>
        </p:spPr>
      </p:pic>
      <p:sp>
        <p:nvSpPr>
          <p:cNvPr id="5" name="Plassholder for bunntekst 4"/>
          <p:cNvSpPr>
            <a:spLocks noGrp="1"/>
          </p:cNvSpPr>
          <p:nvPr>
            <p:ph type="ftr" sz="quarter" idx="10"/>
          </p:nvPr>
        </p:nvSpPr>
        <p:spPr/>
        <p:txBody>
          <a:bodyPr/>
          <a:lstStyle/>
          <a:p>
            <a:r>
              <a:rPr lang="nb-NO"/>
              <a:t>Case - Olsen Handel AS</a:t>
            </a:r>
          </a:p>
        </p:txBody>
      </p:sp>
      <p:sp>
        <p:nvSpPr>
          <p:cNvPr id="6" name="Plassholder for lysbildenummer 5"/>
          <p:cNvSpPr>
            <a:spLocks noGrp="1"/>
          </p:cNvSpPr>
          <p:nvPr>
            <p:ph type="sldNum" sz="quarter" idx="11"/>
          </p:nvPr>
        </p:nvSpPr>
        <p:spPr/>
        <p:txBody>
          <a:bodyPr/>
          <a:lstStyle/>
          <a:p>
            <a:fld id="{6172A3B1-F637-4B2A-8C2B-656C1C69BD05}" type="slidenum">
              <a:rPr lang="nb-NO"/>
              <a:pPr/>
              <a:t>2</a:t>
            </a:fld>
            <a:endParaRPr lang="nb-N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nb-NO"/>
              <a:t>Kassakreditt (8)</a:t>
            </a:r>
          </a:p>
        </p:txBody>
      </p:sp>
      <p:sp>
        <p:nvSpPr>
          <p:cNvPr id="21" name="Plassholder for bunntekst 2"/>
          <p:cNvSpPr>
            <a:spLocks noGrp="1"/>
          </p:cNvSpPr>
          <p:nvPr>
            <p:ph type="ftr" sz="quarter" idx="11"/>
          </p:nvPr>
        </p:nvSpPr>
        <p:spPr/>
        <p:txBody>
          <a:bodyPr/>
          <a:lstStyle/>
          <a:p>
            <a:r>
              <a:rPr lang="nb-NO"/>
              <a:t>Case - Olsen Handel AS</a:t>
            </a:r>
          </a:p>
        </p:txBody>
      </p:sp>
      <p:sp>
        <p:nvSpPr>
          <p:cNvPr id="22" name="Plassholder for lysbildenummer 3"/>
          <p:cNvSpPr>
            <a:spLocks noGrp="1"/>
          </p:cNvSpPr>
          <p:nvPr>
            <p:ph type="sldNum" sz="quarter" idx="12"/>
          </p:nvPr>
        </p:nvSpPr>
        <p:spPr/>
        <p:txBody>
          <a:bodyPr/>
          <a:lstStyle/>
          <a:p>
            <a:fld id="{51850654-4281-41C0-9088-F0FCE28D51DD}" type="slidenum">
              <a:rPr lang="nb-NO"/>
              <a:pPr/>
              <a:t>20</a:t>
            </a:fld>
            <a:endParaRPr lang="nb-NO"/>
          </a:p>
        </p:txBody>
      </p:sp>
      <p:graphicFrame>
        <p:nvGraphicFramePr>
          <p:cNvPr id="74795" name="Group 43"/>
          <p:cNvGraphicFramePr>
            <a:graphicFrameLocks noGrp="1"/>
          </p:cNvGraphicFramePr>
          <p:nvPr>
            <p:extLst>
              <p:ext uri="{D42A27DB-BD31-4B8C-83A1-F6EECF244321}">
                <p14:modId xmlns:p14="http://schemas.microsoft.com/office/powerpoint/2010/main" val="2709756506"/>
              </p:ext>
            </p:extLst>
          </p:nvPr>
        </p:nvGraphicFramePr>
        <p:xfrm>
          <a:off x="609600" y="1981200"/>
          <a:ext cx="7620000" cy="1828800"/>
        </p:xfrm>
        <a:graphic>
          <a:graphicData uri="http://schemas.openxmlformats.org/drawingml/2006/table">
            <a:tbl>
              <a:tblPr/>
              <a:tblGrid>
                <a:gridCol w="58356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Kassakreditt </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Saldo ifølge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Renter per 31.12.20x1</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Saldo per 31.12.20x1</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4791" name="Text Box 39"/>
          <p:cNvSpPr txBox="1">
            <a:spLocks noChangeArrowheads="1"/>
          </p:cNvSpPr>
          <p:nvPr/>
        </p:nvSpPr>
        <p:spPr bwMode="auto">
          <a:xfrm>
            <a:off x="533400" y="4114800"/>
            <a:ext cx="83121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itchFamily="2" charset="2"/>
              <a:buChar char="§"/>
            </a:pPr>
            <a:r>
              <a:rPr lang="nb-NO"/>
              <a:t> Kassakreditt er et lån som primært skal finansiere kapitalbehovet</a:t>
            </a:r>
            <a:br>
              <a:rPr lang="nb-NO"/>
            </a:br>
            <a:r>
              <a:rPr lang="nb-NO"/>
              <a:t>   i driften dvs. normalt varebeholdning og kundefordringer.</a:t>
            </a:r>
          </a:p>
          <a:p>
            <a:pPr>
              <a:buFont typeface="Wingdings" pitchFamily="2" charset="2"/>
              <a:buChar char="§"/>
            </a:pPr>
            <a:r>
              <a:rPr lang="nb-NO"/>
              <a:t> En kassakreditt fungerer omtrent på samme måte som et </a:t>
            </a:r>
            <a:br>
              <a:rPr lang="nb-NO"/>
            </a:br>
            <a:r>
              <a:rPr lang="nb-NO"/>
              <a:t>   vanlig bankinnskudd. Banken belaster kontoen direkte for </a:t>
            </a:r>
            <a:br>
              <a:rPr lang="nb-NO"/>
            </a:br>
            <a:r>
              <a:rPr lang="nb-NO"/>
              <a:t>   påløpne renter og gebyrer.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4795"/>
                                        </p:tgtEl>
                                        <p:attrNameLst>
                                          <p:attrName>style.visibility</p:attrName>
                                        </p:attrNameLst>
                                      </p:cBhvr>
                                      <p:to>
                                        <p:strVal val="visible"/>
                                      </p:to>
                                    </p:set>
                                    <p:anim calcmode="lin" valueType="num">
                                      <p:cBhvr additive="base">
                                        <p:cTn id="7" dur="500" fill="hold"/>
                                        <p:tgtEl>
                                          <p:spTgt spid="74795"/>
                                        </p:tgtEl>
                                        <p:attrNameLst>
                                          <p:attrName>ppt_x</p:attrName>
                                        </p:attrNameLst>
                                      </p:cBhvr>
                                      <p:tavLst>
                                        <p:tav tm="0">
                                          <p:val>
                                            <p:strVal val="0-#ppt_w/2"/>
                                          </p:val>
                                        </p:tav>
                                        <p:tav tm="100000">
                                          <p:val>
                                            <p:strVal val="#ppt_x"/>
                                          </p:val>
                                        </p:tav>
                                      </p:tavLst>
                                    </p:anim>
                                    <p:anim calcmode="lin" valueType="num">
                                      <p:cBhvr additive="base">
                                        <p:cTn id="8" dur="500" fill="hold"/>
                                        <p:tgtEl>
                                          <p:spTgt spid="747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nb-NO"/>
              <a:t>Påløpne renter lån (9)</a:t>
            </a:r>
          </a:p>
        </p:txBody>
      </p:sp>
      <p:sp>
        <p:nvSpPr>
          <p:cNvPr id="21" name="Plassholder for bunntekst 2"/>
          <p:cNvSpPr>
            <a:spLocks noGrp="1"/>
          </p:cNvSpPr>
          <p:nvPr>
            <p:ph type="ftr" sz="quarter" idx="11"/>
          </p:nvPr>
        </p:nvSpPr>
        <p:spPr/>
        <p:txBody>
          <a:bodyPr/>
          <a:lstStyle/>
          <a:p>
            <a:r>
              <a:rPr lang="nb-NO"/>
              <a:t>Case - Olsen Handel AS</a:t>
            </a:r>
          </a:p>
        </p:txBody>
      </p:sp>
      <p:sp>
        <p:nvSpPr>
          <p:cNvPr id="22" name="Plassholder for lysbildenummer 3"/>
          <p:cNvSpPr>
            <a:spLocks noGrp="1"/>
          </p:cNvSpPr>
          <p:nvPr>
            <p:ph type="sldNum" sz="quarter" idx="12"/>
          </p:nvPr>
        </p:nvSpPr>
        <p:spPr/>
        <p:txBody>
          <a:bodyPr/>
          <a:lstStyle/>
          <a:p>
            <a:fld id="{3260A9A3-59AC-4131-9548-E12E4AEB04A8}" type="slidenum">
              <a:rPr lang="nb-NO"/>
              <a:pPr/>
              <a:t>21</a:t>
            </a:fld>
            <a:endParaRPr lang="nb-NO"/>
          </a:p>
        </p:txBody>
      </p:sp>
      <p:graphicFrame>
        <p:nvGraphicFramePr>
          <p:cNvPr id="76861" name="Group 61"/>
          <p:cNvGraphicFramePr>
            <a:graphicFrameLocks noGrp="1"/>
          </p:cNvGraphicFramePr>
          <p:nvPr>
            <p:extLst>
              <p:ext uri="{D42A27DB-BD31-4B8C-83A1-F6EECF244321}">
                <p14:modId xmlns:p14="http://schemas.microsoft.com/office/powerpoint/2010/main" val="886366439"/>
              </p:ext>
            </p:extLst>
          </p:nvPr>
        </p:nvGraphicFramePr>
        <p:xfrm>
          <a:off x="539750" y="3284538"/>
          <a:ext cx="8001000" cy="1831975"/>
        </p:xfrm>
        <a:graphic>
          <a:graphicData uri="http://schemas.openxmlformats.org/drawingml/2006/table">
            <a:tbl>
              <a:tblPr/>
              <a:tblGrid>
                <a:gridCol w="6127750">
                  <a:extLst>
                    <a:ext uri="{9D8B030D-6E8A-4147-A177-3AD203B41FA5}">
                      <a16:colId xmlns:a16="http://schemas.microsoft.com/office/drawing/2014/main" val="20000"/>
                    </a:ext>
                  </a:extLst>
                </a:gridCol>
                <a:gridCol w="18732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err="1">
                          <a:ln>
                            <a:noFill/>
                          </a:ln>
                          <a:solidFill>
                            <a:schemeClr val="tx1"/>
                          </a:solidFill>
                          <a:effectLst/>
                          <a:latin typeface="Times New Roman" pitchFamily="18" charset="0"/>
                        </a:rPr>
                        <a:t>Påløpne</a:t>
                      </a:r>
                      <a:r>
                        <a:rPr kumimoji="0" lang="nb-NO" sz="2400" b="0" i="0" u="none" strike="noStrike" cap="none" normalizeH="0" baseline="0" dirty="0">
                          <a:ln>
                            <a:noFill/>
                          </a:ln>
                          <a:solidFill>
                            <a:schemeClr val="tx1"/>
                          </a:solidFill>
                          <a:effectLst/>
                          <a:latin typeface="Times New Roman" pitchFamily="18" charset="0"/>
                        </a:rPr>
                        <a:t>, ikke betalte renter lån</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Saldo ifølge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4603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a:t>
                      </a:r>
                      <a:r>
                        <a:rPr kumimoji="0" lang="nb-NO" sz="2400" b="0" i="0" u="none" strike="noStrike" cap="none" normalizeH="0" baseline="0">
                          <a:ln>
                            <a:noFill/>
                          </a:ln>
                          <a:solidFill>
                            <a:schemeClr val="tx1"/>
                          </a:solidFill>
                          <a:effectLst/>
                          <a:latin typeface="Times New Roman" pitchFamily="18" charset="0"/>
                        </a:rPr>
                        <a:t>Saldo per 31.12.20x1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Nedgang i året (perioden)</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6862" name="Text Box 62"/>
          <p:cNvSpPr txBox="1">
            <a:spLocks noChangeArrowheads="1"/>
          </p:cNvSpPr>
          <p:nvPr/>
        </p:nvSpPr>
        <p:spPr bwMode="auto">
          <a:xfrm>
            <a:off x="447675" y="2009775"/>
            <a:ext cx="278018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dirty="0" err="1"/>
              <a:t>Påløpne</a:t>
            </a:r>
            <a:r>
              <a:rPr lang="nb-NO" dirty="0"/>
              <a:t> renter 31.12.20x1: </a:t>
            </a:r>
            <a:br>
              <a:rPr lang="nb-NO" dirty="0"/>
            </a:br>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6861"/>
                                        </p:tgtEl>
                                        <p:attrNameLst>
                                          <p:attrName>style.visibility</p:attrName>
                                        </p:attrNameLst>
                                      </p:cBhvr>
                                      <p:to>
                                        <p:strVal val="visible"/>
                                      </p:to>
                                    </p:set>
                                    <p:anim calcmode="lin" valueType="num">
                                      <p:cBhvr additive="base">
                                        <p:cTn id="7" dur="500" fill="hold"/>
                                        <p:tgtEl>
                                          <p:spTgt spid="76861"/>
                                        </p:tgtEl>
                                        <p:attrNameLst>
                                          <p:attrName>ppt_x</p:attrName>
                                        </p:attrNameLst>
                                      </p:cBhvr>
                                      <p:tavLst>
                                        <p:tav tm="0">
                                          <p:val>
                                            <p:strVal val="0-#ppt_w/2"/>
                                          </p:val>
                                        </p:tav>
                                        <p:tav tm="100000">
                                          <p:val>
                                            <p:strVal val="#ppt_x"/>
                                          </p:val>
                                        </p:tav>
                                      </p:tavLst>
                                    </p:anim>
                                    <p:anim calcmode="lin" valueType="num">
                                      <p:cBhvr additive="base">
                                        <p:cTn id="8" dur="500" fill="hold"/>
                                        <p:tgtEl>
                                          <p:spTgt spid="76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nb-NO"/>
              <a:t>Rentekostnader (8, 9)</a:t>
            </a:r>
          </a:p>
        </p:txBody>
      </p:sp>
      <p:sp>
        <p:nvSpPr>
          <p:cNvPr id="83" name="Plassholder for bunntekst 2"/>
          <p:cNvSpPr>
            <a:spLocks noGrp="1"/>
          </p:cNvSpPr>
          <p:nvPr>
            <p:ph type="ftr" sz="quarter" idx="11"/>
          </p:nvPr>
        </p:nvSpPr>
        <p:spPr/>
        <p:txBody>
          <a:bodyPr/>
          <a:lstStyle/>
          <a:p>
            <a:r>
              <a:rPr lang="nb-NO"/>
              <a:t>Case - Olsen Handel AS</a:t>
            </a:r>
          </a:p>
        </p:txBody>
      </p:sp>
      <p:sp>
        <p:nvSpPr>
          <p:cNvPr id="84" name="Plassholder for lysbildenummer 3"/>
          <p:cNvSpPr>
            <a:spLocks noGrp="1"/>
          </p:cNvSpPr>
          <p:nvPr>
            <p:ph type="sldNum" sz="quarter" idx="12"/>
          </p:nvPr>
        </p:nvSpPr>
        <p:spPr/>
        <p:txBody>
          <a:bodyPr/>
          <a:lstStyle/>
          <a:p>
            <a:fld id="{2682BAB7-9D80-44D0-AA53-EA609AFD1324}" type="slidenum">
              <a:rPr lang="nb-NO"/>
              <a:pPr/>
              <a:t>22</a:t>
            </a:fld>
            <a:endParaRPr lang="nb-NO"/>
          </a:p>
        </p:txBody>
      </p:sp>
      <p:graphicFrame>
        <p:nvGraphicFramePr>
          <p:cNvPr id="77989" name="Group 165"/>
          <p:cNvGraphicFramePr>
            <a:graphicFrameLocks noGrp="1"/>
          </p:cNvGraphicFramePr>
          <p:nvPr>
            <p:extLst>
              <p:ext uri="{D42A27DB-BD31-4B8C-83A1-F6EECF244321}">
                <p14:modId xmlns:p14="http://schemas.microsoft.com/office/powerpoint/2010/main" val="2879962332"/>
              </p:ext>
            </p:extLst>
          </p:nvPr>
        </p:nvGraphicFramePr>
        <p:xfrm>
          <a:off x="152400" y="2133600"/>
          <a:ext cx="8991600" cy="3998976"/>
        </p:xfrm>
        <a:graphic>
          <a:graphicData uri="http://schemas.openxmlformats.org/drawingml/2006/table">
            <a:tbl>
              <a:tblPr/>
              <a:tblGrid>
                <a:gridCol w="11430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838200">
                  <a:extLst>
                    <a:ext uri="{9D8B030D-6E8A-4147-A177-3AD203B41FA5}">
                      <a16:colId xmlns:a16="http://schemas.microsoft.com/office/drawing/2014/main" val="20007"/>
                    </a:ext>
                  </a:extLst>
                </a:gridCol>
                <a:gridCol w="990600">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Lån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160 000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Kassa-kredit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31 438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Påløpne renter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6 500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extLst>
                  <a:ext uri="{0D108BD9-81ED-4DB2-BD59-A6C34878D82A}">
                    <a16:rowId xmlns:a16="http://schemas.microsoft.com/office/drawing/2014/main" val="10004"/>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Rente-kostnad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25 000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lstStyle/>
          <a:p>
            <a:r>
              <a:rPr lang="nb-NO"/>
              <a:t>Lønn (10)</a:t>
            </a:r>
          </a:p>
        </p:txBody>
      </p:sp>
      <p:sp>
        <p:nvSpPr>
          <p:cNvPr id="22" name="Plassholder for bunntekst 2"/>
          <p:cNvSpPr>
            <a:spLocks noGrp="1"/>
          </p:cNvSpPr>
          <p:nvPr>
            <p:ph type="ftr" sz="quarter" idx="11"/>
          </p:nvPr>
        </p:nvSpPr>
        <p:spPr/>
        <p:txBody>
          <a:bodyPr/>
          <a:lstStyle/>
          <a:p>
            <a:r>
              <a:rPr lang="nb-NO"/>
              <a:t>Case - Olsen Handel AS</a:t>
            </a:r>
          </a:p>
        </p:txBody>
      </p:sp>
      <p:sp>
        <p:nvSpPr>
          <p:cNvPr id="23" name="Plassholder for lysbildenummer 3"/>
          <p:cNvSpPr>
            <a:spLocks noGrp="1"/>
          </p:cNvSpPr>
          <p:nvPr>
            <p:ph type="sldNum" sz="quarter" idx="12"/>
          </p:nvPr>
        </p:nvSpPr>
        <p:spPr/>
        <p:txBody>
          <a:bodyPr/>
          <a:lstStyle/>
          <a:p>
            <a:fld id="{6FF062E5-4E88-4714-9787-16C10CFA714D}" type="slidenum">
              <a:rPr lang="nb-NO"/>
              <a:pPr/>
              <a:t>23</a:t>
            </a:fld>
            <a:endParaRPr lang="nb-NO"/>
          </a:p>
        </p:txBody>
      </p:sp>
      <p:graphicFrame>
        <p:nvGraphicFramePr>
          <p:cNvPr id="43072" name="Group 1088"/>
          <p:cNvGraphicFramePr>
            <a:graphicFrameLocks noGrp="1"/>
          </p:cNvGraphicFramePr>
          <p:nvPr>
            <p:extLst>
              <p:ext uri="{D42A27DB-BD31-4B8C-83A1-F6EECF244321}">
                <p14:modId xmlns:p14="http://schemas.microsoft.com/office/powerpoint/2010/main" val="3915745747"/>
              </p:ext>
            </p:extLst>
          </p:nvPr>
        </p:nvGraphicFramePr>
        <p:xfrm>
          <a:off x="539750" y="1989138"/>
          <a:ext cx="7620000" cy="3145536"/>
        </p:xfrm>
        <a:graphic>
          <a:graphicData uri="http://schemas.openxmlformats.org/drawingml/2006/table">
            <a:tbl>
              <a:tblPr/>
              <a:tblGrid>
                <a:gridCol w="58356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1809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Lønnskostnad</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Utbetalt lønn (ifølge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Påløpt lønn ved periodens slutt</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a:t>
                      </a:r>
                      <a:r>
                        <a:rPr kumimoji="0" lang="nb-NO" sz="2400" b="0" i="0" u="none" strike="noStrike" cap="none" normalizeH="0" baseline="0">
                          <a:ln>
                            <a:noFill/>
                          </a:ln>
                          <a:solidFill>
                            <a:schemeClr val="tx1"/>
                          </a:solidFill>
                          <a:effectLst/>
                          <a:latin typeface="Times New Roman" pitchFamily="18" charset="0"/>
                        </a:rPr>
                        <a:t>Påløpt lønn ved periodens begynnelse</a:t>
                      </a:r>
                    </a:p>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a:t>
                      </a:r>
                      <a:r>
                        <a:rPr kumimoji="0" lang="nb-NO" sz="2400" b="0" i="0" u="none" strike="noStrike" cap="none" normalizeH="0" baseline="0">
                          <a:ln>
                            <a:noFill/>
                          </a:ln>
                          <a:solidFill>
                            <a:schemeClr val="tx1"/>
                          </a:solidFill>
                          <a:effectLst/>
                          <a:latin typeface="Times New Roman" pitchFamily="18" charset="0"/>
                        </a:rPr>
                        <a:t>Forskudd lønn ved periodens slutt</a:t>
                      </a:r>
                    </a:p>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nb-NO" sz="2400" b="0" i="0" u="none" strike="noStrike" cap="none" normalizeH="0" baseline="0">
                          <a:ln>
                            <a:noFill/>
                          </a:ln>
                          <a:solidFill>
                            <a:schemeClr val="tx1"/>
                          </a:solidFill>
                          <a:effectLst/>
                          <a:latin typeface="Times New Roman" pitchFamily="18" charset="0"/>
                        </a:rPr>
                        <a:t>+ Forskudd lønn ved periodens begynnelse</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Lønnskostnad </a:t>
                      </a:r>
                      <a:r>
                        <a:rPr kumimoji="0" lang="nb-NO" sz="2400" b="0" i="0" u="none" strike="noStrike" cap="none" normalizeH="0" baseline="3000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3029" name="Text Box 1045"/>
          <p:cNvSpPr txBox="1">
            <a:spLocks noChangeArrowheads="1"/>
          </p:cNvSpPr>
          <p:nvPr/>
        </p:nvSpPr>
        <p:spPr bwMode="auto">
          <a:xfrm>
            <a:off x="6461125" y="4689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b-NO"/>
          </a:p>
        </p:txBody>
      </p:sp>
      <p:sp>
        <p:nvSpPr>
          <p:cNvPr id="43066" name="Text Box 1082"/>
          <p:cNvSpPr txBox="1">
            <a:spLocks noChangeArrowheads="1"/>
          </p:cNvSpPr>
          <p:nvPr/>
        </p:nvSpPr>
        <p:spPr bwMode="auto">
          <a:xfrm>
            <a:off x="685800" y="5257800"/>
            <a:ext cx="66383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FontTx/>
              <a:buAutoNum type="arabicParenR"/>
            </a:pPr>
            <a:r>
              <a:rPr lang="nb-NO" dirty="0"/>
              <a:t>Utbetalt lønn + økt skyldig lønn = Lønnskostnad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66"/>
                                        </p:tgtEl>
                                        <p:attrNameLst>
                                          <p:attrName>style.visibility</p:attrName>
                                        </p:attrNameLst>
                                      </p:cBhvr>
                                      <p:to>
                                        <p:strVal val="visible"/>
                                      </p:to>
                                    </p:set>
                                    <p:anim calcmode="lin" valueType="num">
                                      <p:cBhvr additive="base">
                                        <p:cTn id="7" dur="500" fill="hold"/>
                                        <p:tgtEl>
                                          <p:spTgt spid="43066"/>
                                        </p:tgtEl>
                                        <p:attrNameLst>
                                          <p:attrName>ppt_x</p:attrName>
                                        </p:attrNameLst>
                                      </p:cBhvr>
                                      <p:tavLst>
                                        <p:tav tm="0">
                                          <p:val>
                                            <p:strVal val="0-#ppt_w/2"/>
                                          </p:val>
                                        </p:tav>
                                        <p:tav tm="100000">
                                          <p:val>
                                            <p:strVal val="#ppt_x"/>
                                          </p:val>
                                        </p:tav>
                                      </p:tavLst>
                                    </p:anim>
                                    <p:anim calcmode="lin" valueType="num">
                                      <p:cBhvr additive="base">
                                        <p:cTn id="8" dur="500" fill="hold"/>
                                        <p:tgtEl>
                                          <p:spTgt spid="43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6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nb-NO"/>
              <a:t>Lønn (10)</a:t>
            </a:r>
          </a:p>
        </p:txBody>
      </p:sp>
      <p:sp>
        <p:nvSpPr>
          <p:cNvPr id="62" name="Plassholder for bunntekst 2"/>
          <p:cNvSpPr>
            <a:spLocks noGrp="1"/>
          </p:cNvSpPr>
          <p:nvPr>
            <p:ph type="ftr" sz="quarter" idx="11"/>
          </p:nvPr>
        </p:nvSpPr>
        <p:spPr/>
        <p:txBody>
          <a:bodyPr/>
          <a:lstStyle/>
          <a:p>
            <a:r>
              <a:rPr lang="nb-NO"/>
              <a:t>Case - Olsen Handel AS</a:t>
            </a:r>
          </a:p>
        </p:txBody>
      </p:sp>
      <p:sp>
        <p:nvSpPr>
          <p:cNvPr id="63" name="Plassholder for lysbildenummer 3"/>
          <p:cNvSpPr>
            <a:spLocks noGrp="1"/>
          </p:cNvSpPr>
          <p:nvPr>
            <p:ph type="sldNum" sz="quarter" idx="12"/>
          </p:nvPr>
        </p:nvSpPr>
        <p:spPr/>
        <p:txBody>
          <a:bodyPr/>
          <a:lstStyle/>
          <a:p>
            <a:fld id="{D2818CDF-6058-4297-9D45-9726AC655CE1}" type="slidenum">
              <a:rPr lang="nb-NO"/>
              <a:pPr/>
              <a:t>24</a:t>
            </a:fld>
            <a:endParaRPr lang="nb-NO"/>
          </a:p>
        </p:txBody>
      </p:sp>
      <p:graphicFrame>
        <p:nvGraphicFramePr>
          <p:cNvPr id="81057" name="Group 161"/>
          <p:cNvGraphicFramePr>
            <a:graphicFrameLocks noGrp="1"/>
          </p:cNvGraphicFramePr>
          <p:nvPr>
            <p:extLst>
              <p:ext uri="{D42A27DB-BD31-4B8C-83A1-F6EECF244321}">
                <p14:modId xmlns:p14="http://schemas.microsoft.com/office/powerpoint/2010/main" val="1043253024"/>
              </p:ext>
            </p:extLst>
          </p:nvPr>
        </p:nvGraphicFramePr>
        <p:xfrm>
          <a:off x="152400" y="2286000"/>
          <a:ext cx="8991600" cy="2609088"/>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Skyldig lønn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4 000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Lønn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599 000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nb-NO"/>
              <a:t>Feriepenger (11)</a:t>
            </a:r>
          </a:p>
        </p:txBody>
      </p:sp>
      <p:sp>
        <p:nvSpPr>
          <p:cNvPr id="37" name="Plassholder for bunntekst 2"/>
          <p:cNvSpPr>
            <a:spLocks noGrp="1"/>
          </p:cNvSpPr>
          <p:nvPr>
            <p:ph type="ftr" sz="quarter" idx="11"/>
          </p:nvPr>
        </p:nvSpPr>
        <p:spPr/>
        <p:txBody>
          <a:bodyPr/>
          <a:lstStyle/>
          <a:p>
            <a:r>
              <a:rPr lang="nb-NO"/>
              <a:t>Case - Olsen Handel AS</a:t>
            </a:r>
          </a:p>
        </p:txBody>
      </p:sp>
      <p:sp>
        <p:nvSpPr>
          <p:cNvPr id="38" name="Plassholder for lysbildenummer 3"/>
          <p:cNvSpPr>
            <a:spLocks noGrp="1"/>
          </p:cNvSpPr>
          <p:nvPr>
            <p:ph type="sldNum" sz="quarter" idx="12"/>
          </p:nvPr>
        </p:nvSpPr>
        <p:spPr/>
        <p:txBody>
          <a:bodyPr/>
          <a:lstStyle/>
          <a:p>
            <a:fld id="{15E7F36A-EC08-4D5A-A5E9-CACE75B610A4}" type="slidenum">
              <a:rPr lang="nb-NO"/>
              <a:pPr/>
              <a:t>25</a:t>
            </a:fld>
            <a:endParaRPr lang="nb-NO"/>
          </a:p>
        </p:txBody>
      </p:sp>
      <p:graphicFrame>
        <p:nvGraphicFramePr>
          <p:cNvPr id="78893" name="Group 45"/>
          <p:cNvGraphicFramePr>
            <a:graphicFrameLocks noGrp="1"/>
          </p:cNvGraphicFramePr>
          <p:nvPr>
            <p:extLst>
              <p:ext uri="{D42A27DB-BD31-4B8C-83A1-F6EECF244321}">
                <p14:modId xmlns:p14="http://schemas.microsoft.com/office/powerpoint/2010/main" val="4236442821"/>
              </p:ext>
            </p:extLst>
          </p:nvPr>
        </p:nvGraphicFramePr>
        <p:xfrm>
          <a:off x="533400" y="1828800"/>
          <a:ext cx="7543800" cy="2267712"/>
        </p:xfrm>
        <a:graphic>
          <a:graphicData uri="http://schemas.openxmlformats.org/drawingml/2006/table">
            <a:tbl>
              <a:tblPr/>
              <a:tblGrid>
                <a:gridCol w="57594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Kostnader til feriepenger (FP)</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Feriepengekostnad = Lønnskostnad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nb-NO" sz="2400" b="0" i="0" u="none" strike="noStrike" cap="none" normalizeH="0" baseline="0" dirty="0">
                          <a:ln>
                            <a:noFill/>
                          </a:ln>
                          <a:solidFill>
                            <a:schemeClr val="tx1"/>
                          </a:solidFill>
                          <a:effectLst/>
                          <a:latin typeface="Times New Roman" pitchFamily="18" charset="0"/>
                        </a:rPr>
                        <a:t> 12 %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nb-NO" sz="2400" b="0" i="0" u="none" strike="noStrike" cap="none" normalizeH="0" baseline="0" dirty="0">
                          <a:ln>
                            <a:noFill/>
                          </a:ln>
                          <a:solidFill>
                            <a:schemeClr val="tx1"/>
                          </a:solidFill>
                          <a:effectLst/>
                          <a:latin typeface="Times New Roman" pitchFamily="18" charset="0"/>
                        </a:rPr>
                        <a:t>Resultatført ifølge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For lite kostnadsført </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78896" name="Group 48"/>
          <p:cNvGraphicFramePr>
            <a:graphicFrameLocks noGrp="1"/>
          </p:cNvGraphicFramePr>
          <p:nvPr>
            <p:extLst>
              <p:ext uri="{D42A27DB-BD31-4B8C-83A1-F6EECF244321}">
                <p14:modId xmlns:p14="http://schemas.microsoft.com/office/powerpoint/2010/main" val="1810025046"/>
              </p:ext>
            </p:extLst>
          </p:nvPr>
        </p:nvGraphicFramePr>
        <p:xfrm>
          <a:off x="533400" y="4267200"/>
          <a:ext cx="7494588" cy="1828800"/>
        </p:xfrm>
        <a:graphic>
          <a:graphicData uri="http://schemas.openxmlformats.org/drawingml/2006/table">
            <a:tbl>
              <a:tblPr/>
              <a:tblGrid>
                <a:gridCol w="5738813">
                  <a:extLst>
                    <a:ext uri="{9D8B030D-6E8A-4147-A177-3AD203B41FA5}">
                      <a16:colId xmlns:a16="http://schemas.microsoft.com/office/drawing/2014/main" val="20000"/>
                    </a:ext>
                  </a:extLst>
                </a:gridCol>
                <a:gridCol w="1755775">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err="1">
                          <a:ln>
                            <a:noFill/>
                          </a:ln>
                          <a:solidFill>
                            <a:schemeClr val="tx1"/>
                          </a:solidFill>
                          <a:effectLst/>
                          <a:latin typeface="Times New Roman" pitchFamily="18" charset="0"/>
                        </a:rPr>
                        <a:t>Påløpne</a:t>
                      </a:r>
                      <a:r>
                        <a:rPr kumimoji="0" lang="nb-NO" sz="2400" b="0" i="0" u="none" strike="noStrike" cap="none" normalizeH="0" baseline="0" dirty="0">
                          <a:ln>
                            <a:noFill/>
                          </a:ln>
                          <a:solidFill>
                            <a:schemeClr val="tx1"/>
                          </a:solidFill>
                          <a:effectLst/>
                          <a:latin typeface="Times New Roman" pitchFamily="18" charset="0"/>
                        </a:rPr>
                        <a:t> ikke betalte feriepenger</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Saldo i 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  For lite kostnadsført</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Påløpne feriepenger per 31.12.20x1</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nb-NO"/>
              <a:t>Feriepenger (11)</a:t>
            </a:r>
          </a:p>
        </p:txBody>
      </p:sp>
      <p:sp>
        <p:nvSpPr>
          <p:cNvPr id="62" name="Plassholder for bunntekst 2"/>
          <p:cNvSpPr>
            <a:spLocks noGrp="1"/>
          </p:cNvSpPr>
          <p:nvPr>
            <p:ph type="ftr" sz="quarter" idx="11"/>
          </p:nvPr>
        </p:nvSpPr>
        <p:spPr/>
        <p:txBody>
          <a:bodyPr/>
          <a:lstStyle/>
          <a:p>
            <a:r>
              <a:rPr lang="nb-NO"/>
              <a:t>Case - Olsen Handel AS</a:t>
            </a:r>
          </a:p>
        </p:txBody>
      </p:sp>
      <p:sp>
        <p:nvSpPr>
          <p:cNvPr id="63" name="Plassholder for lysbildenummer 3"/>
          <p:cNvSpPr>
            <a:spLocks noGrp="1"/>
          </p:cNvSpPr>
          <p:nvPr>
            <p:ph type="sldNum" sz="quarter" idx="12"/>
          </p:nvPr>
        </p:nvSpPr>
        <p:spPr/>
        <p:txBody>
          <a:bodyPr/>
          <a:lstStyle/>
          <a:p>
            <a:fld id="{DDC9CCFB-AA0C-4010-9B57-568C8C861544}" type="slidenum">
              <a:rPr lang="nb-NO"/>
              <a:pPr/>
              <a:t>26</a:t>
            </a:fld>
            <a:endParaRPr lang="nb-NO"/>
          </a:p>
        </p:txBody>
      </p:sp>
      <p:graphicFrame>
        <p:nvGraphicFramePr>
          <p:cNvPr id="79970" name="Group 98"/>
          <p:cNvGraphicFramePr>
            <a:graphicFrameLocks noGrp="1"/>
          </p:cNvGraphicFramePr>
          <p:nvPr>
            <p:extLst>
              <p:ext uri="{D42A27DB-BD31-4B8C-83A1-F6EECF244321}">
                <p14:modId xmlns:p14="http://schemas.microsoft.com/office/powerpoint/2010/main" val="444808645"/>
              </p:ext>
            </p:extLst>
          </p:nvPr>
        </p:nvGraphicFramePr>
        <p:xfrm>
          <a:off x="152400" y="2286000"/>
          <a:ext cx="8991600" cy="2897632"/>
        </p:xfrm>
        <a:graphic>
          <a:graphicData uri="http://schemas.openxmlformats.org/drawingml/2006/table">
            <a:tbl>
              <a:tblPr/>
              <a:tblGrid>
                <a:gridCol w="1250950">
                  <a:extLst>
                    <a:ext uri="{9D8B030D-6E8A-4147-A177-3AD203B41FA5}">
                      <a16:colId xmlns:a16="http://schemas.microsoft.com/office/drawing/2014/main" val="20000"/>
                    </a:ext>
                  </a:extLst>
                </a:gridCol>
                <a:gridCol w="865188">
                  <a:extLst>
                    <a:ext uri="{9D8B030D-6E8A-4147-A177-3AD203B41FA5}">
                      <a16:colId xmlns:a16="http://schemas.microsoft.com/office/drawing/2014/main" val="20001"/>
                    </a:ext>
                  </a:extLst>
                </a:gridCol>
                <a:gridCol w="931862">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Påløpne feriepenger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65 400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Ferie-penger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65 400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nb-NO"/>
              <a:t>Arbeidsgiveravgift (12)</a:t>
            </a:r>
          </a:p>
        </p:txBody>
      </p:sp>
      <p:sp>
        <p:nvSpPr>
          <p:cNvPr id="41" name="Plassholder for bunntekst 3"/>
          <p:cNvSpPr>
            <a:spLocks noGrp="1"/>
          </p:cNvSpPr>
          <p:nvPr>
            <p:ph type="ftr" sz="quarter" idx="10"/>
          </p:nvPr>
        </p:nvSpPr>
        <p:spPr/>
        <p:txBody>
          <a:bodyPr/>
          <a:lstStyle/>
          <a:p>
            <a:r>
              <a:rPr lang="nb-NO"/>
              <a:t>Case - Olsen Handel AS</a:t>
            </a:r>
          </a:p>
        </p:txBody>
      </p:sp>
      <p:sp>
        <p:nvSpPr>
          <p:cNvPr id="42" name="Plassholder for lysbildenummer 4"/>
          <p:cNvSpPr>
            <a:spLocks noGrp="1"/>
          </p:cNvSpPr>
          <p:nvPr>
            <p:ph type="sldNum" sz="quarter" idx="11"/>
          </p:nvPr>
        </p:nvSpPr>
        <p:spPr/>
        <p:txBody>
          <a:bodyPr/>
          <a:lstStyle/>
          <a:p>
            <a:fld id="{FB17FAC2-B2A3-4BB9-BD6D-FF2A6E22AFD7}" type="slidenum">
              <a:rPr lang="nb-NO"/>
              <a:pPr/>
              <a:t>27</a:t>
            </a:fld>
            <a:endParaRPr lang="nb-NO"/>
          </a:p>
        </p:txBody>
      </p:sp>
      <p:graphicFrame>
        <p:nvGraphicFramePr>
          <p:cNvPr id="82107" name="Group 187"/>
          <p:cNvGraphicFramePr>
            <a:graphicFrameLocks noGrp="1"/>
          </p:cNvGraphicFramePr>
          <p:nvPr>
            <p:extLst>
              <p:ext uri="{D42A27DB-BD31-4B8C-83A1-F6EECF244321}">
                <p14:modId xmlns:p14="http://schemas.microsoft.com/office/powerpoint/2010/main" val="1756201644"/>
              </p:ext>
            </p:extLst>
          </p:nvPr>
        </p:nvGraphicFramePr>
        <p:xfrm>
          <a:off x="250825" y="2349500"/>
          <a:ext cx="8640763" cy="4023360"/>
        </p:xfrm>
        <a:graphic>
          <a:graphicData uri="http://schemas.openxmlformats.org/drawingml/2006/table">
            <a:tbl>
              <a:tblPr/>
              <a:tblGrid>
                <a:gridCol w="7272338">
                  <a:extLst>
                    <a:ext uri="{9D8B030D-6E8A-4147-A177-3AD203B41FA5}">
                      <a16:colId xmlns:a16="http://schemas.microsoft.com/office/drawing/2014/main" val="20000"/>
                    </a:ext>
                  </a:extLst>
                </a:gridCol>
                <a:gridCol w="1368425">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Kostnader til arbeidsgiveravgift (AGA)</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Lønn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a:t>
                      </a:r>
                      <a:r>
                        <a:rPr kumimoji="0" lang="nb-NO" sz="2000" b="0" i="0" u="none" strike="noStrike" cap="none" normalizeH="0" baseline="0" dirty="0">
                          <a:ln>
                            <a:noFill/>
                          </a:ln>
                          <a:solidFill>
                            <a:schemeClr val="tx1"/>
                          </a:solidFill>
                          <a:effectLst/>
                          <a:latin typeface="Times New Roman" pitchFamily="18" charset="0"/>
                        </a:rPr>
                        <a:t> 14,1 %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Feriepenger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14,1 %  =</a:t>
                      </a:r>
                      <a:endParaRPr kumimoji="0" lang="en-US" sz="20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3"/>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cs typeface="Times New Roman" pitchFamily="18" charset="0"/>
                        </a:rPr>
                        <a:t>– </a:t>
                      </a:r>
                      <a:r>
                        <a:rPr kumimoji="0" lang="nb-NO" sz="2000" b="0" i="0" u="none" strike="noStrike" cap="none" normalizeH="0" baseline="0">
                          <a:ln>
                            <a:noFill/>
                          </a:ln>
                          <a:solidFill>
                            <a:schemeClr val="tx1"/>
                          </a:solidFill>
                          <a:effectLst/>
                          <a:latin typeface="Times New Roman" pitchFamily="18" charset="0"/>
                        </a:rPr>
                        <a:t>Resultatført ifølge saldobalansen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 For lite kostnadsført</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a:ln>
                          <a:noFill/>
                        </a:ln>
                        <a:solidFill>
                          <a:schemeClr val="tx1"/>
                        </a:solidFill>
                        <a:effectLst/>
                        <a:latin typeface="Times New Roman" pitchFamily="18"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cs typeface="Times New Roman" pitchFamily="18" charset="0"/>
                        </a:rPr>
                        <a:t>Økt skyldig AGA av FP</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cs typeface="Times New Roman" pitchFamily="18" charset="0"/>
                        </a:rPr>
                        <a:t>Økt skyldig AGA av lønn</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w="12700" cap="flat" cmpd="sng" algn="ctr">
                      <a:solidFill>
                        <a:schemeClr val="tx1"/>
                      </a:solidFill>
                      <a:prstDash val="solid"/>
                      <a:round/>
                      <a:headEnd type="none" w="sm" len="sm"/>
                      <a:tailEnd type="none" w="sm" len="sm"/>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017" name="Text Box 97"/>
          <p:cNvSpPr txBox="1">
            <a:spLocks noChangeArrowheads="1"/>
          </p:cNvSpPr>
          <p:nvPr/>
        </p:nvSpPr>
        <p:spPr bwMode="auto">
          <a:xfrm>
            <a:off x="34925" y="1773238"/>
            <a:ext cx="9109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SzPct val="75000"/>
              <a:buFont typeface="Wingdings" pitchFamily="2" charset="2"/>
              <a:buNone/>
            </a:pPr>
            <a:r>
              <a:rPr lang="nb-NO"/>
              <a:t>Kostnad til arbeidsgiveravgift = Lønnskostnad inkl. feriepenger </a:t>
            </a:r>
            <a:r>
              <a:rPr lang="en-US"/>
              <a:t>· </a:t>
            </a:r>
            <a:r>
              <a:rPr lang="nb-NO"/>
              <a:t>14,1 %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2107"/>
                                        </p:tgtEl>
                                        <p:attrNameLst>
                                          <p:attrName>style.visibility</p:attrName>
                                        </p:attrNameLst>
                                      </p:cBhvr>
                                      <p:to>
                                        <p:strVal val="visible"/>
                                      </p:to>
                                    </p:set>
                                    <p:anim calcmode="lin" valueType="num">
                                      <p:cBhvr additive="base">
                                        <p:cTn id="7" dur="500" fill="hold"/>
                                        <p:tgtEl>
                                          <p:spTgt spid="82107"/>
                                        </p:tgtEl>
                                        <p:attrNameLst>
                                          <p:attrName>ppt_x</p:attrName>
                                        </p:attrNameLst>
                                      </p:cBhvr>
                                      <p:tavLst>
                                        <p:tav tm="0">
                                          <p:val>
                                            <p:strVal val="0-#ppt_w/2"/>
                                          </p:val>
                                        </p:tav>
                                        <p:tav tm="100000">
                                          <p:val>
                                            <p:strVal val="#ppt_x"/>
                                          </p:val>
                                        </p:tav>
                                      </p:tavLst>
                                    </p:anim>
                                    <p:anim calcmode="lin" valueType="num">
                                      <p:cBhvr additive="base">
                                        <p:cTn id="8" dur="500" fill="hold"/>
                                        <p:tgtEl>
                                          <p:spTgt spid="821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nb-NO"/>
              <a:t>Arbeidsgiveravgift (12)</a:t>
            </a:r>
          </a:p>
        </p:txBody>
      </p:sp>
      <p:sp>
        <p:nvSpPr>
          <p:cNvPr id="63" name="Plassholder for bunntekst 2"/>
          <p:cNvSpPr>
            <a:spLocks noGrp="1"/>
          </p:cNvSpPr>
          <p:nvPr>
            <p:ph type="ftr" sz="quarter" idx="11"/>
          </p:nvPr>
        </p:nvSpPr>
        <p:spPr/>
        <p:txBody>
          <a:bodyPr/>
          <a:lstStyle/>
          <a:p>
            <a:r>
              <a:rPr lang="nb-NO"/>
              <a:t>Case - Olsen Handel AS</a:t>
            </a:r>
          </a:p>
        </p:txBody>
      </p:sp>
      <p:sp>
        <p:nvSpPr>
          <p:cNvPr id="64" name="Plassholder for lysbildenummer 3"/>
          <p:cNvSpPr>
            <a:spLocks noGrp="1"/>
          </p:cNvSpPr>
          <p:nvPr>
            <p:ph type="sldNum" sz="quarter" idx="12"/>
          </p:nvPr>
        </p:nvSpPr>
        <p:spPr/>
        <p:txBody>
          <a:bodyPr/>
          <a:lstStyle/>
          <a:p>
            <a:fld id="{F1B66B8B-0F7B-4933-A26D-7D95744AE9DD}" type="slidenum">
              <a:rPr lang="nb-NO"/>
              <a:pPr/>
              <a:t>28</a:t>
            </a:fld>
            <a:endParaRPr lang="nb-NO"/>
          </a:p>
        </p:txBody>
      </p:sp>
      <p:graphicFrame>
        <p:nvGraphicFramePr>
          <p:cNvPr id="83105" name="Group 161"/>
          <p:cNvGraphicFramePr>
            <a:graphicFrameLocks noGrp="1"/>
          </p:cNvGraphicFramePr>
          <p:nvPr>
            <p:extLst>
              <p:ext uri="{D42A27DB-BD31-4B8C-83A1-F6EECF244321}">
                <p14:modId xmlns:p14="http://schemas.microsoft.com/office/powerpoint/2010/main" val="1576862904"/>
              </p:ext>
            </p:extLst>
          </p:nvPr>
        </p:nvGraphicFramePr>
        <p:xfrm>
          <a:off x="0" y="1989138"/>
          <a:ext cx="9144000" cy="3021584"/>
        </p:xfrm>
        <a:graphic>
          <a:graphicData uri="http://schemas.openxmlformats.org/drawingml/2006/table">
            <a:tbl>
              <a:tblPr/>
              <a:tblGrid>
                <a:gridCol w="1547813">
                  <a:extLst>
                    <a:ext uri="{9D8B030D-6E8A-4147-A177-3AD203B41FA5}">
                      <a16:colId xmlns:a16="http://schemas.microsoft.com/office/drawing/2014/main" val="20000"/>
                    </a:ext>
                  </a:extLst>
                </a:gridCol>
                <a:gridCol w="863600">
                  <a:extLst>
                    <a:ext uri="{9D8B030D-6E8A-4147-A177-3AD203B41FA5}">
                      <a16:colId xmlns:a16="http://schemas.microsoft.com/office/drawing/2014/main" val="20001"/>
                    </a:ext>
                  </a:extLst>
                </a:gridCol>
                <a:gridCol w="865187">
                  <a:extLst>
                    <a:ext uri="{9D8B030D-6E8A-4147-A177-3AD203B41FA5}">
                      <a16:colId xmlns:a16="http://schemas.microsoft.com/office/drawing/2014/main" val="20002"/>
                    </a:ext>
                  </a:extLst>
                </a:gridCol>
                <a:gridCol w="1079500">
                  <a:extLst>
                    <a:ext uri="{9D8B030D-6E8A-4147-A177-3AD203B41FA5}">
                      <a16:colId xmlns:a16="http://schemas.microsoft.com/office/drawing/2014/main" val="20003"/>
                    </a:ext>
                  </a:extLst>
                </a:gridCol>
                <a:gridCol w="1152525">
                  <a:extLst>
                    <a:ext uri="{9D8B030D-6E8A-4147-A177-3AD203B41FA5}">
                      <a16:colId xmlns:a16="http://schemas.microsoft.com/office/drawing/2014/main" val="20004"/>
                    </a:ext>
                  </a:extLst>
                </a:gridCol>
                <a:gridCol w="1079500">
                  <a:extLst>
                    <a:ext uri="{9D8B030D-6E8A-4147-A177-3AD203B41FA5}">
                      <a16:colId xmlns:a16="http://schemas.microsoft.com/office/drawing/2014/main" val="20005"/>
                    </a:ext>
                  </a:extLst>
                </a:gridCol>
                <a:gridCol w="720725">
                  <a:extLst>
                    <a:ext uri="{9D8B030D-6E8A-4147-A177-3AD203B41FA5}">
                      <a16:colId xmlns:a16="http://schemas.microsoft.com/office/drawing/2014/main" val="20006"/>
                    </a:ext>
                  </a:extLst>
                </a:gridCol>
                <a:gridCol w="719138">
                  <a:extLst>
                    <a:ext uri="{9D8B030D-6E8A-4147-A177-3AD203B41FA5}">
                      <a16:colId xmlns:a16="http://schemas.microsoft.com/office/drawing/2014/main" val="20007"/>
                    </a:ext>
                  </a:extLst>
                </a:gridCol>
                <a:gridCol w="1116012">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Balanse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6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Skyldig AGA av FP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9 222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6513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Skyldig AGA av lønn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7 755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Arbeids-giveravgift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86 067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nb-NO"/>
              <a:t>Skattekostnad (13)</a:t>
            </a:r>
          </a:p>
        </p:txBody>
      </p:sp>
      <p:sp>
        <p:nvSpPr>
          <p:cNvPr id="22" name="Plassholder for bunntekst 2"/>
          <p:cNvSpPr>
            <a:spLocks noGrp="1"/>
          </p:cNvSpPr>
          <p:nvPr>
            <p:ph type="ftr" sz="quarter" idx="11"/>
          </p:nvPr>
        </p:nvSpPr>
        <p:spPr/>
        <p:txBody>
          <a:bodyPr/>
          <a:lstStyle/>
          <a:p>
            <a:r>
              <a:rPr lang="nb-NO"/>
              <a:t>Case - Olsen Handel AS</a:t>
            </a:r>
          </a:p>
        </p:txBody>
      </p:sp>
      <p:sp>
        <p:nvSpPr>
          <p:cNvPr id="23" name="Plassholder for lysbildenummer 3"/>
          <p:cNvSpPr>
            <a:spLocks noGrp="1"/>
          </p:cNvSpPr>
          <p:nvPr>
            <p:ph type="sldNum" sz="quarter" idx="12"/>
          </p:nvPr>
        </p:nvSpPr>
        <p:spPr/>
        <p:txBody>
          <a:bodyPr/>
          <a:lstStyle/>
          <a:p>
            <a:fld id="{E7C878E9-A88C-46FE-9E51-9318F5312681}" type="slidenum">
              <a:rPr lang="nb-NO"/>
              <a:pPr/>
              <a:t>29</a:t>
            </a:fld>
            <a:endParaRPr lang="nb-NO"/>
          </a:p>
        </p:txBody>
      </p:sp>
      <p:graphicFrame>
        <p:nvGraphicFramePr>
          <p:cNvPr id="51249" name="Group 49"/>
          <p:cNvGraphicFramePr>
            <a:graphicFrameLocks noGrp="1"/>
          </p:cNvGraphicFramePr>
          <p:nvPr>
            <p:extLst>
              <p:ext uri="{D42A27DB-BD31-4B8C-83A1-F6EECF244321}">
                <p14:modId xmlns:p14="http://schemas.microsoft.com/office/powerpoint/2010/main" val="3121577046"/>
              </p:ext>
            </p:extLst>
          </p:nvPr>
        </p:nvGraphicFramePr>
        <p:xfrm>
          <a:off x="533400" y="1828800"/>
          <a:ext cx="7620000" cy="1828800"/>
        </p:xfrm>
        <a:graphic>
          <a:graphicData uri="http://schemas.openxmlformats.org/drawingml/2006/table">
            <a:tbl>
              <a:tblPr/>
              <a:tblGrid>
                <a:gridCol w="58356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Resultat før skatt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Sum inntekter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a:t>
                      </a:r>
                      <a:r>
                        <a:rPr kumimoji="0" lang="nb-NO" sz="2400" b="0" i="0" u="none" strike="noStrike" cap="none" normalizeH="0" baseline="0">
                          <a:ln>
                            <a:noFill/>
                          </a:ln>
                          <a:solidFill>
                            <a:schemeClr val="tx1"/>
                          </a:solidFill>
                          <a:effectLst/>
                          <a:latin typeface="Times New Roman" pitchFamily="18" charset="0"/>
                        </a:rPr>
                        <a:t>Sum kostnader</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55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Resultat før skatt</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1234" name="Text Box 34"/>
          <p:cNvSpPr txBox="1">
            <a:spLocks noChangeArrowheads="1"/>
          </p:cNvSpPr>
          <p:nvPr/>
        </p:nvSpPr>
        <p:spPr bwMode="auto">
          <a:xfrm>
            <a:off x="539750" y="4076700"/>
            <a:ext cx="7877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Inntektene består av salgsinntekter, gevinst ved salg av varebil </a:t>
            </a:r>
            <a:br>
              <a:rPr lang="nb-NO"/>
            </a:br>
            <a:r>
              <a:rPr lang="nb-NO"/>
              <a:t>verdiøkning aksjer og renteinntekter. </a:t>
            </a:r>
          </a:p>
        </p:txBody>
      </p:sp>
      <p:sp>
        <p:nvSpPr>
          <p:cNvPr id="51244" name="Text Box 44"/>
          <p:cNvSpPr txBox="1">
            <a:spLocks noChangeArrowheads="1"/>
          </p:cNvSpPr>
          <p:nvPr/>
        </p:nvSpPr>
        <p:spPr bwMode="auto">
          <a:xfrm>
            <a:off x="539750" y="5157788"/>
            <a:ext cx="76850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Kostnadene består av varekjøp, lønn og sosiale utgifter, </a:t>
            </a:r>
            <a:br>
              <a:rPr lang="nb-NO"/>
            </a:br>
            <a:r>
              <a:rPr lang="nb-NO"/>
              <a:t>avskrivning, renter, tap på fordringer, representasjon, husleie </a:t>
            </a:r>
            <a:br>
              <a:rPr lang="nb-NO"/>
            </a:br>
            <a:r>
              <a:rPr lang="nb-NO"/>
              <a:t>og diverse utgifter.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Oppgave</a:t>
            </a:r>
          </a:p>
        </p:txBody>
      </p:sp>
      <p:sp>
        <p:nvSpPr>
          <p:cNvPr id="3" name="Plassholder for tekst 2"/>
          <p:cNvSpPr>
            <a:spLocks noGrp="1"/>
          </p:cNvSpPr>
          <p:nvPr>
            <p:ph type="body" sz="half" idx="1"/>
          </p:nvPr>
        </p:nvSpPr>
        <p:spPr>
          <a:xfrm>
            <a:off x="134938" y="1828800"/>
            <a:ext cx="5085134" cy="4572000"/>
          </a:xfrm>
        </p:spPr>
        <p:txBody>
          <a:bodyPr/>
          <a:lstStyle/>
          <a:p>
            <a:pPr>
              <a:lnSpc>
                <a:spcPct val="90000"/>
              </a:lnSpc>
            </a:pPr>
            <a:r>
              <a:rPr lang="nb-NO" sz="2800" dirty="0"/>
              <a:t>Spørsmål a:</a:t>
            </a:r>
          </a:p>
          <a:p>
            <a:pPr lvl="1">
              <a:lnSpc>
                <a:spcPct val="90000"/>
              </a:lnSpc>
            </a:pPr>
            <a:r>
              <a:rPr lang="nb-NO" sz="2400" dirty="0"/>
              <a:t>Utarbeid resultatregnskap for 20x1 og balanse per 31.12.20x1 i samsvar med oppstillingsplanen i regnskapsloven.</a:t>
            </a:r>
          </a:p>
          <a:p>
            <a:pPr lvl="2">
              <a:lnSpc>
                <a:spcPct val="90000"/>
              </a:lnSpc>
            </a:pPr>
            <a:r>
              <a:rPr lang="nb-NO" sz="2000" dirty="0"/>
              <a:t>Avslutt  regnskapet tabellarisk med utgangspunkt i vedlagt (foreløpig) saldobalanse per 31.12.20x1.</a:t>
            </a:r>
          </a:p>
          <a:p>
            <a:pPr lvl="2">
              <a:lnSpc>
                <a:spcPct val="90000"/>
              </a:lnSpc>
            </a:pPr>
            <a:r>
              <a:rPr lang="nb-NO" sz="2000" dirty="0"/>
              <a:t>Til bruk ved avslutningen av regnskapet er det oppgitt 15 tilleggsopplysninger (momenter)</a:t>
            </a:r>
          </a:p>
          <a:p>
            <a:pPr lvl="2">
              <a:lnSpc>
                <a:spcPct val="90000"/>
              </a:lnSpc>
            </a:pPr>
            <a:r>
              <a:rPr lang="nb-NO" sz="2000" dirty="0"/>
              <a:t>Se bort i fra merverdiavgift ved løsning av oppgaven.</a:t>
            </a:r>
          </a:p>
          <a:p>
            <a:endParaRPr lang="nb-NO" dirty="0"/>
          </a:p>
        </p:txBody>
      </p:sp>
      <p:pic>
        <p:nvPicPr>
          <p:cNvPr id="1026" name="Picture 2" descr="C:\Users\Trond.BRUKERE\AppData\Local\Microsoft\Windows\Temporary Internet Files\Content.IE5\U94JVKET\MC900212071[1].wmf"/>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131600" y="2204864"/>
            <a:ext cx="3712181" cy="3816424"/>
          </a:xfrm>
          <a:prstGeom prst="rect">
            <a:avLst/>
          </a:prstGeom>
          <a:noFill/>
          <a:extLst>
            <a:ext uri="{909E8E84-426E-40DD-AFC4-6F175D3DCCD1}">
              <a14:hiddenFill xmlns:a14="http://schemas.microsoft.com/office/drawing/2010/main">
                <a:solidFill>
                  <a:srgbClr val="FFFFFF"/>
                </a:solidFill>
              </a14:hiddenFill>
            </a:ext>
          </a:extLst>
        </p:spPr>
      </p:pic>
      <p:sp>
        <p:nvSpPr>
          <p:cNvPr id="5" name="Plassholder for bunntekst 4"/>
          <p:cNvSpPr>
            <a:spLocks noGrp="1"/>
          </p:cNvSpPr>
          <p:nvPr>
            <p:ph type="ftr" sz="quarter" idx="10"/>
          </p:nvPr>
        </p:nvSpPr>
        <p:spPr/>
        <p:txBody>
          <a:bodyPr/>
          <a:lstStyle/>
          <a:p>
            <a:r>
              <a:rPr lang="nb-NO"/>
              <a:t>Case - Olsen Handel AS</a:t>
            </a:r>
          </a:p>
        </p:txBody>
      </p:sp>
      <p:sp>
        <p:nvSpPr>
          <p:cNvPr id="6" name="Plassholder for lysbildenummer 5"/>
          <p:cNvSpPr>
            <a:spLocks noGrp="1"/>
          </p:cNvSpPr>
          <p:nvPr>
            <p:ph type="sldNum" sz="quarter" idx="11"/>
          </p:nvPr>
        </p:nvSpPr>
        <p:spPr/>
        <p:txBody>
          <a:bodyPr/>
          <a:lstStyle/>
          <a:p>
            <a:fld id="{3EFE0341-B07E-4AE0-947D-658978D567B4}" type="slidenum">
              <a:rPr lang="nb-NO" smtClean="0"/>
              <a:pPr/>
              <a:t>3</a:t>
            </a:fld>
            <a:endParaRPr lang="nb-NO"/>
          </a:p>
        </p:txBody>
      </p:sp>
    </p:spTree>
    <p:extLst>
      <p:ext uri="{BB962C8B-B14F-4D97-AF65-F5344CB8AC3E}">
        <p14:creationId xmlns:p14="http://schemas.microsoft.com/office/powerpoint/2010/main" val="1249835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nb-NO"/>
              <a:t>Skattekostnad (13)</a:t>
            </a:r>
          </a:p>
        </p:txBody>
      </p:sp>
      <p:graphicFrame>
        <p:nvGraphicFramePr>
          <p:cNvPr id="101526" name="Group 150"/>
          <p:cNvGraphicFramePr>
            <a:graphicFrameLocks noGrp="1"/>
          </p:cNvGraphicFramePr>
          <p:nvPr>
            <p:ph sz="half" idx="1"/>
            <p:extLst>
              <p:ext uri="{D42A27DB-BD31-4B8C-83A1-F6EECF244321}">
                <p14:modId xmlns:p14="http://schemas.microsoft.com/office/powerpoint/2010/main" val="3750495283"/>
              </p:ext>
            </p:extLst>
          </p:nvPr>
        </p:nvGraphicFramePr>
        <p:xfrm>
          <a:off x="395288" y="1700213"/>
          <a:ext cx="8280400" cy="4572000"/>
        </p:xfrm>
        <a:graphic>
          <a:graphicData uri="http://schemas.openxmlformats.org/drawingml/2006/table">
            <a:tbl>
              <a:tblPr/>
              <a:tblGrid>
                <a:gridCol w="6561137">
                  <a:extLst>
                    <a:ext uri="{9D8B030D-6E8A-4147-A177-3AD203B41FA5}">
                      <a16:colId xmlns:a16="http://schemas.microsoft.com/office/drawing/2014/main" val="20000"/>
                    </a:ext>
                  </a:extLst>
                </a:gridCol>
                <a:gridCol w="1719263">
                  <a:extLst>
                    <a:ext uri="{9D8B030D-6E8A-4147-A177-3AD203B41FA5}">
                      <a16:colId xmlns:a16="http://schemas.microsoft.com/office/drawing/2014/main" val="20001"/>
                    </a:ext>
                  </a:extLst>
                </a:gridCol>
              </a:tblGrid>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Resultat før skatt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sng" strike="noStrike" cap="none" normalizeH="0" baseline="0">
                          <a:ln>
                            <a:noFill/>
                          </a:ln>
                          <a:solidFill>
                            <a:schemeClr val="tx1"/>
                          </a:solidFill>
                          <a:effectLst/>
                          <a:latin typeface="Times New Roman" pitchFamily="18" charset="0"/>
                        </a:rPr>
                        <a:t>Permanente forskjeller</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Ikke fradragsberettiget representasjon</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Ikke skattepliktig verdiøking aksjer</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Grunnlag skattekostnad</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4"/>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Nedgang skatteøkende midlertidige forskjeller</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Grunnlag betalbar skatt</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6"/>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cs typeface="Times New Roman" pitchFamily="18" charset="0"/>
                        </a:rPr>
                        <a:t>Betalbar skatt</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cs typeface="Times New Roman" pitchFamily="18" charset="0"/>
                        </a:rPr>
                        <a:t>+ Nedgang utsatt skatt</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413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cs typeface="Times New Roman" pitchFamily="18" charset="0"/>
                        </a:rPr>
                        <a:t>Skattekostnad</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4" name="Plassholder for bunntekst 4"/>
          <p:cNvSpPr>
            <a:spLocks noGrp="1"/>
          </p:cNvSpPr>
          <p:nvPr>
            <p:ph type="ftr" sz="quarter" idx="11"/>
          </p:nvPr>
        </p:nvSpPr>
        <p:spPr/>
        <p:txBody>
          <a:bodyPr/>
          <a:lstStyle/>
          <a:p>
            <a:r>
              <a:rPr lang="nb-NO"/>
              <a:t>Case - Olsen Handel AS</a:t>
            </a:r>
          </a:p>
        </p:txBody>
      </p:sp>
      <p:sp>
        <p:nvSpPr>
          <p:cNvPr id="45" name="Plassholder for lysbildenummer 5"/>
          <p:cNvSpPr>
            <a:spLocks noGrp="1"/>
          </p:cNvSpPr>
          <p:nvPr>
            <p:ph type="sldNum" sz="quarter" idx="12"/>
          </p:nvPr>
        </p:nvSpPr>
        <p:spPr/>
        <p:txBody>
          <a:bodyPr/>
          <a:lstStyle/>
          <a:p>
            <a:fld id="{0CF6326E-D91C-42D7-A28E-5B28E3460969}" type="slidenum">
              <a:rPr lang="nb-NO"/>
              <a:pPr/>
              <a:t>30</a:t>
            </a:fld>
            <a:endParaRPr lang="nb-NO"/>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nb-NO"/>
              <a:t>Skattekostnad (13)</a:t>
            </a:r>
          </a:p>
        </p:txBody>
      </p:sp>
      <p:sp>
        <p:nvSpPr>
          <p:cNvPr id="62" name="Plassholder for bunntekst 2"/>
          <p:cNvSpPr>
            <a:spLocks noGrp="1"/>
          </p:cNvSpPr>
          <p:nvPr>
            <p:ph type="ftr" sz="quarter" idx="11"/>
          </p:nvPr>
        </p:nvSpPr>
        <p:spPr/>
        <p:txBody>
          <a:bodyPr/>
          <a:lstStyle/>
          <a:p>
            <a:r>
              <a:rPr lang="nb-NO"/>
              <a:t>Case - Olsen Handel AS</a:t>
            </a:r>
          </a:p>
        </p:txBody>
      </p:sp>
      <p:sp>
        <p:nvSpPr>
          <p:cNvPr id="63" name="Plassholder for lysbildenummer 3"/>
          <p:cNvSpPr>
            <a:spLocks noGrp="1"/>
          </p:cNvSpPr>
          <p:nvPr>
            <p:ph type="sldNum" sz="quarter" idx="12"/>
          </p:nvPr>
        </p:nvSpPr>
        <p:spPr/>
        <p:txBody>
          <a:bodyPr/>
          <a:lstStyle/>
          <a:p>
            <a:fld id="{9FE77AC8-D470-4EBE-8DEC-29C9B32153BD}" type="slidenum">
              <a:rPr lang="nb-NO"/>
              <a:pPr/>
              <a:t>31</a:t>
            </a:fld>
            <a:endParaRPr lang="nb-NO"/>
          </a:p>
        </p:txBody>
      </p:sp>
      <p:graphicFrame>
        <p:nvGraphicFramePr>
          <p:cNvPr id="52524" name="Group 300"/>
          <p:cNvGraphicFramePr>
            <a:graphicFrameLocks noGrp="1"/>
          </p:cNvGraphicFramePr>
          <p:nvPr>
            <p:extLst>
              <p:ext uri="{D42A27DB-BD31-4B8C-83A1-F6EECF244321}">
                <p14:modId xmlns:p14="http://schemas.microsoft.com/office/powerpoint/2010/main" val="727267834"/>
              </p:ext>
            </p:extLst>
          </p:nvPr>
        </p:nvGraphicFramePr>
        <p:xfrm>
          <a:off x="0" y="2286000"/>
          <a:ext cx="9144000" cy="2892870"/>
        </p:xfrm>
        <a:graphic>
          <a:graphicData uri="http://schemas.openxmlformats.org/drawingml/2006/table">
            <a:tbl>
              <a:tblPr/>
              <a:tblGrid>
                <a:gridCol w="1219200">
                  <a:extLst>
                    <a:ext uri="{9D8B030D-6E8A-4147-A177-3AD203B41FA5}">
                      <a16:colId xmlns:a16="http://schemas.microsoft.com/office/drawing/2014/main" val="20000"/>
                    </a:ext>
                  </a:extLst>
                </a:gridCol>
                <a:gridCol w="760413">
                  <a:extLst>
                    <a:ext uri="{9D8B030D-6E8A-4147-A177-3AD203B41FA5}">
                      <a16:colId xmlns:a16="http://schemas.microsoft.com/office/drawing/2014/main" val="20001"/>
                    </a:ext>
                  </a:extLst>
                </a:gridCol>
                <a:gridCol w="864195">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512565">
                  <a:extLst>
                    <a:ext uri="{9D8B030D-6E8A-4147-A177-3AD203B41FA5}">
                      <a16:colId xmlns:a16="http://schemas.microsoft.com/office/drawing/2014/main" val="20004"/>
                    </a:ext>
                  </a:extLst>
                </a:gridCol>
                <a:gridCol w="935038">
                  <a:extLst>
                    <a:ext uri="{9D8B030D-6E8A-4147-A177-3AD203B41FA5}">
                      <a16:colId xmlns:a16="http://schemas.microsoft.com/office/drawing/2014/main" val="20005"/>
                    </a:ext>
                  </a:extLst>
                </a:gridCol>
                <a:gridCol w="792162">
                  <a:extLst>
                    <a:ext uri="{9D8B030D-6E8A-4147-A177-3AD203B41FA5}">
                      <a16:colId xmlns:a16="http://schemas.microsoft.com/office/drawing/2014/main" val="20006"/>
                    </a:ext>
                  </a:extLst>
                </a:gridCol>
                <a:gridCol w="839788">
                  <a:extLst>
                    <a:ext uri="{9D8B030D-6E8A-4147-A177-3AD203B41FA5}">
                      <a16:colId xmlns:a16="http://schemas.microsoft.com/office/drawing/2014/main" val="20007"/>
                    </a:ext>
                  </a:extLst>
                </a:gridCol>
                <a:gridCol w="852487">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163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Utsatt skatt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25 000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Betalbar</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skatt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Skatte-kostnad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nb-NO" sz="3600"/>
              <a:t>Resultatdisponering (14, 15)</a:t>
            </a:r>
          </a:p>
        </p:txBody>
      </p:sp>
      <p:sp>
        <p:nvSpPr>
          <p:cNvPr id="35" name="Plassholder for bunntekst 2"/>
          <p:cNvSpPr>
            <a:spLocks noGrp="1"/>
          </p:cNvSpPr>
          <p:nvPr>
            <p:ph type="ftr" sz="quarter" idx="11"/>
          </p:nvPr>
        </p:nvSpPr>
        <p:spPr/>
        <p:txBody>
          <a:bodyPr/>
          <a:lstStyle/>
          <a:p>
            <a:r>
              <a:rPr lang="nb-NO"/>
              <a:t>Case - Olsen Handel AS</a:t>
            </a:r>
          </a:p>
        </p:txBody>
      </p:sp>
      <p:sp>
        <p:nvSpPr>
          <p:cNvPr id="36" name="Plassholder for lysbildenummer 3"/>
          <p:cNvSpPr>
            <a:spLocks noGrp="1"/>
          </p:cNvSpPr>
          <p:nvPr>
            <p:ph type="sldNum" sz="quarter" idx="12"/>
          </p:nvPr>
        </p:nvSpPr>
        <p:spPr/>
        <p:txBody>
          <a:bodyPr/>
          <a:lstStyle/>
          <a:p>
            <a:fld id="{5DECC617-7518-4777-B6A2-1CFC63161D66}" type="slidenum">
              <a:rPr lang="nb-NO"/>
              <a:pPr/>
              <a:t>32</a:t>
            </a:fld>
            <a:endParaRPr lang="nb-NO"/>
          </a:p>
        </p:txBody>
      </p:sp>
      <p:graphicFrame>
        <p:nvGraphicFramePr>
          <p:cNvPr id="53305" name="Group 57"/>
          <p:cNvGraphicFramePr>
            <a:graphicFrameLocks noGrp="1"/>
          </p:cNvGraphicFramePr>
          <p:nvPr>
            <p:extLst>
              <p:ext uri="{D42A27DB-BD31-4B8C-83A1-F6EECF244321}">
                <p14:modId xmlns:p14="http://schemas.microsoft.com/office/powerpoint/2010/main" val="2771101112"/>
              </p:ext>
            </p:extLst>
          </p:nvPr>
        </p:nvGraphicFramePr>
        <p:xfrm>
          <a:off x="609600" y="1981200"/>
          <a:ext cx="7620000" cy="1371600"/>
        </p:xfrm>
        <a:graphic>
          <a:graphicData uri="http://schemas.openxmlformats.org/drawingml/2006/table">
            <a:tbl>
              <a:tblPr/>
              <a:tblGrid>
                <a:gridCol w="5835650">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Beregning av aksjeutbytte</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Aksjekapital</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Char char="§"/>
                        <a:tabLst/>
                      </a:pPr>
                      <a:r>
                        <a:rPr kumimoji="0" lang="nb-NO" sz="2400" b="0" i="0" u="none" strike="noStrike" cap="none" normalizeH="0" baseline="0">
                          <a:ln>
                            <a:noFill/>
                          </a:ln>
                          <a:solidFill>
                            <a:schemeClr val="tx1"/>
                          </a:solidFill>
                          <a:effectLst/>
                          <a:latin typeface="Times New Roman" pitchFamily="18" charset="0"/>
                        </a:rPr>
                        <a:t> 20 % aksjeutbytte (= kr 200 per aksje)</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53331" name="Group 83"/>
          <p:cNvGraphicFramePr>
            <a:graphicFrameLocks noGrp="1"/>
          </p:cNvGraphicFramePr>
          <p:nvPr>
            <p:extLst>
              <p:ext uri="{D42A27DB-BD31-4B8C-83A1-F6EECF244321}">
                <p14:modId xmlns:p14="http://schemas.microsoft.com/office/powerpoint/2010/main" val="202938938"/>
              </p:ext>
            </p:extLst>
          </p:nvPr>
        </p:nvGraphicFramePr>
        <p:xfrm>
          <a:off x="533400" y="3657600"/>
          <a:ext cx="7620000" cy="2267712"/>
        </p:xfrm>
        <a:graphic>
          <a:graphicData uri="http://schemas.openxmlformats.org/drawingml/2006/table">
            <a:tbl>
              <a:tblPr/>
              <a:tblGrid>
                <a:gridCol w="6248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Disponering av årsoverskuddet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Årsoverskudd</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9376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Char char="§"/>
                        <a:tabLst/>
                      </a:pPr>
                      <a:r>
                        <a:rPr kumimoji="0" lang="nb-NO" sz="2400" b="0" i="0" u="none" strike="noStrike" cap="none" normalizeH="0" baseline="0">
                          <a:ln>
                            <a:noFill/>
                          </a:ln>
                          <a:solidFill>
                            <a:schemeClr val="tx1"/>
                          </a:solidFill>
                          <a:effectLst/>
                          <a:latin typeface="Times New Roman" pitchFamily="18" charset="0"/>
                        </a:rPr>
                        <a:t>Avsatt til aksjeutbytte</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Char char="§"/>
                        <a:tabLst/>
                      </a:pPr>
                      <a:r>
                        <a:rPr kumimoji="0" lang="nb-NO" sz="2400" b="0" i="0" u="none" strike="noStrike" cap="none" normalizeH="0" baseline="0">
                          <a:ln>
                            <a:noFill/>
                          </a:ln>
                          <a:solidFill>
                            <a:schemeClr val="tx1"/>
                          </a:solidFill>
                          <a:effectLst/>
                          <a:latin typeface="Times New Roman" pitchFamily="18" charset="0"/>
                        </a:rPr>
                        <a:t>Avsatt til annen egenkapital</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Sum</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nb-NO" sz="3600"/>
              <a:t>Resultatdisponering (14,15)</a:t>
            </a:r>
          </a:p>
        </p:txBody>
      </p:sp>
      <p:sp>
        <p:nvSpPr>
          <p:cNvPr id="80" name="Plassholder for bunntekst 2"/>
          <p:cNvSpPr>
            <a:spLocks noGrp="1"/>
          </p:cNvSpPr>
          <p:nvPr>
            <p:ph type="ftr" sz="quarter" idx="11"/>
          </p:nvPr>
        </p:nvSpPr>
        <p:spPr/>
        <p:txBody>
          <a:bodyPr/>
          <a:lstStyle/>
          <a:p>
            <a:r>
              <a:rPr lang="nb-NO"/>
              <a:t>Case - Olsen Handel AS</a:t>
            </a:r>
          </a:p>
        </p:txBody>
      </p:sp>
      <p:sp>
        <p:nvSpPr>
          <p:cNvPr id="81" name="Plassholder for lysbildenummer 3"/>
          <p:cNvSpPr>
            <a:spLocks noGrp="1"/>
          </p:cNvSpPr>
          <p:nvPr>
            <p:ph type="sldNum" sz="quarter" idx="12"/>
          </p:nvPr>
        </p:nvSpPr>
        <p:spPr/>
        <p:txBody>
          <a:bodyPr/>
          <a:lstStyle/>
          <a:p>
            <a:fld id="{D1EF8B14-7738-405E-932F-A480E661B729}" type="slidenum">
              <a:rPr lang="nb-NO"/>
              <a:pPr/>
              <a:t>33</a:t>
            </a:fld>
            <a:endParaRPr lang="nb-NO"/>
          </a:p>
        </p:txBody>
      </p:sp>
      <p:graphicFrame>
        <p:nvGraphicFramePr>
          <p:cNvPr id="61611" name="Group 171"/>
          <p:cNvGraphicFramePr>
            <a:graphicFrameLocks noGrp="1"/>
          </p:cNvGraphicFramePr>
          <p:nvPr>
            <p:extLst>
              <p:ext uri="{D42A27DB-BD31-4B8C-83A1-F6EECF244321}">
                <p14:modId xmlns:p14="http://schemas.microsoft.com/office/powerpoint/2010/main" val="3145073805"/>
              </p:ext>
            </p:extLst>
          </p:nvPr>
        </p:nvGraphicFramePr>
        <p:xfrm>
          <a:off x="152400" y="2057400"/>
          <a:ext cx="8991600" cy="4155440"/>
        </p:xfrm>
        <a:graphic>
          <a:graphicData uri="http://schemas.openxmlformats.org/drawingml/2006/table">
            <a:tbl>
              <a:tblPr/>
              <a:tblGrid>
                <a:gridCol w="1371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gridCol w="990600">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Annen egenkapital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90 000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Skyldig aksjeutbytte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extLst>
                  <a:ext uri="{0D108BD9-81ED-4DB2-BD59-A6C34878D82A}">
                    <a16:rowId xmlns:a16="http://schemas.microsoft.com/office/drawing/2014/main" val="10004"/>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Avsatt til </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aksjeutbytte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Til annen </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egenkapital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nb-NO" sz="3200"/>
              <a:t>Spørsmål b: Beregning av maksimalt aksjeutbytte</a:t>
            </a:r>
          </a:p>
        </p:txBody>
      </p:sp>
      <p:sp>
        <p:nvSpPr>
          <p:cNvPr id="35" name="Plassholder for bunntekst 2"/>
          <p:cNvSpPr>
            <a:spLocks noGrp="1"/>
          </p:cNvSpPr>
          <p:nvPr>
            <p:ph type="ftr" sz="quarter" idx="11"/>
          </p:nvPr>
        </p:nvSpPr>
        <p:spPr/>
        <p:txBody>
          <a:bodyPr/>
          <a:lstStyle/>
          <a:p>
            <a:r>
              <a:rPr lang="nb-NO"/>
              <a:t>Case - Olsen Handel AS</a:t>
            </a:r>
          </a:p>
        </p:txBody>
      </p:sp>
      <p:sp>
        <p:nvSpPr>
          <p:cNvPr id="36" name="Plassholder for lysbildenummer 3"/>
          <p:cNvSpPr>
            <a:spLocks noGrp="1"/>
          </p:cNvSpPr>
          <p:nvPr>
            <p:ph type="sldNum" sz="quarter" idx="12"/>
          </p:nvPr>
        </p:nvSpPr>
        <p:spPr/>
        <p:txBody>
          <a:bodyPr/>
          <a:lstStyle/>
          <a:p>
            <a:fld id="{E39871C6-62C6-4D97-8207-6AFAFC48C86C}" type="slidenum">
              <a:rPr lang="nb-NO"/>
              <a:pPr/>
              <a:t>34</a:t>
            </a:fld>
            <a:endParaRPr lang="nb-NO"/>
          </a:p>
        </p:txBody>
      </p:sp>
      <p:graphicFrame>
        <p:nvGraphicFramePr>
          <p:cNvPr id="107554" name="Group 34"/>
          <p:cNvGraphicFramePr>
            <a:graphicFrameLocks noGrp="1"/>
          </p:cNvGraphicFramePr>
          <p:nvPr>
            <p:extLst>
              <p:ext uri="{D42A27DB-BD31-4B8C-83A1-F6EECF244321}">
                <p14:modId xmlns:p14="http://schemas.microsoft.com/office/powerpoint/2010/main" val="344521528"/>
              </p:ext>
            </p:extLst>
          </p:nvPr>
        </p:nvGraphicFramePr>
        <p:xfrm>
          <a:off x="467542" y="1773238"/>
          <a:ext cx="8064897" cy="1828800"/>
        </p:xfrm>
        <a:graphic>
          <a:graphicData uri="http://schemas.openxmlformats.org/drawingml/2006/table">
            <a:tbl>
              <a:tblPr/>
              <a:tblGrid>
                <a:gridCol w="648074">
                  <a:extLst>
                    <a:ext uri="{9D8B030D-6E8A-4147-A177-3AD203B41FA5}">
                      <a16:colId xmlns:a16="http://schemas.microsoft.com/office/drawing/2014/main" val="20000"/>
                    </a:ext>
                  </a:extLst>
                </a:gridCol>
                <a:gridCol w="5255099">
                  <a:extLst>
                    <a:ext uri="{9D8B030D-6E8A-4147-A177-3AD203B41FA5}">
                      <a16:colId xmlns:a16="http://schemas.microsoft.com/office/drawing/2014/main" val="20001"/>
                    </a:ext>
                  </a:extLst>
                </a:gridCol>
                <a:gridCol w="2161724">
                  <a:extLst>
                    <a:ext uri="{9D8B030D-6E8A-4147-A177-3AD203B41FA5}">
                      <a16:colId xmlns:a16="http://schemas.microsoft.com/office/drawing/2014/main" val="20002"/>
                    </a:ext>
                  </a:extLst>
                </a:gridCol>
              </a:tblGrid>
              <a:tr h="381000">
                <a:tc gridSpan="3">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Utbyttegrunnlag, jf. aksjeloven § 8-1 første til tredje ledd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00FFFF"/>
                    </a:solidFill>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25673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Netto eiendeler inkl. skatt </a:t>
                      </a:r>
                      <a:r>
                        <a:rPr kumimoji="0" lang="nb-NO" sz="2400" b="0" i="0" u="none" strike="noStrike" cap="none" normalizeH="0" baseline="30000" dirty="0">
                          <a:ln>
                            <a:noFill/>
                          </a:ln>
                          <a:solidFill>
                            <a:schemeClr val="tx1"/>
                          </a:solidFill>
                          <a:effectLst/>
                          <a:latin typeface="Times New Roman" pitchFamily="18" charset="0"/>
                        </a:rPr>
                        <a:t>1</a:t>
                      </a:r>
                    </a:p>
                  </a:txBody>
                  <a:tcPr horzOverflow="overflow">
                    <a:lnL>
                      <a:noFill/>
                    </a:lnL>
                    <a:lnR>
                      <a:noFill/>
                    </a:lnR>
                    <a:lnT w="12700" cap="flat" cmpd="sng" algn="ctr">
                      <a:solidFill>
                        <a:schemeClr val="tx1"/>
                      </a:solid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Aksjekapital</a:t>
                      </a: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275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Til disposisjon</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7565" name="Text Box 45"/>
          <p:cNvSpPr txBox="1">
            <a:spLocks noChangeArrowheads="1"/>
          </p:cNvSpPr>
          <p:nvPr/>
        </p:nvSpPr>
        <p:spPr bwMode="auto">
          <a:xfrm>
            <a:off x="395536" y="4543931"/>
            <a:ext cx="79928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nb-NO" sz="1800" dirty="0"/>
              <a:t>(Konklusjonen er at hele årets overskudd pluss annen egenkapital fra </a:t>
            </a:r>
            <a:br>
              <a:rPr lang="nb-NO" sz="1800" dirty="0"/>
            </a:br>
            <a:r>
              <a:rPr lang="nb-NO" sz="1800" dirty="0"/>
              <a:t>tidligere (IB) kunne vært delt ut i utbytte)</a:t>
            </a:r>
          </a:p>
        </p:txBody>
      </p:sp>
      <p:sp>
        <p:nvSpPr>
          <p:cNvPr id="2" name="TekstSylinder 1"/>
          <p:cNvSpPr txBox="1"/>
          <p:nvPr/>
        </p:nvSpPr>
        <p:spPr>
          <a:xfrm>
            <a:off x="323528" y="3845182"/>
            <a:ext cx="4819781" cy="400110"/>
          </a:xfrm>
          <a:prstGeom prst="rect">
            <a:avLst/>
          </a:prstGeom>
          <a:noFill/>
        </p:spPr>
        <p:txBody>
          <a:bodyPr wrap="none" rtlCol="0">
            <a:spAutoFit/>
          </a:bodyPr>
          <a:lstStyle/>
          <a:p>
            <a:r>
              <a:rPr lang="nb-NO" baseline="30000" dirty="0"/>
              <a:t>1</a:t>
            </a:r>
            <a:r>
              <a:rPr lang="nb-NO" dirty="0"/>
              <a:t> </a:t>
            </a:r>
            <a:r>
              <a:rPr lang="nb-NO" sz="2000" dirty="0"/>
              <a:t>Sum eiendeler − sum gjeld (ekskl. utbytte)=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7565"/>
                                        </p:tgtEl>
                                        <p:attrNameLst>
                                          <p:attrName>style.visibility</p:attrName>
                                        </p:attrNameLst>
                                      </p:cBhvr>
                                      <p:to>
                                        <p:strVal val="visible"/>
                                      </p:to>
                                    </p:set>
                                    <p:animEffect transition="in" filter="box(in)">
                                      <p:cBhvr>
                                        <p:cTn id="7" dur="500"/>
                                        <p:tgtEl>
                                          <p:spTgt spid="107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6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nb-NO" sz="3600"/>
              <a:t>Tilleggsmomenter per 31.12.20x1</a:t>
            </a:r>
          </a:p>
        </p:txBody>
      </p:sp>
      <p:sp>
        <p:nvSpPr>
          <p:cNvPr id="23" name="Plassholder for bunntekst 2"/>
          <p:cNvSpPr>
            <a:spLocks noGrp="1"/>
          </p:cNvSpPr>
          <p:nvPr>
            <p:ph type="ftr" sz="quarter" idx="11"/>
          </p:nvPr>
        </p:nvSpPr>
        <p:spPr/>
        <p:txBody>
          <a:bodyPr/>
          <a:lstStyle/>
          <a:p>
            <a:r>
              <a:rPr lang="nb-NO"/>
              <a:t>Case - Olsen Handel AS</a:t>
            </a:r>
          </a:p>
        </p:txBody>
      </p:sp>
      <p:sp>
        <p:nvSpPr>
          <p:cNvPr id="24" name="Plassholder for lysbildenummer 3"/>
          <p:cNvSpPr>
            <a:spLocks noGrp="1"/>
          </p:cNvSpPr>
          <p:nvPr>
            <p:ph type="sldNum" sz="quarter" idx="12"/>
          </p:nvPr>
        </p:nvSpPr>
        <p:spPr/>
        <p:txBody>
          <a:bodyPr/>
          <a:lstStyle/>
          <a:p>
            <a:fld id="{363AA7DF-36E6-488B-948F-86EFBB56F39D}" type="slidenum">
              <a:rPr lang="nb-NO"/>
              <a:pPr/>
              <a:t>4</a:t>
            </a:fld>
            <a:endParaRPr lang="nb-NO"/>
          </a:p>
        </p:txBody>
      </p:sp>
      <p:graphicFrame>
        <p:nvGraphicFramePr>
          <p:cNvPr id="90115" name="Group 3"/>
          <p:cNvGraphicFramePr>
            <a:graphicFrameLocks noGrp="1"/>
          </p:cNvGraphicFramePr>
          <p:nvPr>
            <p:extLst>
              <p:ext uri="{D42A27DB-BD31-4B8C-83A1-F6EECF244321}">
                <p14:modId xmlns:p14="http://schemas.microsoft.com/office/powerpoint/2010/main" val="3602982920"/>
              </p:ext>
            </p:extLst>
          </p:nvPr>
        </p:nvGraphicFramePr>
        <p:xfrm>
          <a:off x="152400" y="1714500"/>
          <a:ext cx="8686800" cy="4114800"/>
        </p:xfrm>
        <a:graphic>
          <a:graphicData uri="http://schemas.openxmlformats.org/drawingml/2006/table">
            <a:tbl>
              <a:tblPr/>
              <a:tblGrid>
                <a:gridCol w="457200">
                  <a:extLst>
                    <a:ext uri="{9D8B030D-6E8A-4147-A177-3AD203B41FA5}">
                      <a16:colId xmlns:a16="http://schemas.microsoft.com/office/drawing/2014/main" val="20000"/>
                    </a:ext>
                  </a:extLst>
                </a:gridCol>
                <a:gridCol w="8229600">
                  <a:extLst>
                    <a:ext uri="{9D8B030D-6E8A-4147-A177-3AD203B41FA5}">
                      <a16:colId xmlns:a16="http://schemas.microsoft.com/office/drawing/2014/main" val="20001"/>
                    </a:ext>
                  </a:extLst>
                </a:gridCol>
              </a:tblGrid>
              <a:tr h="3333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Varebilen ble solgt 30.6.20x1 for 75 000 kroner. Varebilen kostet 200 000 kroner i innkjøp. Ved kjøpet var økonomisk levetid beregnet til 5 år og utrangeringsverdi (restverdi) ved utløpet av levetiden var beregnet til 50 000 kroner. Bedriften bruker en lineær avskrivningsplan i regnskapet.</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0"/>
                  </a:ext>
                </a:extLst>
              </a:tr>
              <a:tr h="3333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Inventaret kostet 160 000 kroner i innkjøp. Avskrivningssatsen er 25 %.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1"/>
                  </a:ext>
                </a:extLst>
              </a:tr>
              <a:tr h="33496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Bedriften har foretatt varetelling per 31.12.20x1. Varetellingslistene viste en samlet kostpris på 370 000 kroner. Varer opptalt til 50 000 kroner kan kun selges for 30 000 kroner. Varelageret vurderes etter laveste verdis prinsipp.</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2"/>
                  </a:ext>
                </a:extLst>
              </a:tr>
              <a:tr h="36036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En av kundene B. Lakk er konkurs. Utestående krav er på 10 400 kroner. Det eksisterer ikke usikkerhet knyttet til vurdering av de øvrige fordringene.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3"/>
                  </a:ext>
                </a:extLst>
              </a:tr>
              <a:tr h="37941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Husleie er på 10 000 kroner per måned. Husleien betales på forskudd for to måneder.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Plassholder for bunntekst 1"/>
          <p:cNvSpPr>
            <a:spLocks noGrp="1"/>
          </p:cNvSpPr>
          <p:nvPr>
            <p:ph type="ftr" sz="quarter" idx="11"/>
          </p:nvPr>
        </p:nvSpPr>
        <p:spPr/>
        <p:txBody>
          <a:bodyPr/>
          <a:lstStyle/>
          <a:p>
            <a:r>
              <a:rPr lang="nb-NO"/>
              <a:t>Case - Olsen Handel AS</a:t>
            </a:r>
          </a:p>
        </p:txBody>
      </p:sp>
      <p:sp>
        <p:nvSpPr>
          <p:cNvPr id="29" name="Plassholder for lysbildenummer 2"/>
          <p:cNvSpPr>
            <a:spLocks noGrp="1"/>
          </p:cNvSpPr>
          <p:nvPr>
            <p:ph type="sldNum" sz="quarter" idx="12"/>
          </p:nvPr>
        </p:nvSpPr>
        <p:spPr/>
        <p:txBody>
          <a:bodyPr/>
          <a:lstStyle/>
          <a:p>
            <a:fld id="{C6BE67AB-8A95-40E8-B13C-85F77C5E6487}" type="slidenum">
              <a:rPr lang="nb-NO"/>
              <a:pPr/>
              <a:t>5</a:t>
            </a:fld>
            <a:endParaRPr lang="nb-NO"/>
          </a:p>
        </p:txBody>
      </p:sp>
      <p:graphicFrame>
        <p:nvGraphicFramePr>
          <p:cNvPr id="109606" name="Group 38"/>
          <p:cNvGraphicFramePr>
            <a:graphicFrameLocks noGrp="1"/>
          </p:cNvGraphicFramePr>
          <p:nvPr>
            <p:extLst>
              <p:ext uri="{D42A27DB-BD31-4B8C-83A1-F6EECF244321}">
                <p14:modId xmlns:p14="http://schemas.microsoft.com/office/powerpoint/2010/main" val="1502952213"/>
              </p:ext>
            </p:extLst>
          </p:nvPr>
        </p:nvGraphicFramePr>
        <p:xfrm>
          <a:off x="250825" y="1125538"/>
          <a:ext cx="8686800" cy="4907280"/>
        </p:xfrm>
        <a:graphic>
          <a:graphicData uri="http://schemas.openxmlformats.org/drawingml/2006/table">
            <a:tbl>
              <a:tblPr/>
              <a:tblGrid>
                <a:gridCol w="457200">
                  <a:extLst>
                    <a:ext uri="{9D8B030D-6E8A-4147-A177-3AD203B41FA5}">
                      <a16:colId xmlns:a16="http://schemas.microsoft.com/office/drawing/2014/main" val="20000"/>
                    </a:ext>
                  </a:extLst>
                </a:gridCol>
                <a:gridCol w="8229600">
                  <a:extLst>
                    <a:ext uri="{9D8B030D-6E8A-4147-A177-3AD203B41FA5}">
                      <a16:colId xmlns:a16="http://schemas.microsoft.com/office/drawing/2014/main" val="20001"/>
                    </a:ext>
                  </a:extLst>
                </a:gridCol>
              </a:tblGrid>
              <a:tr h="3333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Aksjene regnes som en kortsiktig investering og vurderes etter markedsverdiprinsippet. Bokført verdi tilsvarer kostpris. </a:t>
                      </a:r>
                      <a:br>
                        <a:rPr kumimoji="0" lang="nb-NO" sz="2000" b="0" i="0" u="none" strike="noStrike" cap="none" normalizeH="0" baseline="0" dirty="0">
                          <a:ln>
                            <a:noFill/>
                          </a:ln>
                          <a:solidFill>
                            <a:schemeClr val="tx1"/>
                          </a:solidFill>
                          <a:effectLst/>
                          <a:latin typeface="Times New Roman" pitchFamily="18" charset="0"/>
                        </a:rPr>
                      </a:br>
                      <a:r>
                        <a:rPr kumimoji="0" lang="nb-NO" sz="2000" b="0" i="0" u="none" strike="noStrike" cap="none" normalizeH="0" baseline="0" dirty="0">
                          <a:ln>
                            <a:noFill/>
                          </a:ln>
                          <a:solidFill>
                            <a:schemeClr val="tx1"/>
                          </a:solidFill>
                          <a:effectLst/>
                          <a:latin typeface="Times New Roman" pitchFamily="18" charset="0"/>
                        </a:rPr>
                        <a:t>Virkelig verdi per 31.12.20x1 er på 21 000 kroner. </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0"/>
                  </a:ext>
                </a:extLst>
              </a:tr>
              <a:tr h="3333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Bankinnskudd (folie). Kontoutskriften fra banken viser en saldo på 113 000 kroner inklusive opptjente, ikke bokførte renter per 31.12.20x1. </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1"/>
                  </a:ext>
                </a:extLst>
              </a:tr>
              <a:tr h="3333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Kassakredittkontoen. Kontoutskriften per 31.12.20x1 viser en saldo på 32 938 kroner inklusive påløpne, ikke bokførte renter.</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2"/>
                  </a:ext>
                </a:extLst>
              </a:tr>
              <a:tr h="3333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Lån Finansbanken. Rentesatsen er 10 % per år. Rentene betales på etterskudd. Renter og avdrag betales to ganger per år, senest 1. oktober 20x1.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3"/>
                  </a:ext>
                </a:extLst>
              </a:tr>
              <a:tr h="33496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10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Påløpt, ikke betalt lønn til ansatte per 31.12.20x1 er 5 000 kroner.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4"/>
                  </a:ext>
                </a:extLst>
              </a:tr>
              <a:tr h="36036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11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De ansatte har krav på 5 ukers ferie. Ordinær lønn per måned er 55 000 kroner. </a:t>
                      </a:r>
                      <a:r>
                        <a:rPr kumimoji="0" lang="nb-NO" sz="2000" b="0" i="0" u="none" strike="noStrike" cap="none" normalizeH="0" baseline="0" dirty="0" err="1">
                          <a:ln>
                            <a:noFill/>
                          </a:ln>
                          <a:solidFill>
                            <a:schemeClr val="tx1"/>
                          </a:solidFill>
                          <a:effectLst/>
                          <a:latin typeface="Times New Roman" pitchFamily="18" charset="0"/>
                        </a:rPr>
                        <a:t>Påløpne</a:t>
                      </a:r>
                      <a:r>
                        <a:rPr kumimoji="0" lang="nb-NO" sz="2000" b="0" i="0" u="none" strike="noStrike" cap="none" normalizeH="0" baseline="0" dirty="0">
                          <a:ln>
                            <a:noFill/>
                          </a:ln>
                          <a:solidFill>
                            <a:schemeClr val="tx1"/>
                          </a:solidFill>
                          <a:effectLst/>
                          <a:latin typeface="Times New Roman" pitchFamily="18" charset="0"/>
                        </a:rPr>
                        <a:t> feriepenger og skyldig arbeidsgiveravgift for desember er ikke bokført. Feriepenger beregnes etter en sats på 12 %.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5"/>
                  </a:ext>
                </a:extLst>
              </a:tr>
              <a:tr h="36036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12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Arbeidsgiveravgift beregnes etter en sats på 14,1 %.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Plassholder for bunntekst 1"/>
          <p:cNvSpPr>
            <a:spLocks noGrp="1"/>
          </p:cNvSpPr>
          <p:nvPr>
            <p:ph type="ftr" sz="quarter" idx="11"/>
          </p:nvPr>
        </p:nvSpPr>
        <p:spPr/>
        <p:txBody>
          <a:bodyPr/>
          <a:lstStyle/>
          <a:p>
            <a:r>
              <a:rPr lang="nb-NO"/>
              <a:t>Case - Olsen Handel AS</a:t>
            </a:r>
          </a:p>
        </p:txBody>
      </p:sp>
      <p:sp>
        <p:nvSpPr>
          <p:cNvPr id="26" name="Plassholder for lysbildenummer 2"/>
          <p:cNvSpPr>
            <a:spLocks noGrp="1"/>
          </p:cNvSpPr>
          <p:nvPr>
            <p:ph type="sldNum" sz="quarter" idx="12"/>
          </p:nvPr>
        </p:nvSpPr>
        <p:spPr/>
        <p:txBody>
          <a:bodyPr/>
          <a:lstStyle/>
          <a:p>
            <a:fld id="{6DD663D4-B988-4E6D-8C55-D496579200B8}" type="slidenum">
              <a:rPr lang="nb-NO"/>
              <a:pPr/>
              <a:t>6</a:t>
            </a:fld>
            <a:endParaRPr lang="nb-NO"/>
          </a:p>
        </p:txBody>
      </p:sp>
      <p:graphicFrame>
        <p:nvGraphicFramePr>
          <p:cNvPr id="110617" name="Group 25"/>
          <p:cNvGraphicFramePr>
            <a:graphicFrameLocks noGrp="1"/>
          </p:cNvGraphicFramePr>
          <p:nvPr>
            <p:extLst>
              <p:ext uri="{D42A27DB-BD31-4B8C-83A1-F6EECF244321}">
                <p14:modId xmlns:p14="http://schemas.microsoft.com/office/powerpoint/2010/main" val="3549378424"/>
              </p:ext>
            </p:extLst>
          </p:nvPr>
        </p:nvGraphicFramePr>
        <p:xfrm>
          <a:off x="250825" y="333375"/>
          <a:ext cx="8686800" cy="5943600"/>
        </p:xfrm>
        <a:graphic>
          <a:graphicData uri="http://schemas.openxmlformats.org/drawingml/2006/table">
            <a:tbl>
              <a:tblPr/>
              <a:tblGrid>
                <a:gridCol w="457200">
                  <a:extLst>
                    <a:ext uri="{9D8B030D-6E8A-4147-A177-3AD203B41FA5}">
                      <a16:colId xmlns:a16="http://schemas.microsoft.com/office/drawing/2014/main" val="20000"/>
                    </a:ext>
                  </a:extLst>
                </a:gridCol>
                <a:gridCol w="8229600">
                  <a:extLst>
                    <a:ext uri="{9D8B030D-6E8A-4147-A177-3AD203B41FA5}">
                      <a16:colId xmlns:a16="http://schemas.microsoft.com/office/drawing/2014/main" val="20001"/>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13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Skattesatsen er på 22 %. </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Char char="§"/>
                        <a:tabLst/>
                      </a:pPr>
                      <a:r>
                        <a:rPr kumimoji="0" lang="nb-NO" sz="2000" b="0" i="0" u="none" strike="noStrike" cap="none" normalizeH="0" baseline="0" dirty="0">
                          <a:ln>
                            <a:noFill/>
                          </a:ln>
                          <a:solidFill>
                            <a:schemeClr val="tx1"/>
                          </a:solidFill>
                          <a:effectLst/>
                          <a:latin typeface="Times New Roman" pitchFamily="18" charset="0"/>
                        </a:rPr>
                        <a:t> Gevinst (tap) ved salg av aksjer er skattefritt (ikke fradragsberettiget). Bokført verdiendring på en aksje (jf. moment 6) regnes som en permanent resultatforskjell.</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Char char="§"/>
                        <a:tabLst/>
                      </a:pPr>
                      <a:r>
                        <a:rPr kumimoji="0" lang="nb-NO" sz="2000" b="0" i="0" u="none" strike="noStrike" cap="none" normalizeH="0" baseline="0" dirty="0">
                          <a:ln>
                            <a:noFill/>
                          </a:ln>
                          <a:solidFill>
                            <a:schemeClr val="tx1"/>
                          </a:solidFill>
                          <a:effectLst/>
                          <a:latin typeface="Times New Roman" pitchFamily="18" charset="0"/>
                        </a:rPr>
                        <a:t>I årets regnskap er det kostnadsført 2 600 kroner i representasjonsutgifter. Beløpet er ikke fradragsberettiget ved inntektsligningen (og regnes som en permanent resultatforskjell). </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Char char="§"/>
                        <a:tabLst/>
                      </a:pPr>
                      <a:r>
                        <a:rPr kumimoji="0" lang="nb-NO" sz="2000" b="0" i="0" u="none" strike="noStrike" cap="none" normalizeH="0" baseline="0" dirty="0">
                          <a:ln>
                            <a:noFill/>
                          </a:ln>
                          <a:solidFill>
                            <a:schemeClr val="tx1"/>
                          </a:solidFill>
                          <a:effectLst/>
                          <a:latin typeface="Times New Roman" pitchFamily="18" charset="0"/>
                        </a:rPr>
                        <a:t>Utsatt skatt eller utsatt skattefordel per 31.12.20x1. Skatteøkende midlertidig forskjell er 100 000 kroner per 1. januar og 90 000 kroner per 31. desember.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0"/>
                  </a:ext>
                </a:extLst>
              </a:tr>
              <a:tr h="379413">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14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Aksjekapitalen består av 100 aksjer pålydende 1 000 kroner. </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Per Olsen ønsker om mulig å utdele 20 % av aksjekapitalen </a:t>
                      </a:r>
                      <a:br>
                        <a:rPr kumimoji="0" lang="nb-NO" sz="2000" b="0" i="0" u="none" strike="noStrike" cap="none" normalizeH="0" baseline="0" dirty="0">
                          <a:ln>
                            <a:noFill/>
                          </a:ln>
                          <a:solidFill>
                            <a:schemeClr val="tx1"/>
                          </a:solidFill>
                          <a:effectLst/>
                          <a:latin typeface="Times New Roman" pitchFamily="18" charset="0"/>
                        </a:rPr>
                      </a:br>
                      <a:r>
                        <a:rPr kumimoji="0" lang="nb-NO" sz="2000" b="0" i="0" u="none" strike="noStrike" cap="none" normalizeH="0" baseline="0" dirty="0">
                          <a:ln>
                            <a:noFill/>
                          </a:ln>
                          <a:solidFill>
                            <a:schemeClr val="tx1"/>
                          </a:solidFill>
                          <a:effectLst/>
                          <a:latin typeface="Times New Roman" pitchFamily="18" charset="0"/>
                        </a:rPr>
                        <a:t>(200 kroner per aksje) i aksjeutbytte.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2444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a:ln>
                            <a:noFill/>
                          </a:ln>
                          <a:solidFill>
                            <a:schemeClr val="tx1"/>
                          </a:solidFill>
                          <a:effectLst/>
                          <a:latin typeface="Times New Roman" pitchFamily="18" charset="0"/>
                        </a:rPr>
                        <a:t>15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Resultatdisponering. </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Årets resultat (etter avsetning til utbytte) avsettes til annen egenkapital eventuelt overføres til udekket tap dersom resultatet viser underskudd.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CCFFFF"/>
                    </a:solidFill>
                  </a:tcPr>
                </a:tc>
                <a:extLst>
                  <a:ext uri="{0D108BD9-81ED-4DB2-BD59-A6C34878D82A}">
                    <a16:rowId xmlns:a16="http://schemas.microsoft.com/office/drawing/2014/main" val="10002"/>
                  </a:ext>
                </a:extLst>
              </a:tr>
              <a:tr h="244475">
                <a:tc gridSpan="2">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1" i="0" u="none" strike="noStrike" cap="none" normalizeH="0" baseline="0">
                          <a:ln>
                            <a:noFill/>
                          </a:ln>
                          <a:solidFill>
                            <a:schemeClr val="tx1"/>
                          </a:solidFill>
                          <a:effectLst/>
                          <a:latin typeface="Times New Roman" pitchFamily="18" charset="0"/>
                        </a:rPr>
                        <a:t>Spørsmål b:</a:t>
                      </a:r>
                    </a:p>
                  </a:txBody>
                  <a:tcPr horzOverflow="overflow">
                    <a:lnL cap="flat">
                      <a:noFill/>
                    </a:lnL>
                    <a:lnR cap="flat">
                      <a:noFill/>
                    </a:lnR>
                    <a:lnT w="12700" cap="flat" cmpd="sng" algn="ctr">
                      <a:solidFill>
                        <a:schemeClr val="tx1"/>
                      </a:solidFill>
                      <a:prstDash val="solid"/>
                      <a:round/>
                      <a:headEnd type="none" w="sm" len="sm"/>
                      <a:tailEnd type="none" w="sm" len="sm"/>
                    </a:lnT>
                    <a:lnB>
                      <a:noFill/>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3"/>
                  </a:ext>
                </a:extLst>
              </a:tr>
              <a:tr h="244475">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000" b="0" i="0" u="none" strike="noStrike" cap="none" normalizeH="0" baseline="0">
                        <a:ln>
                          <a:noFill/>
                        </a:ln>
                        <a:solidFill>
                          <a:schemeClr val="tx1"/>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000" b="0" i="0" u="none" strike="noStrike" cap="none" normalizeH="0" baseline="0" dirty="0">
                          <a:ln>
                            <a:noFill/>
                          </a:ln>
                          <a:solidFill>
                            <a:schemeClr val="tx1"/>
                          </a:solidFill>
                          <a:effectLst/>
                          <a:latin typeface="Times New Roman" pitchFamily="18" charset="0"/>
                        </a:rPr>
                        <a:t>Hva kunne maksimalt ha vært avsatt til utbytte i årets regnskap?</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nb-NO"/>
              <a:t>Varebil (1)</a:t>
            </a:r>
          </a:p>
        </p:txBody>
      </p:sp>
      <p:sp>
        <p:nvSpPr>
          <p:cNvPr id="68611" name="Rectangle 3"/>
          <p:cNvSpPr>
            <a:spLocks noGrp="1" noChangeArrowheads="1"/>
          </p:cNvSpPr>
          <p:nvPr>
            <p:ph idx="1"/>
          </p:nvPr>
        </p:nvSpPr>
        <p:spPr/>
        <p:txBody>
          <a:bodyPr/>
          <a:lstStyle/>
          <a:p>
            <a:r>
              <a:rPr lang="nb-NO"/>
              <a:t>Årlige avskrivninger utgjør:</a:t>
            </a:r>
          </a:p>
        </p:txBody>
      </p:sp>
      <p:sp>
        <p:nvSpPr>
          <p:cNvPr id="28" name="Plassholder for bunntekst 3"/>
          <p:cNvSpPr>
            <a:spLocks noGrp="1"/>
          </p:cNvSpPr>
          <p:nvPr>
            <p:ph type="ftr" sz="quarter" idx="11"/>
          </p:nvPr>
        </p:nvSpPr>
        <p:spPr/>
        <p:txBody>
          <a:bodyPr/>
          <a:lstStyle/>
          <a:p>
            <a:r>
              <a:rPr lang="nb-NO"/>
              <a:t>Case - Olsen Handel AS</a:t>
            </a:r>
          </a:p>
        </p:txBody>
      </p:sp>
      <p:sp>
        <p:nvSpPr>
          <p:cNvPr id="29" name="Plassholder for lysbildenummer 4"/>
          <p:cNvSpPr>
            <a:spLocks noGrp="1"/>
          </p:cNvSpPr>
          <p:nvPr>
            <p:ph type="sldNum" sz="quarter" idx="12"/>
          </p:nvPr>
        </p:nvSpPr>
        <p:spPr/>
        <p:txBody>
          <a:bodyPr/>
          <a:lstStyle/>
          <a:p>
            <a:fld id="{6C6FEECF-C734-4FB8-A7C6-774E0D4425AC}" type="slidenum">
              <a:rPr lang="nb-NO"/>
              <a:pPr/>
              <a:t>7</a:t>
            </a:fld>
            <a:endParaRPr lang="nb-NO"/>
          </a:p>
        </p:txBody>
      </p:sp>
      <p:graphicFrame>
        <p:nvGraphicFramePr>
          <p:cNvPr id="68665" name="Group 57"/>
          <p:cNvGraphicFramePr>
            <a:graphicFrameLocks noGrp="1"/>
          </p:cNvGraphicFramePr>
          <p:nvPr>
            <p:extLst>
              <p:ext uri="{D42A27DB-BD31-4B8C-83A1-F6EECF244321}">
                <p14:modId xmlns:p14="http://schemas.microsoft.com/office/powerpoint/2010/main" val="979274307"/>
              </p:ext>
            </p:extLst>
          </p:nvPr>
        </p:nvGraphicFramePr>
        <p:xfrm>
          <a:off x="228600" y="2819400"/>
          <a:ext cx="8686800" cy="914400"/>
        </p:xfrm>
        <a:graphic>
          <a:graphicData uri="http://schemas.openxmlformats.org/drawingml/2006/table">
            <a:tbl>
              <a:tblPr/>
              <a:tblGrid>
                <a:gridCol w="3257550">
                  <a:extLst>
                    <a:ext uri="{9D8B030D-6E8A-4147-A177-3AD203B41FA5}">
                      <a16:colId xmlns:a16="http://schemas.microsoft.com/office/drawing/2014/main" val="20000"/>
                    </a:ext>
                  </a:extLst>
                </a:gridCol>
                <a:gridCol w="465138">
                  <a:extLst>
                    <a:ext uri="{9D8B030D-6E8A-4147-A177-3AD203B41FA5}">
                      <a16:colId xmlns:a16="http://schemas.microsoft.com/office/drawing/2014/main" val="20001"/>
                    </a:ext>
                  </a:extLst>
                </a:gridCol>
                <a:gridCol w="2830512">
                  <a:extLst>
                    <a:ext uri="{9D8B030D-6E8A-4147-A177-3AD203B41FA5}">
                      <a16:colId xmlns:a16="http://schemas.microsoft.com/office/drawing/2014/main" val="20002"/>
                    </a:ext>
                  </a:extLst>
                </a:gridCol>
                <a:gridCol w="996950">
                  <a:extLst>
                    <a:ext uri="{9D8B030D-6E8A-4147-A177-3AD203B41FA5}">
                      <a16:colId xmlns:a16="http://schemas.microsoft.com/office/drawing/2014/main" val="20003"/>
                    </a:ext>
                  </a:extLst>
                </a:gridCol>
                <a:gridCol w="1136650">
                  <a:extLst>
                    <a:ext uri="{9D8B030D-6E8A-4147-A177-3AD203B41FA5}">
                      <a16:colId xmlns:a16="http://schemas.microsoft.com/office/drawing/2014/main" val="20004"/>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Kostpris </a:t>
                      </a:r>
                      <a:r>
                        <a:rPr kumimoji="0" lang="nb-NO" sz="2400" b="0" i="0" u="none" strike="noStrike" cap="none" normalizeH="0" baseline="0">
                          <a:ln>
                            <a:noFill/>
                          </a:ln>
                          <a:solidFill>
                            <a:schemeClr val="tx1"/>
                          </a:solidFill>
                          <a:effectLst/>
                          <a:latin typeface="Times New Roman" pitchFamily="18" charset="0"/>
                          <a:cs typeface="Times New Roman" pitchFamily="18" charset="0"/>
                        </a:rPr>
                        <a:t>– </a:t>
                      </a:r>
                      <a:r>
                        <a:rPr kumimoji="0" lang="nb-NO" sz="2400" b="0" i="0" u="none" strike="noStrike" cap="none" normalizeH="0" baseline="0">
                          <a:ln>
                            <a:noFill/>
                          </a:ln>
                          <a:solidFill>
                            <a:schemeClr val="tx1"/>
                          </a:solidFill>
                          <a:effectLst/>
                          <a:latin typeface="Times New Roman" pitchFamily="18" charset="0"/>
                        </a:rPr>
                        <a:t>restverdi</a:t>
                      </a:r>
                    </a:p>
                  </a:txBody>
                  <a:tcPr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a:t>
                      </a: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dirty="0">
                          <a:ln>
                            <a:noFill/>
                          </a:ln>
                          <a:solidFill>
                            <a:schemeClr val="tx1"/>
                          </a:solidFill>
                          <a:effectLst/>
                          <a:latin typeface="Times New Roman" pitchFamily="18" charset="0"/>
                        </a:rPr>
                        <a:t>=</a:t>
                      </a:r>
                    </a:p>
                  </a:txBody>
                  <a:tcPr anchor="ctr" horzOverflow="overflow">
                    <a:lnL>
                      <a:noFill/>
                    </a:lnL>
                    <a:lnR>
                      <a:noFill/>
                    </a:lnR>
                    <a:lnT cap="flat">
                      <a:noFill/>
                    </a:lnT>
                    <a:lnB cap="flat">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anchor="ct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Økonomisk levetid</a:t>
                      </a:r>
                    </a:p>
                  </a:txBody>
                  <a:tcPr horzOverflow="overflow">
                    <a:lnL cap="flat">
                      <a:noFill/>
                    </a:lnL>
                    <a:lnR>
                      <a:noFill/>
                    </a:lnR>
                    <a:lnT w="12700" cap="flat" cmpd="sng" algn="ctr">
                      <a:solidFill>
                        <a:schemeClr val="tx1"/>
                      </a:solidFill>
                      <a:prstDash val="solid"/>
                      <a:round/>
                      <a:headEnd type="none" w="sm" len="sm"/>
                      <a:tailEnd type="none" w="sm" len="sm"/>
                    </a:lnT>
                    <a:lnB cap="flat">
                      <a:noFill/>
                    </a:lnB>
                    <a:lnTlToBr>
                      <a:noFill/>
                    </a:lnTlToBr>
                    <a:lnBlToTr>
                      <a:noFill/>
                    </a:lnBlToTr>
                    <a:noFill/>
                  </a:tcPr>
                </a:tc>
                <a:tc vMerge="1">
                  <a:txBody>
                    <a:bodyPr/>
                    <a:lstStyle/>
                    <a:p>
                      <a:endParaRPr lang="nb-NO"/>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sm" len="sm"/>
                      <a:tailEnd type="none" w="sm" len="sm"/>
                    </a:lnT>
                    <a:lnB cap="flat">
                      <a:noFill/>
                    </a:lnB>
                    <a:lnTlToBr>
                      <a:noFill/>
                    </a:lnTlToBr>
                    <a:lnBlToTr>
                      <a:noFill/>
                    </a:lnBlToTr>
                    <a:noFill/>
                  </a:tcPr>
                </a:tc>
                <a:tc vMerge="1">
                  <a:txBody>
                    <a:bodyPr/>
                    <a:lstStyle/>
                    <a:p>
                      <a:endParaRPr lang="nb-NO"/>
                    </a:p>
                  </a:txBody>
                  <a:tcPr/>
                </a:tc>
                <a:tc vMerge="1">
                  <a:txBody>
                    <a:bodyPr/>
                    <a:lstStyle/>
                    <a:p>
                      <a:endParaRPr lang="nb-NO"/>
                    </a:p>
                  </a:txBody>
                  <a:tcPr/>
                </a:tc>
                <a:extLst>
                  <a:ext uri="{0D108BD9-81ED-4DB2-BD59-A6C34878D82A}">
                    <a16:rowId xmlns:a16="http://schemas.microsoft.com/office/drawing/2014/main" val="10001"/>
                  </a:ext>
                </a:extLst>
              </a:tr>
            </a:tbl>
          </a:graphicData>
        </a:graphic>
      </p:graphicFrame>
      <p:sp>
        <p:nvSpPr>
          <p:cNvPr id="68635" name="Text Box 27"/>
          <p:cNvSpPr txBox="1">
            <a:spLocks noChangeArrowheads="1"/>
          </p:cNvSpPr>
          <p:nvPr/>
        </p:nvSpPr>
        <p:spPr bwMode="auto">
          <a:xfrm>
            <a:off x="533400" y="403860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nb-NO"/>
              <a:t>I salgsåret beregnes avskrivningene for perioden bilen har vært i bruk dvs. fram til 30.6.20x1 (6 måneder):</a:t>
            </a:r>
          </a:p>
          <a:p>
            <a:r>
              <a:rPr lang="nb-NO"/>
              <a:t>= 30 000 </a:t>
            </a:r>
            <a:r>
              <a:rPr lang="en-US">
                <a:cs typeface="Times New Roman" pitchFamily="18" charset="0"/>
              </a:rPr>
              <a:t>·</a:t>
            </a:r>
            <a:r>
              <a:rPr lang="nb-NO"/>
              <a:t> 6/12 = 15 000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35">
                                            <p:txEl>
                                              <p:pRg st="0" end="0"/>
                                            </p:txEl>
                                          </p:spTgt>
                                        </p:tgtEl>
                                        <p:attrNameLst>
                                          <p:attrName>style.visibility</p:attrName>
                                        </p:attrNameLst>
                                      </p:cBhvr>
                                      <p:to>
                                        <p:strVal val="visible"/>
                                      </p:to>
                                    </p:set>
                                    <p:anim calcmode="lin" valueType="num">
                                      <p:cBhvr additive="base">
                                        <p:cTn id="7" dur="500" fill="hold"/>
                                        <p:tgtEl>
                                          <p:spTgt spid="68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35">
                                            <p:txEl>
                                              <p:pRg st="1" end="1"/>
                                            </p:txEl>
                                          </p:spTgt>
                                        </p:tgtEl>
                                        <p:attrNameLst>
                                          <p:attrName>style.visibility</p:attrName>
                                        </p:attrNameLst>
                                      </p:cBhvr>
                                      <p:to>
                                        <p:strVal val="visible"/>
                                      </p:to>
                                    </p:set>
                                    <p:anim calcmode="lin" valueType="num">
                                      <p:cBhvr additive="base">
                                        <p:cTn id="13" dur="500" fill="hold"/>
                                        <p:tgtEl>
                                          <p:spTgt spid="68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6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nb-NO"/>
              <a:t>Varebil (1)</a:t>
            </a:r>
          </a:p>
        </p:txBody>
      </p:sp>
      <p:sp>
        <p:nvSpPr>
          <p:cNvPr id="67587" name="Rectangle 3"/>
          <p:cNvSpPr>
            <a:spLocks noGrp="1" noChangeArrowheads="1"/>
          </p:cNvSpPr>
          <p:nvPr>
            <p:ph idx="1"/>
          </p:nvPr>
        </p:nvSpPr>
        <p:spPr/>
        <p:txBody>
          <a:bodyPr/>
          <a:lstStyle/>
          <a:p>
            <a:r>
              <a:rPr lang="nb-NO"/>
              <a:t>Solgt varebil – beregning av gevinst eller tap</a:t>
            </a:r>
          </a:p>
        </p:txBody>
      </p:sp>
      <p:sp>
        <p:nvSpPr>
          <p:cNvPr id="39" name="Plassholder for bunntekst 3"/>
          <p:cNvSpPr>
            <a:spLocks noGrp="1"/>
          </p:cNvSpPr>
          <p:nvPr>
            <p:ph type="ftr" sz="quarter" idx="11"/>
          </p:nvPr>
        </p:nvSpPr>
        <p:spPr/>
        <p:txBody>
          <a:bodyPr/>
          <a:lstStyle/>
          <a:p>
            <a:r>
              <a:rPr lang="nb-NO"/>
              <a:t>Case - Olsen Handel AS</a:t>
            </a:r>
          </a:p>
        </p:txBody>
      </p:sp>
      <p:sp>
        <p:nvSpPr>
          <p:cNvPr id="40" name="Plassholder for lysbildenummer 4"/>
          <p:cNvSpPr>
            <a:spLocks noGrp="1"/>
          </p:cNvSpPr>
          <p:nvPr>
            <p:ph type="sldNum" sz="quarter" idx="12"/>
          </p:nvPr>
        </p:nvSpPr>
        <p:spPr/>
        <p:txBody>
          <a:bodyPr/>
          <a:lstStyle/>
          <a:p>
            <a:fld id="{48C9B529-4BFB-4753-8B96-CF66F5B5E823}" type="slidenum">
              <a:rPr lang="nb-NO"/>
              <a:pPr/>
              <a:t>8</a:t>
            </a:fld>
            <a:endParaRPr lang="nb-NO"/>
          </a:p>
        </p:txBody>
      </p:sp>
      <p:graphicFrame>
        <p:nvGraphicFramePr>
          <p:cNvPr id="67641" name="Group 57"/>
          <p:cNvGraphicFramePr>
            <a:graphicFrameLocks noGrp="1"/>
          </p:cNvGraphicFramePr>
          <p:nvPr>
            <p:extLst>
              <p:ext uri="{D42A27DB-BD31-4B8C-83A1-F6EECF244321}">
                <p14:modId xmlns:p14="http://schemas.microsoft.com/office/powerpoint/2010/main" val="1854821888"/>
              </p:ext>
            </p:extLst>
          </p:nvPr>
        </p:nvGraphicFramePr>
        <p:xfrm>
          <a:off x="533400" y="2590800"/>
          <a:ext cx="8534400" cy="2286000"/>
        </p:xfrm>
        <a:graphic>
          <a:graphicData uri="http://schemas.openxmlformats.org/drawingml/2006/table">
            <a:tbl>
              <a:tblPr/>
              <a:tblGrid>
                <a:gridCol w="4183063">
                  <a:extLst>
                    <a:ext uri="{9D8B030D-6E8A-4147-A177-3AD203B41FA5}">
                      <a16:colId xmlns:a16="http://schemas.microsoft.com/office/drawing/2014/main" val="20000"/>
                    </a:ext>
                  </a:extLst>
                </a:gridCol>
                <a:gridCol w="1506537">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28892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Balanseverdi 1.1.20x1</a:t>
                      </a: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2702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cs typeface="Times New Roman" pitchFamily="18" charset="0"/>
                        </a:rPr>
                        <a:t>– </a:t>
                      </a:r>
                      <a:r>
                        <a:rPr kumimoji="0" lang="nb-NO" sz="2400" b="0" i="0" u="none" strike="noStrike" cap="none" normalizeH="0" baseline="0">
                          <a:ln>
                            <a:noFill/>
                          </a:ln>
                          <a:solidFill>
                            <a:schemeClr val="tx1"/>
                          </a:solidFill>
                          <a:effectLst/>
                          <a:latin typeface="Times New Roman" pitchFamily="18" charset="0"/>
                        </a:rPr>
                        <a:t>Avskrivning 1.1. til 30.6.20x1</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2702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Balanseverdi den 30.6.20x1</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28613">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Salgssum (se saldobalansen)</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2400" b="0" i="0" u="none" strike="noStrike" cap="none" normalizeH="0" baseline="0">
                          <a:ln>
                            <a:noFill/>
                          </a:ln>
                          <a:solidFill>
                            <a:schemeClr val="tx1"/>
                          </a:solidFill>
                          <a:effectLst/>
                          <a:latin typeface="Times New Roman" pitchFamily="18" charset="0"/>
                        </a:rPr>
                        <a:t>= Gevinst ved salg</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a:noFill/>
                    </a:lnR>
                    <a:lnT w="12700" cap="flat" cmpd="sng" algn="ctr">
                      <a:solidFill>
                        <a:schemeClr val="tx1"/>
                      </a:solidFill>
                      <a:prstDash val="solid"/>
                      <a:round/>
                      <a:headEnd type="none" w="sm" len="sm"/>
                      <a:tailEnd type="none" w="sm" len="sm"/>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2400" b="0" i="0" u="none" strike="noStrike" cap="none" normalizeH="0" baseline="0" dirty="0">
                        <a:ln>
                          <a:noFill/>
                        </a:ln>
                        <a:solidFill>
                          <a:schemeClr val="tx1"/>
                        </a:solidFill>
                        <a:effectLst/>
                        <a:latin typeface="Times New Roman" pitchFamily="18"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7639" name="Text Box 55"/>
          <p:cNvSpPr txBox="1">
            <a:spLocks noChangeArrowheads="1"/>
          </p:cNvSpPr>
          <p:nvPr/>
        </p:nvSpPr>
        <p:spPr bwMode="auto">
          <a:xfrm>
            <a:off x="533400" y="5334000"/>
            <a:ext cx="7505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Gevinst eller tap ved avgang presenteres netto i regnskapet. </a:t>
            </a:r>
            <a:br>
              <a:rPr lang="nb-NO"/>
            </a:br>
            <a:r>
              <a:rPr lang="nb-NO"/>
              <a:t>Gevinst er en inntekt, mens et tap vil være en kostnad.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639"/>
                                        </p:tgtEl>
                                        <p:attrNameLst>
                                          <p:attrName>style.visibility</p:attrName>
                                        </p:attrNameLst>
                                      </p:cBhvr>
                                      <p:to>
                                        <p:strVal val="visible"/>
                                      </p:to>
                                    </p:set>
                                    <p:anim calcmode="lin" valueType="num">
                                      <p:cBhvr additive="base">
                                        <p:cTn id="7" dur="500" fill="hold"/>
                                        <p:tgtEl>
                                          <p:spTgt spid="67639"/>
                                        </p:tgtEl>
                                        <p:attrNameLst>
                                          <p:attrName>ppt_x</p:attrName>
                                        </p:attrNameLst>
                                      </p:cBhvr>
                                      <p:tavLst>
                                        <p:tav tm="0">
                                          <p:val>
                                            <p:strVal val="0-#ppt_w/2"/>
                                          </p:val>
                                        </p:tav>
                                        <p:tav tm="100000">
                                          <p:val>
                                            <p:strVal val="#ppt_x"/>
                                          </p:val>
                                        </p:tav>
                                      </p:tavLst>
                                    </p:anim>
                                    <p:anim calcmode="lin" valueType="num">
                                      <p:cBhvr additive="base">
                                        <p:cTn id="8" dur="500" fill="hold"/>
                                        <p:tgtEl>
                                          <p:spTgt spid="676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7641"/>
                                        </p:tgtEl>
                                        <p:attrNameLst>
                                          <p:attrName>style.visibility</p:attrName>
                                        </p:attrNameLst>
                                      </p:cBhvr>
                                      <p:to>
                                        <p:strVal val="visible"/>
                                      </p:to>
                                    </p:set>
                                    <p:anim calcmode="lin" valueType="num">
                                      <p:cBhvr additive="base">
                                        <p:cTn id="13" dur="500" fill="hold"/>
                                        <p:tgtEl>
                                          <p:spTgt spid="67641"/>
                                        </p:tgtEl>
                                        <p:attrNameLst>
                                          <p:attrName>ppt_x</p:attrName>
                                        </p:attrNameLst>
                                      </p:cBhvr>
                                      <p:tavLst>
                                        <p:tav tm="0">
                                          <p:val>
                                            <p:strVal val="0-#ppt_w/2"/>
                                          </p:val>
                                        </p:tav>
                                        <p:tav tm="100000">
                                          <p:val>
                                            <p:strVal val="#ppt_x"/>
                                          </p:val>
                                        </p:tav>
                                      </p:tavLst>
                                    </p:anim>
                                    <p:anim calcmode="lin" valueType="num">
                                      <p:cBhvr additive="base">
                                        <p:cTn id="14" dur="500" fill="hold"/>
                                        <p:tgtEl>
                                          <p:spTgt spid="676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3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a:xfrm>
            <a:off x="76200" y="457200"/>
            <a:ext cx="8839200" cy="1155700"/>
          </a:xfrm>
        </p:spPr>
        <p:txBody>
          <a:bodyPr/>
          <a:lstStyle/>
          <a:p>
            <a:r>
              <a:rPr lang="nb-NO"/>
              <a:t>Varebil (1)</a:t>
            </a:r>
          </a:p>
        </p:txBody>
      </p:sp>
      <p:sp>
        <p:nvSpPr>
          <p:cNvPr id="73" name="Plassholder for bunntekst 2"/>
          <p:cNvSpPr>
            <a:spLocks noGrp="1"/>
          </p:cNvSpPr>
          <p:nvPr>
            <p:ph type="ftr" sz="quarter" idx="11"/>
          </p:nvPr>
        </p:nvSpPr>
        <p:spPr/>
        <p:txBody>
          <a:bodyPr/>
          <a:lstStyle/>
          <a:p>
            <a:r>
              <a:rPr lang="nb-NO"/>
              <a:t>Case - Olsen Handel AS</a:t>
            </a:r>
          </a:p>
        </p:txBody>
      </p:sp>
      <p:sp>
        <p:nvSpPr>
          <p:cNvPr id="74" name="Plassholder for lysbildenummer 3"/>
          <p:cNvSpPr>
            <a:spLocks noGrp="1"/>
          </p:cNvSpPr>
          <p:nvPr>
            <p:ph type="sldNum" sz="quarter" idx="12"/>
          </p:nvPr>
        </p:nvSpPr>
        <p:spPr/>
        <p:txBody>
          <a:bodyPr/>
          <a:lstStyle/>
          <a:p>
            <a:fld id="{84137181-00C1-41C7-925D-B6725D780885}" type="slidenum">
              <a:rPr lang="nb-NO"/>
              <a:pPr/>
              <a:t>9</a:t>
            </a:fld>
            <a:endParaRPr lang="nb-NO"/>
          </a:p>
        </p:txBody>
      </p:sp>
      <p:graphicFrame>
        <p:nvGraphicFramePr>
          <p:cNvPr id="59545" name="Group 1177"/>
          <p:cNvGraphicFramePr>
            <a:graphicFrameLocks noGrp="1"/>
          </p:cNvGraphicFramePr>
          <p:nvPr>
            <p:extLst>
              <p:ext uri="{D42A27DB-BD31-4B8C-83A1-F6EECF244321}">
                <p14:modId xmlns:p14="http://schemas.microsoft.com/office/powerpoint/2010/main" val="1489167659"/>
              </p:ext>
            </p:extLst>
          </p:nvPr>
        </p:nvGraphicFramePr>
        <p:xfrm>
          <a:off x="152400" y="1447800"/>
          <a:ext cx="8991600" cy="3399536"/>
        </p:xfrm>
        <a:graphic>
          <a:graphicData uri="http://schemas.openxmlformats.org/drawingml/2006/table">
            <a:tbl>
              <a:tblPr/>
              <a:tblGrid>
                <a:gridCol w="1395413">
                  <a:extLst>
                    <a:ext uri="{9D8B030D-6E8A-4147-A177-3AD203B41FA5}">
                      <a16:colId xmlns:a16="http://schemas.microsoft.com/office/drawing/2014/main" val="20000"/>
                    </a:ext>
                  </a:extLst>
                </a:gridCol>
                <a:gridCol w="86360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1150937">
                  <a:extLst>
                    <a:ext uri="{9D8B030D-6E8A-4147-A177-3AD203B41FA5}">
                      <a16:colId xmlns:a16="http://schemas.microsoft.com/office/drawing/2014/main" val="20004"/>
                    </a:ext>
                  </a:extLst>
                </a:gridCol>
                <a:gridCol w="8255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852488">
                  <a:extLst>
                    <a:ext uri="{9D8B030D-6E8A-4147-A177-3AD203B41FA5}">
                      <a16:colId xmlns:a16="http://schemas.microsoft.com/office/drawing/2014/main" val="20007"/>
                    </a:ext>
                  </a:extLst>
                </a:gridCol>
                <a:gridCol w="900112">
                  <a:extLst>
                    <a:ext uri="{9D8B030D-6E8A-4147-A177-3AD203B41FA5}">
                      <a16:colId xmlns:a16="http://schemas.microsoft.com/office/drawing/2014/main" val="20008"/>
                    </a:ext>
                  </a:extLst>
                </a:gridCol>
              </a:tblGrid>
              <a:tr h="406400">
                <a:tc row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Olsen Handel AS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Saldobalanse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Avslutnings-posteringer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Resultat</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20x1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Balanse</a:t>
                      </a:r>
                    </a:p>
                    <a:p>
                      <a:pPr marL="0" marR="0" lvl="0" indent="0" algn="ct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31.12.20x1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extLst>
                  <a:ext uri="{0D108BD9-81ED-4DB2-BD59-A6C34878D82A}">
                    <a16:rowId xmlns:a16="http://schemas.microsoft.com/office/drawing/2014/main" val="10000"/>
                  </a:ext>
                </a:extLst>
              </a:tr>
              <a:tr h="40640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dirty="0">
                          <a:ln>
                            <a:noFill/>
                          </a:ln>
                          <a:solidFill>
                            <a:schemeClr val="tx1"/>
                          </a:solidFill>
                          <a:effectLst/>
                          <a:latin typeface="Times New Roman" pitchFamily="18" charset="0"/>
                        </a:rPr>
                        <a:t>Debet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Varebil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80 000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533400" marR="0" lvl="0" indent="-53340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Salgs-gevinst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75 000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CFFFF"/>
                    </a:solidFill>
                  </a:tcPr>
                </a:tc>
                <a:extLst>
                  <a:ext uri="{0D108BD9-81ED-4DB2-BD59-A6C34878D82A}">
                    <a16:rowId xmlns:a16="http://schemas.microsoft.com/office/drawing/2014/main" val="10004"/>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Avskrivning</a:t>
                      </a:r>
                    </a:p>
                    <a:p>
                      <a:pPr marL="0" marR="0" lvl="0" indent="0" algn="l" defTabSz="914400" rtl="0" eaLnBrk="1" fontAlgn="base" latinLnBrk="0" hangingPunct="1">
                        <a:lnSpc>
                          <a:spcPct val="100000"/>
                        </a:lnSpc>
                        <a:spcBef>
                          <a:spcPct val="20000"/>
                        </a:spcBef>
                        <a:spcAft>
                          <a:spcPct val="0"/>
                        </a:spcAft>
                        <a:buClrTx/>
                        <a:buSzPct val="75000"/>
                        <a:buFont typeface="Wingdings" pitchFamily="2" charset="2"/>
                        <a:buNone/>
                        <a:tabLst/>
                      </a:pPr>
                      <a:r>
                        <a:rPr kumimoji="0" lang="nb-NO" sz="1800" b="0" i="0" u="none" strike="noStrike" cap="none" normalizeH="0" baseline="0">
                          <a:ln>
                            <a:noFill/>
                          </a:ln>
                          <a:solidFill>
                            <a:schemeClr val="tx1"/>
                          </a:solidFill>
                          <a:effectLst/>
                          <a:latin typeface="Times New Roman" pitchFamily="18" charset="0"/>
                        </a:rPr>
                        <a:t>varebil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75000"/>
                        <a:buFont typeface="Wingdings" pitchFamily="2" charset="2"/>
                        <a:buNone/>
                        <a:tabLst/>
                      </a:pPr>
                      <a:endParaRPr kumimoji="0" lang="nb-NO"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9501" name="Text Box 1133"/>
          <p:cNvSpPr txBox="1">
            <a:spLocks noChangeArrowheads="1"/>
          </p:cNvSpPr>
          <p:nvPr/>
        </p:nvSpPr>
        <p:spPr bwMode="auto">
          <a:xfrm>
            <a:off x="533400" y="5562600"/>
            <a:ext cx="68786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Saldoen etter foretatt avslutningspostering </a:t>
            </a:r>
            <a:br>
              <a:rPr lang="nb-NO"/>
            </a:br>
            <a:r>
              <a:rPr lang="nb-NO"/>
              <a:t>overføres direkte til kolonnen for resultat eller balanse.</a:t>
            </a:r>
          </a:p>
        </p:txBody>
      </p:sp>
      <p:sp>
        <p:nvSpPr>
          <p:cNvPr id="59502" name="Text Box 1134"/>
          <p:cNvSpPr txBox="1">
            <a:spLocks noChangeArrowheads="1"/>
          </p:cNvSpPr>
          <p:nvPr/>
        </p:nvSpPr>
        <p:spPr bwMode="auto">
          <a:xfrm>
            <a:off x="533400" y="5105400"/>
            <a:ext cx="8459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a:t>Saldoen på kontoen er forskjellen mellom debet- og kreditbeløpene.</a:t>
            </a: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1745</Words>
  <Application>Microsoft Office PowerPoint</Application>
  <PresentationFormat>Skjermfremvisning (4:3)</PresentationFormat>
  <Paragraphs>552</Paragraphs>
  <Slides>34</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34</vt:i4>
      </vt:variant>
    </vt:vector>
  </HeadingPairs>
  <TitlesOfParts>
    <vt:vector size="40" baseType="lpstr">
      <vt:lpstr>Arial</vt:lpstr>
      <vt:lpstr>Calibri</vt:lpstr>
      <vt:lpstr>Calibri Light</vt:lpstr>
      <vt:lpstr>Times New Roman</vt:lpstr>
      <vt:lpstr>Wingdings</vt:lpstr>
      <vt:lpstr>Office-tema</vt:lpstr>
      <vt:lpstr> Finansregnskap  Case i tabellarisk avslutning  Olsen Handel AS (22 %) (student) </vt:lpstr>
      <vt:lpstr>Oppgave</vt:lpstr>
      <vt:lpstr>Oppgave</vt:lpstr>
      <vt:lpstr>Tilleggsmomenter per 31.12.20x1</vt:lpstr>
      <vt:lpstr>PowerPoint-presentasjon</vt:lpstr>
      <vt:lpstr>PowerPoint-presentasjon</vt:lpstr>
      <vt:lpstr>Varebil (1)</vt:lpstr>
      <vt:lpstr>Varebil (1)</vt:lpstr>
      <vt:lpstr>Varebil (1)</vt:lpstr>
      <vt:lpstr>Inventar (2)</vt:lpstr>
      <vt:lpstr>Varelager (3)</vt:lpstr>
      <vt:lpstr>Varelager (3)</vt:lpstr>
      <vt:lpstr>Kundefordringer (4)</vt:lpstr>
      <vt:lpstr>Husleie (5)</vt:lpstr>
      <vt:lpstr>Husleie (5)</vt:lpstr>
      <vt:lpstr>Aksjer (6)</vt:lpstr>
      <vt:lpstr>Aksjer (6)</vt:lpstr>
      <vt:lpstr>Bankinnskudd folie (7)</vt:lpstr>
      <vt:lpstr>Bankinnskudd folie (7)</vt:lpstr>
      <vt:lpstr>Kassakreditt (8)</vt:lpstr>
      <vt:lpstr>Påløpne renter lån (9)</vt:lpstr>
      <vt:lpstr>Rentekostnader (8, 9)</vt:lpstr>
      <vt:lpstr>Lønn (10)</vt:lpstr>
      <vt:lpstr>Lønn (10)</vt:lpstr>
      <vt:lpstr>Feriepenger (11)</vt:lpstr>
      <vt:lpstr>Feriepenger (11)</vt:lpstr>
      <vt:lpstr>Arbeidsgiveravgift (12)</vt:lpstr>
      <vt:lpstr>Arbeidsgiveravgift (12)</vt:lpstr>
      <vt:lpstr>Skattekostnad (13)</vt:lpstr>
      <vt:lpstr>Skattekostnad (13)</vt:lpstr>
      <vt:lpstr>Skattekostnad (13)</vt:lpstr>
      <vt:lpstr>Resultatdisponering (14, 15)</vt:lpstr>
      <vt:lpstr>Resultatdisponering (14,15)</vt:lpstr>
      <vt:lpstr>Spørsmål b: Beregning av maksimalt aksjeutbytte</vt:lpstr>
    </vt:vector>
  </TitlesOfParts>
  <Company>HiST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Trond Kristoffersen</dc:title>
  <dc:creator>FoU</dc:creator>
  <cp:lastModifiedBy>Trond Kristoffersen</cp:lastModifiedBy>
  <cp:revision>79</cp:revision>
  <cp:lastPrinted>2016-08-11T12:14:28Z</cp:lastPrinted>
  <dcterms:created xsi:type="dcterms:W3CDTF">2000-08-21T14:00:29Z</dcterms:created>
  <dcterms:modified xsi:type="dcterms:W3CDTF">2019-08-09T13:08:19Z</dcterms:modified>
</cp:coreProperties>
</file>