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3" r:id="rId1"/>
  </p:sldMasterIdLst>
  <p:notesMasterIdLst>
    <p:notesMasterId r:id="rId36"/>
  </p:notesMasterIdLst>
  <p:handoutMasterIdLst>
    <p:handoutMasterId r:id="rId37"/>
  </p:handoutMasterIdLst>
  <p:sldIdLst>
    <p:sldId id="256" r:id="rId2"/>
    <p:sldId id="301" r:id="rId3"/>
    <p:sldId id="317" r:id="rId4"/>
    <p:sldId id="303" r:id="rId5"/>
    <p:sldId id="315" r:id="rId6"/>
    <p:sldId id="316" r:id="rId7"/>
    <p:sldId id="287" r:id="rId8"/>
    <p:sldId id="286" r:id="rId9"/>
    <p:sldId id="282" r:id="rId10"/>
    <p:sldId id="306" r:id="rId11"/>
    <p:sldId id="265" r:id="rId12"/>
    <p:sldId id="289" r:id="rId13"/>
    <p:sldId id="307" r:id="rId14"/>
    <p:sldId id="271" r:id="rId15"/>
    <p:sldId id="272" r:id="rId16"/>
    <p:sldId id="308" r:id="rId17"/>
    <p:sldId id="309" r:id="rId18"/>
    <p:sldId id="290" r:id="rId19"/>
    <p:sldId id="291" r:id="rId20"/>
    <p:sldId id="292" r:id="rId21"/>
    <p:sldId id="294" r:id="rId22"/>
    <p:sldId id="295" r:id="rId23"/>
    <p:sldId id="269" r:id="rId24"/>
    <p:sldId id="298" r:id="rId25"/>
    <p:sldId id="296" r:id="rId26"/>
    <p:sldId id="297" r:id="rId27"/>
    <p:sldId id="299" r:id="rId28"/>
    <p:sldId id="300" r:id="rId29"/>
    <p:sldId id="277" r:id="rId30"/>
    <p:sldId id="310" r:id="rId31"/>
    <p:sldId id="278" r:id="rId32"/>
    <p:sldId id="279" r:id="rId33"/>
    <p:sldId id="283" r:id="rId34"/>
    <p:sldId id="314" r:id="rId35"/>
  </p:sldIdLst>
  <p:sldSz cx="9144000" cy="6858000" type="screen4x3"/>
  <p:notesSz cx="6794500" cy="99314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65">
          <p15:clr>
            <a:srgbClr val="A4A3A4"/>
          </p15:clr>
        </p15:guide>
        <p15:guide id="2" pos="3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FF"/>
    <a:srgbClr val="00FFFF"/>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showGuides="1">
      <p:cViewPr varScale="1">
        <p:scale>
          <a:sx n="130" d="100"/>
          <a:sy n="130" d="100"/>
        </p:scale>
        <p:origin x="1074" y="126"/>
      </p:cViewPr>
      <p:guideLst>
        <p:guide orient="horz" pos="4065"/>
        <p:guide pos="34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_rels/viewProps.xml.rels><?xml version="1.0" encoding="UTF-8" standalone="yes"?>
<Relationships xmlns="http://schemas.openxmlformats.org/package/2006/relationships"><Relationship Id="rId1"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2943438" cy="495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nb-NO"/>
          </a:p>
        </p:txBody>
      </p:sp>
      <p:sp>
        <p:nvSpPr>
          <p:cNvPr id="22531" name="Rectangle 3"/>
          <p:cNvSpPr>
            <a:spLocks noGrp="1" noChangeArrowheads="1"/>
          </p:cNvSpPr>
          <p:nvPr>
            <p:ph type="dt" sz="quarter" idx="1"/>
          </p:nvPr>
        </p:nvSpPr>
        <p:spPr bwMode="auto">
          <a:xfrm>
            <a:off x="3851063" y="0"/>
            <a:ext cx="2943437" cy="495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nb-NO"/>
          </a:p>
        </p:txBody>
      </p:sp>
      <p:sp>
        <p:nvSpPr>
          <p:cNvPr id="22532" name="Rectangle 4"/>
          <p:cNvSpPr>
            <a:spLocks noGrp="1" noChangeArrowheads="1"/>
          </p:cNvSpPr>
          <p:nvPr>
            <p:ph type="ftr" sz="quarter" idx="2"/>
          </p:nvPr>
        </p:nvSpPr>
        <p:spPr bwMode="auto">
          <a:xfrm>
            <a:off x="0" y="9435862"/>
            <a:ext cx="2943438" cy="495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nb-NO"/>
          </a:p>
        </p:txBody>
      </p:sp>
      <p:sp>
        <p:nvSpPr>
          <p:cNvPr id="22533" name="Rectangle 5"/>
          <p:cNvSpPr>
            <a:spLocks noGrp="1" noChangeArrowheads="1"/>
          </p:cNvSpPr>
          <p:nvPr>
            <p:ph type="sldNum" sz="quarter" idx="3"/>
          </p:nvPr>
        </p:nvSpPr>
        <p:spPr bwMode="auto">
          <a:xfrm>
            <a:off x="3851063" y="9435862"/>
            <a:ext cx="2943437" cy="495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F0AE397F-C68E-43C7-8E2C-17BE0AE7EAE3}" type="slidenum">
              <a:rPr lang="nb-NO"/>
              <a:pPr/>
              <a:t>‹#›</a:t>
            </a:fld>
            <a:endParaRPr lang="nb-NO"/>
          </a:p>
        </p:txBody>
      </p:sp>
    </p:spTree>
    <p:extLst>
      <p:ext uri="{BB962C8B-B14F-4D97-AF65-F5344CB8AC3E}">
        <p14:creationId xmlns:p14="http://schemas.microsoft.com/office/powerpoint/2010/main" val="793823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43438" cy="495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nb-NO"/>
          </a:p>
        </p:txBody>
      </p:sp>
      <p:sp>
        <p:nvSpPr>
          <p:cNvPr id="6147" name="Rectangle 3"/>
          <p:cNvSpPr>
            <a:spLocks noGrp="1" noChangeArrowheads="1"/>
          </p:cNvSpPr>
          <p:nvPr>
            <p:ph type="dt" idx="1"/>
          </p:nvPr>
        </p:nvSpPr>
        <p:spPr bwMode="auto">
          <a:xfrm>
            <a:off x="3851063" y="0"/>
            <a:ext cx="2943437" cy="495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nb-NO"/>
          </a:p>
        </p:txBody>
      </p:sp>
      <p:sp>
        <p:nvSpPr>
          <p:cNvPr id="6148" name="Rectangle 4"/>
          <p:cNvSpPr>
            <a:spLocks noGrp="1" noRot="1" noChangeAspect="1" noChangeArrowheads="1" noTextEdit="1"/>
          </p:cNvSpPr>
          <p:nvPr>
            <p:ph type="sldImg" idx="2"/>
          </p:nvPr>
        </p:nvSpPr>
        <p:spPr bwMode="auto">
          <a:xfrm>
            <a:off x="914400" y="744538"/>
            <a:ext cx="4965700" cy="3725862"/>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9" name="Rectangle 5"/>
          <p:cNvSpPr>
            <a:spLocks noGrp="1" noChangeArrowheads="1"/>
          </p:cNvSpPr>
          <p:nvPr>
            <p:ph type="body" sz="quarter" idx="3"/>
          </p:nvPr>
        </p:nvSpPr>
        <p:spPr bwMode="auto">
          <a:xfrm>
            <a:off x="906039" y="4718726"/>
            <a:ext cx="4982422" cy="44677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6150" name="Rectangle 6"/>
          <p:cNvSpPr>
            <a:spLocks noGrp="1" noChangeArrowheads="1"/>
          </p:cNvSpPr>
          <p:nvPr>
            <p:ph type="ftr" sz="quarter" idx="4"/>
          </p:nvPr>
        </p:nvSpPr>
        <p:spPr bwMode="auto">
          <a:xfrm>
            <a:off x="0" y="9435862"/>
            <a:ext cx="2943438" cy="495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nb-NO"/>
          </a:p>
        </p:txBody>
      </p:sp>
      <p:sp>
        <p:nvSpPr>
          <p:cNvPr id="6151" name="Rectangle 7"/>
          <p:cNvSpPr>
            <a:spLocks noGrp="1" noChangeArrowheads="1"/>
          </p:cNvSpPr>
          <p:nvPr>
            <p:ph type="sldNum" sz="quarter" idx="5"/>
          </p:nvPr>
        </p:nvSpPr>
        <p:spPr bwMode="auto">
          <a:xfrm>
            <a:off x="3851063" y="9435862"/>
            <a:ext cx="2943437" cy="495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8D81D750-D477-49DB-A5E3-07FAFE106A6E}" type="slidenum">
              <a:rPr lang="nb-NO"/>
              <a:pPr/>
              <a:t>‹#›</a:t>
            </a:fld>
            <a:endParaRPr lang="nb-NO"/>
          </a:p>
        </p:txBody>
      </p:sp>
    </p:spTree>
    <p:extLst>
      <p:ext uri="{BB962C8B-B14F-4D97-AF65-F5344CB8AC3E}">
        <p14:creationId xmlns:p14="http://schemas.microsoft.com/office/powerpoint/2010/main" val="18491211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p:cNvSpPr>
            <a:spLocks noGrp="1"/>
          </p:cNvSpPr>
          <p:nvPr>
            <p:ph type="ctrTitle"/>
          </p:nvPr>
        </p:nvSpPr>
        <p:spPr>
          <a:xfrm>
            <a:off x="1143000" y="1122363"/>
            <a:ext cx="6858000" cy="2387600"/>
          </a:xfrm>
        </p:spPr>
        <p:txBody>
          <a:bodyPr anchor="b"/>
          <a:lstStyle>
            <a:lvl1pPr algn="ctr">
              <a:defRPr sz="4500"/>
            </a:lvl1pPr>
          </a:lstStyle>
          <a:p>
            <a:r>
              <a:rPr lang="nb-NO"/>
              <a:t>Klikk for å redigere tittelstil</a:t>
            </a:r>
          </a:p>
        </p:txBody>
      </p:sp>
      <p:sp>
        <p:nvSpPr>
          <p:cNvPr id="3" name="Undertittel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nb-NO"/>
              <a:t>Klikk for å redigere undertittelstil i malen</a:t>
            </a:r>
          </a:p>
        </p:txBody>
      </p:sp>
      <p:sp>
        <p:nvSpPr>
          <p:cNvPr id="4" name="Plassholder for dato 3"/>
          <p:cNvSpPr>
            <a:spLocks noGrp="1"/>
          </p:cNvSpPr>
          <p:nvPr>
            <p:ph type="dt" sz="half" idx="10"/>
          </p:nvPr>
        </p:nvSpPr>
        <p:spPr/>
        <p:txBody>
          <a:bodyPr/>
          <a:lstStyle/>
          <a:p>
            <a:fld id="{7AB556ED-90B8-4BDA-9092-3DCA2CBE0C47}" type="datetimeFigureOut">
              <a:rPr lang="nb-NO" smtClean="0"/>
              <a:t>09.08.2019</a:t>
            </a:fld>
            <a:endParaRPr lang="nb-NO"/>
          </a:p>
        </p:txBody>
      </p:sp>
      <p:sp>
        <p:nvSpPr>
          <p:cNvPr id="5" name="Plassholder for bunntekst 4"/>
          <p:cNvSpPr>
            <a:spLocks noGrp="1"/>
          </p:cNvSpPr>
          <p:nvPr>
            <p:ph type="ftr" sz="quarter" idx="11"/>
          </p:nvPr>
        </p:nvSpPr>
        <p:spPr/>
        <p:txBody>
          <a:bodyPr/>
          <a:lstStyle/>
          <a:p>
            <a:r>
              <a:rPr lang="nb-NO"/>
              <a:t>Case - Olsen Handel AS</a:t>
            </a:r>
          </a:p>
        </p:txBody>
      </p:sp>
      <p:sp>
        <p:nvSpPr>
          <p:cNvPr id="6" name="Plassholder for lysbildenummer 5"/>
          <p:cNvSpPr>
            <a:spLocks noGrp="1"/>
          </p:cNvSpPr>
          <p:nvPr>
            <p:ph type="sldNum" sz="quarter" idx="12"/>
          </p:nvPr>
        </p:nvSpPr>
        <p:spPr/>
        <p:txBody>
          <a:bodyPr/>
          <a:lstStyle/>
          <a:p>
            <a:fld id="{882DD274-223C-4229-8705-46B20CED2E4D}" type="slidenum">
              <a:rPr lang="nb-NO" smtClean="0"/>
              <a:pPr/>
              <a:t>‹#›</a:t>
            </a:fld>
            <a:endParaRPr lang="nb-NO"/>
          </a:p>
        </p:txBody>
      </p:sp>
    </p:spTree>
    <p:extLst>
      <p:ext uri="{BB962C8B-B14F-4D97-AF65-F5344CB8AC3E}">
        <p14:creationId xmlns:p14="http://schemas.microsoft.com/office/powerpoint/2010/main" val="601376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3" name="Plassholder for loddrett tekst 2"/>
          <p:cNvSpPr>
            <a:spLocks noGrp="1"/>
          </p:cNvSpPr>
          <p:nvPr>
            <p:ph type="body" orient="vert" idx="1"/>
          </p:nvPr>
        </p:nvSpPr>
        <p:spPr/>
        <p:txBody>
          <a:bodyPr vert="eaVert"/>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p:cNvSpPr>
            <a:spLocks noGrp="1"/>
          </p:cNvSpPr>
          <p:nvPr>
            <p:ph type="dt" sz="half" idx="10"/>
          </p:nvPr>
        </p:nvSpPr>
        <p:spPr/>
        <p:txBody>
          <a:bodyPr/>
          <a:lstStyle/>
          <a:p>
            <a:fld id="{7AB556ED-90B8-4BDA-9092-3DCA2CBE0C47}" type="datetimeFigureOut">
              <a:rPr lang="nb-NO" smtClean="0"/>
              <a:t>09.08.2019</a:t>
            </a:fld>
            <a:endParaRPr lang="nb-NO"/>
          </a:p>
        </p:txBody>
      </p:sp>
      <p:sp>
        <p:nvSpPr>
          <p:cNvPr id="5" name="Plassholder for bunntekst 4"/>
          <p:cNvSpPr>
            <a:spLocks noGrp="1"/>
          </p:cNvSpPr>
          <p:nvPr>
            <p:ph type="ftr" sz="quarter" idx="11"/>
          </p:nvPr>
        </p:nvSpPr>
        <p:spPr/>
        <p:txBody>
          <a:bodyPr/>
          <a:lstStyle/>
          <a:p>
            <a:r>
              <a:rPr lang="nb-NO"/>
              <a:t>Case - Olsen Handel AS</a:t>
            </a:r>
          </a:p>
        </p:txBody>
      </p:sp>
      <p:sp>
        <p:nvSpPr>
          <p:cNvPr id="6" name="Plassholder for lysbildenummer 5"/>
          <p:cNvSpPr>
            <a:spLocks noGrp="1"/>
          </p:cNvSpPr>
          <p:nvPr>
            <p:ph type="sldNum" sz="quarter" idx="12"/>
          </p:nvPr>
        </p:nvSpPr>
        <p:spPr/>
        <p:txBody>
          <a:bodyPr/>
          <a:lstStyle/>
          <a:p>
            <a:fld id="{EBDA4E25-C788-4B2E-975D-03F05F71BBC3}" type="slidenum">
              <a:rPr lang="nb-NO" smtClean="0"/>
              <a:pPr/>
              <a:t>‹#›</a:t>
            </a:fld>
            <a:endParaRPr lang="nb-NO"/>
          </a:p>
        </p:txBody>
      </p:sp>
    </p:spTree>
    <p:extLst>
      <p:ext uri="{BB962C8B-B14F-4D97-AF65-F5344CB8AC3E}">
        <p14:creationId xmlns:p14="http://schemas.microsoft.com/office/powerpoint/2010/main" val="29334155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6543675" y="365125"/>
            <a:ext cx="1971675" cy="5811838"/>
          </a:xfrm>
        </p:spPr>
        <p:txBody>
          <a:bodyPr vert="eaVert"/>
          <a:lstStyle/>
          <a:p>
            <a:r>
              <a:rPr lang="nb-NO"/>
              <a:t>Klikk for å redigere tittelstil</a:t>
            </a:r>
          </a:p>
        </p:txBody>
      </p:sp>
      <p:sp>
        <p:nvSpPr>
          <p:cNvPr id="3" name="Plassholder for loddrett tekst 2"/>
          <p:cNvSpPr>
            <a:spLocks noGrp="1"/>
          </p:cNvSpPr>
          <p:nvPr>
            <p:ph type="body" orient="vert" idx="1"/>
          </p:nvPr>
        </p:nvSpPr>
        <p:spPr>
          <a:xfrm>
            <a:off x="628650" y="365125"/>
            <a:ext cx="5800725" cy="5811838"/>
          </a:xfrm>
        </p:spPr>
        <p:txBody>
          <a:bodyPr vert="eaVert"/>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p:cNvSpPr>
            <a:spLocks noGrp="1"/>
          </p:cNvSpPr>
          <p:nvPr>
            <p:ph type="dt" sz="half" idx="10"/>
          </p:nvPr>
        </p:nvSpPr>
        <p:spPr/>
        <p:txBody>
          <a:bodyPr/>
          <a:lstStyle/>
          <a:p>
            <a:fld id="{7AB556ED-90B8-4BDA-9092-3DCA2CBE0C47}" type="datetimeFigureOut">
              <a:rPr lang="nb-NO" smtClean="0"/>
              <a:t>09.08.2019</a:t>
            </a:fld>
            <a:endParaRPr lang="nb-NO"/>
          </a:p>
        </p:txBody>
      </p:sp>
      <p:sp>
        <p:nvSpPr>
          <p:cNvPr id="5" name="Plassholder for bunntekst 4"/>
          <p:cNvSpPr>
            <a:spLocks noGrp="1"/>
          </p:cNvSpPr>
          <p:nvPr>
            <p:ph type="ftr" sz="quarter" idx="11"/>
          </p:nvPr>
        </p:nvSpPr>
        <p:spPr/>
        <p:txBody>
          <a:bodyPr/>
          <a:lstStyle/>
          <a:p>
            <a:r>
              <a:rPr lang="nb-NO"/>
              <a:t>Case - Olsen Handel AS</a:t>
            </a:r>
          </a:p>
        </p:txBody>
      </p:sp>
      <p:sp>
        <p:nvSpPr>
          <p:cNvPr id="6" name="Plassholder for lysbildenummer 5"/>
          <p:cNvSpPr>
            <a:spLocks noGrp="1"/>
          </p:cNvSpPr>
          <p:nvPr>
            <p:ph type="sldNum" sz="quarter" idx="12"/>
          </p:nvPr>
        </p:nvSpPr>
        <p:spPr/>
        <p:txBody>
          <a:bodyPr/>
          <a:lstStyle/>
          <a:p>
            <a:fld id="{3112D464-40CA-4C3F-A50E-2D3417109A0B}" type="slidenum">
              <a:rPr lang="nb-NO" smtClean="0"/>
              <a:pPr/>
              <a:t>‹#›</a:t>
            </a:fld>
            <a:endParaRPr lang="nb-NO"/>
          </a:p>
        </p:txBody>
      </p:sp>
    </p:spTree>
    <p:extLst>
      <p:ext uri="{BB962C8B-B14F-4D97-AF65-F5344CB8AC3E}">
        <p14:creationId xmlns:p14="http://schemas.microsoft.com/office/powerpoint/2010/main" val="5528263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ittel, tekst og utklipp">
    <p:spTree>
      <p:nvGrpSpPr>
        <p:cNvPr id="1" name=""/>
        <p:cNvGrpSpPr/>
        <p:nvPr/>
      </p:nvGrpSpPr>
      <p:grpSpPr>
        <a:xfrm>
          <a:off x="0" y="0"/>
          <a:ext cx="0" cy="0"/>
          <a:chOff x="0" y="0"/>
          <a:chExt cx="0" cy="0"/>
        </a:xfrm>
      </p:grpSpPr>
      <p:sp>
        <p:nvSpPr>
          <p:cNvPr id="2" name="Tittel 1"/>
          <p:cNvSpPr>
            <a:spLocks noGrp="1"/>
          </p:cNvSpPr>
          <p:nvPr>
            <p:ph type="title"/>
          </p:nvPr>
        </p:nvSpPr>
        <p:spPr>
          <a:xfrm>
            <a:off x="134938" y="889000"/>
            <a:ext cx="8780462" cy="939800"/>
          </a:xfrm>
        </p:spPr>
        <p:txBody>
          <a:bodyPr/>
          <a:lstStyle/>
          <a:p>
            <a:r>
              <a:rPr lang="nb-NO"/>
              <a:t>Klikk for å redigere tittelstil</a:t>
            </a:r>
          </a:p>
        </p:txBody>
      </p:sp>
      <p:sp>
        <p:nvSpPr>
          <p:cNvPr id="3" name="Plassholder for tekst 2"/>
          <p:cNvSpPr>
            <a:spLocks noGrp="1"/>
          </p:cNvSpPr>
          <p:nvPr>
            <p:ph type="body" sz="half" idx="1"/>
          </p:nvPr>
        </p:nvSpPr>
        <p:spPr>
          <a:xfrm>
            <a:off x="134938" y="1828800"/>
            <a:ext cx="4313237" cy="4572000"/>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utklipp 3"/>
          <p:cNvSpPr>
            <a:spLocks noGrp="1"/>
          </p:cNvSpPr>
          <p:nvPr>
            <p:ph type="clipArt" sz="half" idx="2"/>
          </p:nvPr>
        </p:nvSpPr>
        <p:spPr>
          <a:xfrm>
            <a:off x="4600575" y="1828800"/>
            <a:ext cx="4314825" cy="4572000"/>
          </a:xfrm>
        </p:spPr>
        <p:txBody>
          <a:bodyPr/>
          <a:lstStyle/>
          <a:p>
            <a:endParaRPr lang="nb-NO"/>
          </a:p>
        </p:txBody>
      </p:sp>
      <p:sp>
        <p:nvSpPr>
          <p:cNvPr id="5" name="Plassholder for bunntekst 4"/>
          <p:cNvSpPr>
            <a:spLocks noGrp="1"/>
          </p:cNvSpPr>
          <p:nvPr>
            <p:ph type="ftr" sz="quarter" idx="10"/>
          </p:nvPr>
        </p:nvSpPr>
        <p:spPr>
          <a:xfrm>
            <a:off x="3124200" y="6400800"/>
            <a:ext cx="2895600" cy="457200"/>
          </a:xfrm>
        </p:spPr>
        <p:txBody>
          <a:bodyPr/>
          <a:lstStyle>
            <a:lvl1pPr>
              <a:defRPr/>
            </a:lvl1pPr>
          </a:lstStyle>
          <a:p>
            <a:r>
              <a:rPr lang="nb-NO"/>
              <a:t>Case - Olsen Handel AS</a:t>
            </a:r>
          </a:p>
        </p:txBody>
      </p:sp>
      <p:sp>
        <p:nvSpPr>
          <p:cNvPr id="6" name="Plassholder for lysbildenummer 5"/>
          <p:cNvSpPr>
            <a:spLocks noGrp="1"/>
          </p:cNvSpPr>
          <p:nvPr>
            <p:ph type="sldNum" sz="quarter" idx="11"/>
          </p:nvPr>
        </p:nvSpPr>
        <p:spPr>
          <a:xfrm>
            <a:off x="7010400" y="6400800"/>
            <a:ext cx="1905000" cy="457200"/>
          </a:xfrm>
        </p:spPr>
        <p:txBody>
          <a:bodyPr/>
          <a:lstStyle>
            <a:lvl1pPr>
              <a:defRPr/>
            </a:lvl1pPr>
          </a:lstStyle>
          <a:p>
            <a:fld id="{1D45C786-FEBC-4F9D-A752-B08775AD3345}" type="slidenum">
              <a:rPr lang="nb-NO"/>
              <a:pPr/>
              <a:t>‹#›</a:t>
            </a:fld>
            <a:endParaRPr lang="nb-NO"/>
          </a:p>
        </p:txBody>
      </p:sp>
    </p:spTree>
    <p:extLst>
      <p:ext uri="{BB962C8B-B14F-4D97-AF65-F5344CB8AC3E}">
        <p14:creationId xmlns:p14="http://schemas.microsoft.com/office/powerpoint/2010/main" val="36607671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ittel og tabell">
    <p:spTree>
      <p:nvGrpSpPr>
        <p:cNvPr id="1" name=""/>
        <p:cNvGrpSpPr/>
        <p:nvPr/>
      </p:nvGrpSpPr>
      <p:grpSpPr>
        <a:xfrm>
          <a:off x="0" y="0"/>
          <a:ext cx="0" cy="0"/>
          <a:chOff x="0" y="0"/>
          <a:chExt cx="0" cy="0"/>
        </a:xfrm>
      </p:grpSpPr>
      <p:sp>
        <p:nvSpPr>
          <p:cNvPr id="2" name="Tittel 1"/>
          <p:cNvSpPr>
            <a:spLocks noGrp="1"/>
          </p:cNvSpPr>
          <p:nvPr>
            <p:ph type="title"/>
          </p:nvPr>
        </p:nvSpPr>
        <p:spPr>
          <a:xfrm>
            <a:off x="134938" y="889000"/>
            <a:ext cx="8780462" cy="939800"/>
          </a:xfrm>
        </p:spPr>
        <p:txBody>
          <a:bodyPr/>
          <a:lstStyle/>
          <a:p>
            <a:r>
              <a:rPr lang="nb-NO"/>
              <a:t>Klikk for å redigere tittelstil</a:t>
            </a:r>
          </a:p>
        </p:txBody>
      </p:sp>
      <p:sp>
        <p:nvSpPr>
          <p:cNvPr id="3" name="Plassholder for tabell 2"/>
          <p:cNvSpPr>
            <a:spLocks noGrp="1"/>
          </p:cNvSpPr>
          <p:nvPr>
            <p:ph type="tbl" idx="1"/>
          </p:nvPr>
        </p:nvSpPr>
        <p:spPr>
          <a:xfrm>
            <a:off x="134938" y="1828800"/>
            <a:ext cx="8780462" cy="4572000"/>
          </a:xfrm>
        </p:spPr>
        <p:txBody>
          <a:bodyPr/>
          <a:lstStyle/>
          <a:p>
            <a:endParaRPr lang="nb-NO"/>
          </a:p>
        </p:txBody>
      </p:sp>
      <p:sp>
        <p:nvSpPr>
          <p:cNvPr id="4" name="Plassholder for bunntekst 3"/>
          <p:cNvSpPr>
            <a:spLocks noGrp="1"/>
          </p:cNvSpPr>
          <p:nvPr>
            <p:ph type="ftr" sz="quarter" idx="10"/>
          </p:nvPr>
        </p:nvSpPr>
        <p:spPr>
          <a:xfrm>
            <a:off x="3124200" y="6400800"/>
            <a:ext cx="2895600" cy="457200"/>
          </a:xfrm>
        </p:spPr>
        <p:txBody>
          <a:bodyPr/>
          <a:lstStyle>
            <a:lvl1pPr>
              <a:defRPr/>
            </a:lvl1pPr>
          </a:lstStyle>
          <a:p>
            <a:r>
              <a:rPr lang="nb-NO"/>
              <a:t>Case - Olsen Handel AS</a:t>
            </a:r>
          </a:p>
        </p:txBody>
      </p:sp>
      <p:sp>
        <p:nvSpPr>
          <p:cNvPr id="5" name="Plassholder for lysbildenummer 4"/>
          <p:cNvSpPr>
            <a:spLocks noGrp="1"/>
          </p:cNvSpPr>
          <p:nvPr>
            <p:ph type="sldNum" sz="quarter" idx="11"/>
          </p:nvPr>
        </p:nvSpPr>
        <p:spPr>
          <a:xfrm>
            <a:off x="7010400" y="6400800"/>
            <a:ext cx="1905000" cy="457200"/>
          </a:xfrm>
        </p:spPr>
        <p:txBody>
          <a:bodyPr/>
          <a:lstStyle>
            <a:lvl1pPr>
              <a:defRPr/>
            </a:lvl1pPr>
          </a:lstStyle>
          <a:p>
            <a:fld id="{7C8C7182-1B4B-49B8-8CB6-49FAF4C11D55}" type="slidenum">
              <a:rPr lang="nb-NO"/>
              <a:pPr/>
              <a:t>‹#›</a:t>
            </a:fld>
            <a:endParaRPr lang="nb-NO"/>
          </a:p>
        </p:txBody>
      </p:sp>
    </p:spTree>
    <p:extLst>
      <p:ext uri="{BB962C8B-B14F-4D97-AF65-F5344CB8AC3E}">
        <p14:creationId xmlns:p14="http://schemas.microsoft.com/office/powerpoint/2010/main" val="2073548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3" name="Plassholder for innhold 2"/>
          <p:cNvSpPr>
            <a:spLocks noGrp="1"/>
          </p:cNvSpPr>
          <p:nvPr>
            <p:ph idx="1"/>
          </p:nvPr>
        </p:nvSpPr>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p:cNvSpPr>
            <a:spLocks noGrp="1"/>
          </p:cNvSpPr>
          <p:nvPr>
            <p:ph type="dt" sz="half" idx="10"/>
          </p:nvPr>
        </p:nvSpPr>
        <p:spPr/>
        <p:txBody>
          <a:bodyPr/>
          <a:lstStyle/>
          <a:p>
            <a:fld id="{7AB556ED-90B8-4BDA-9092-3DCA2CBE0C47}" type="datetimeFigureOut">
              <a:rPr lang="nb-NO" smtClean="0"/>
              <a:t>09.08.2019</a:t>
            </a:fld>
            <a:endParaRPr lang="nb-NO"/>
          </a:p>
        </p:txBody>
      </p:sp>
      <p:sp>
        <p:nvSpPr>
          <p:cNvPr id="5" name="Plassholder for bunntekst 4"/>
          <p:cNvSpPr>
            <a:spLocks noGrp="1"/>
          </p:cNvSpPr>
          <p:nvPr>
            <p:ph type="ftr" sz="quarter" idx="11"/>
          </p:nvPr>
        </p:nvSpPr>
        <p:spPr/>
        <p:txBody>
          <a:bodyPr/>
          <a:lstStyle/>
          <a:p>
            <a:r>
              <a:rPr lang="nb-NO"/>
              <a:t>Case - Olsen Handel AS</a:t>
            </a:r>
          </a:p>
        </p:txBody>
      </p:sp>
      <p:sp>
        <p:nvSpPr>
          <p:cNvPr id="6" name="Plassholder for lysbildenummer 5"/>
          <p:cNvSpPr>
            <a:spLocks noGrp="1"/>
          </p:cNvSpPr>
          <p:nvPr>
            <p:ph type="sldNum" sz="quarter" idx="12"/>
          </p:nvPr>
        </p:nvSpPr>
        <p:spPr/>
        <p:txBody>
          <a:bodyPr/>
          <a:lstStyle/>
          <a:p>
            <a:fld id="{56124D39-174A-464C-A9B0-B9FBCA063D15}" type="slidenum">
              <a:rPr lang="nb-NO" smtClean="0"/>
              <a:pPr/>
              <a:t>‹#›</a:t>
            </a:fld>
            <a:endParaRPr lang="nb-NO"/>
          </a:p>
        </p:txBody>
      </p:sp>
    </p:spTree>
    <p:extLst>
      <p:ext uri="{BB962C8B-B14F-4D97-AF65-F5344CB8AC3E}">
        <p14:creationId xmlns:p14="http://schemas.microsoft.com/office/powerpoint/2010/main" val="3636095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p:cNvSpPr>
            <a:spLocks noGrp="1"/>
          </p:cNvSpPr>
          <p:nvPr>
            <p:ph type="title"/>
          </p:nvPr>
        </p:nvSpPr>
        <p:spPr>
          <a:xfrm>
            <a:off x="623888" y="1709739"/>
            <a:ext cx="7886700" cy="2852737"/>
          </a:xfrm>
        </p:spPr>
        <p:txBody>
          <a:bodyPr anchor="b"/>
          <a:lstStyle>
            <a:lvl1pPr>
              <a:defRPr sz="4500"/>
            </a:lvl1pPr>
          </a:lstStyle>
          <a:p>
            <a:r>
              <a:rPr lang="nb-NO"/>
              <a:t>Klikk for å redigere tittelstil</a:t>
            </a:r>
          </a:p>
        </p:txBody>
      </p:sp>
      <p:sp>
        <p:nvSpPr>
          <p:cNvPr id="3" name="Plassholder for tekst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nb-NO"/>
              <a:t>Rediger tekststiler i malen</a:t>
            </a:r>
          </a:p>
        </p:txBody>
      </p:sp>
      <p:sp>
        <p:nvSpPr>
          <p:cNvPr id="4" name="Plassholder for dato 3"/>
          <p:cNvSpPr>
            <a:spLocks noGrp="1"/>
          </p:cNvSpPr>
          <p:nvPr>
            <p:ph type="dt" sz="half" idx="10"/>
          </p:nvPr>
        </p:nvSpPr>
        <p:spPr/>
        <p:txBody>
          <a:bodyPr/>
          <a:lstStyle/>
          <a:p>
            <a:fld id="{7AB556ED-90B8-4BDA-9092-3DCA2CBE0C47}" type="datetimeFigureOut">
              <a:rPr lang="nb-NO" smtClean="0"/>
              <a:t>09.08.2019</a:t>
            </a:fld>
            <a:endParaRPr lang="nb-NO"/>
          </a:p>
        </p:txBody>
      </p:sp>
      <p:sp>
        <p:nvSpPr>
          <p:cNvPr id="5" name="Plassholder for bunntekst 4"/>
          <p:cNvSpPr>
            <a:spLocks noGrp="1"/>
          </p:cNvSpPr>
          <p:nvPr>
            <p:ph type="ftr" sz="quarter" idx="11"/>
          </p:nvPr>
        </p:nvSpPr>
        <p:spPr/>
        <p:txBody>
          <a:bodyPr/>
          <a:lstStyle/>
          <a:p>
            <a:r>
              <a:rPr lang="nb-NO"/>
              <a:t>Case - Olsen Handel AS</a:t>
            </a:r>
          </a:p>
        </p:txBody>
      </p:sp>
      <p:sp>
        <p:nvSpPr>
          <p:cNvPr id="6" name="Plassholder for lysbildenummer 5"/>
          <p:cNvSpPr>
            <a:spLocks noGrp="1"/>
          </p:cNvSpPr>
          <p:nvPr>
            <p:ph type="sldNum" sz="quarter" idx="12"/>
          </p:nvPr>
        </p:nvSpPr>
        <p:spPr/>
        <p:txBody>
          <a:bodyPr/>
          <a:lstStyle/>
          <a:p>
            <a:fld id="{D8C1A1F1-4C79-4A34-8986-484C558C9565}" type="slidenum">
              <a:rPr lang="nb-NO" smtClean="0"/>
              <a:pPr/>
              <a:t>‹#›</a:t>
            </a:fld>
            <a:endParaRPr lang="nb-NO"/>
          </a:p>
        </p:txBody>
      </p:sp>
    </p:spTree>
    <p:extLst>
      <p:ext uri="{BB962C8B-B14F-4D97-AF65-F5344CB8AC3E}">
        <p14:creationId xmlns:p14="http://schemas.microsoft.com/office/powerpoint/2010/main" val="41011621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3" name="Plassholder for innhold 2"/>
          <p:cNvSpPr>
            <a:spLocks noGrp="1"/>
          </p:cNvSpPr>
          <p:nvPr>
            <p:ph sz="half" idx="1"/>
          </p:nvPr>
        </p:nvSpPr>
        <p:spPr>
          <a:xfrm>
            <a:off x="628650" y="1825625"/>
            <a:ext cx="3886200" cy="4351338"/>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innhold 3"/>
          <p:cNvSpPr>
            <a:spLocks noGrp="1"/>
          </p:cNvSpPr>
          <p:nvPr>
            <p:ph sz="half" idx="2"/>
          </p:nvPr>
        </p:nvSpPr>
        <p:spPr>
          <a:xfrm>
            <a:off x="4629150" y="1825625"/>
            <a:ext cx="3886200" cy="4351338"/>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dato 4"/>
          <p:cNvSpPr>
            <a:spLocks noGrp="1"/>
          </p:cNvSpPr>
          <p:nvPr>
            <p:ph type="dt" sz="half" idx="10"/>
          </p:nvPr>
        </p:nvSpPr>
        <p:spPr/>
        <p:txBody>
          <a:bodyPr/>
          <a:lstStyle/>
          <a:p>
            <a:fld id="{7AB556ED-90B8-4BDA-9092-3DCA2CBE0C47}" type="datetimeFigureOut">
              <a:rPr lang="nb-NO" smtClean="0"/>
              <a:t>09.08.2019</a:t>
            </a:fld>
            <a:endParaRPr lang="nb-NO"/>
          </a:p>
        </p:txBody>
      </p:sp>
      <p:sp>
        <p:nvSpPr>
          <p:cNvPr id="6" name="Plassholder for bunntekst 5"/>
          <p:cNvSpPr>
            <a:spLocks noGrp="1"/>
          </p:cNvSpPr>
          <p:nvPr>
            <p:ph type="ftr" sz="quarter" idx="11"/>
          </p:nvPr>
        </p:nvSpPr>
        <p:spPr/>
        <p:txBody>
          <a:bodyPr/>
          <a:lstStyle/>
          <a:p>
            <a:r>
              <a:rPr lang="nb-NO"/>
              <a:t>Case - Olsen Handel AS</a:t>
            </a:r>
          </a:p>
        </p:txBody>
      </p:sp>
      <p:sp>
        <p:nvSpPr>
          <p:cNvPr id="7" name="Plassholder for lysbildenummer 6"/>
          <p:cNvSpPr>
            <a:spLocks noGrp="1"/>
          </p:cNvSpPr>
          <p:nvPr>
            <p:ph type="sldNum" sz="quarter" idx="12"/>
          </p:nvPr>
        </p:nvSpPr>
        <p:spPr/>
        <p:txBody>
          <a:bodyPr/>
          <a:lstStyle/>
          <a:p>
            <a:fld id="{A3881854-DC8D-4EF4-9F2E-161D4DA5AD20}" type="slidenum">
              <a:rPr lang="nb-NO" smtClean="0"/>
              <a:pPr/>
              <a:t>‹#›</a:t>
            </a:fld>
            <a:endParaRPr lang="nb-NO"/>
          </a:p>
        </p:txBody>
      </p:sp>
    </p:spTree>
    <p:extLst>
      <p:ext uri="{BB962C8B-B14F-4D97-AF65-F5344CB8AC3E}">
        <p14:creationId xmlns:p14="http://schemas.microsoft.com/office/powerpoint/2010/main" val="29097528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a:xfrm>
            <a:off x="629841" y="365126"/>
            <a:ext cx="7886700" cy="1325563"/>
          </a:xfrm>
        </p:spPr>
        <p:txBody>
          <a:bodyPr/>
          <a:lstStyle/>
          <a:p>
            <a:r>
              <a:rPr lang="nb-NO"/>
              <a:t>Klikk for å redigere tittelstil</a:t>
            </a:r>
          </a:p>
        </p:txBody>
      </p:sp>
      <p:sp>
        <p:nvSpPr>
          <p:cNvPr id="3" name="Plassholder for tekst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nb-NO"/>
              <a:t>Rediger tekststiler i malen</a:t>
            </a:r>
          </a:p>
        </p:txBody>
      </p:sp>
      <p:sp>
        <p:nvSpPr>
          <p:cNvPr id="4" name="Plassholder for innhold 3"/>
          <p:cNvSpPr>
            <a:spLocks noGrp="1"/>
          </p:cNvSpPr>
          <p:nvPr>
            <p:ph sz="half" idx="2"/>
          </p:nvPr>
        </p:nvSpPr>
        <p:spPr>
          <a:xfrm>
            <a:off x="629842" y="2505075"/>
            <a:ext cx="3868340" cy="3684588"/>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tekst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nb-NO"/>
              <a:t>Rediger tekststiler i malen</a:t>
            </a:r>
          </a:p>
        </p:txBody>
      </p:sp>
      <p:sp>
        <p:nvSpPr>
          <p:cNvPr id="6" name="Plassholder for innhold 5"/>
          <p:cNvSpPr>
            <a:spLocks noGrp="1"/>
          </p:cNvSpPr>
          <p:nvPr>
            <p:ph sz="quarter" idx="4"/>
          </p:nvPr>
        </p:nvSpPr>
        <p:spPr>
          <a:xfrm>
            <a:off x="4629150" y="2505075"/>
            <a:ext cx="3887391" cy="3684588"/>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7" name="Plassholder for dato 6"/>
          <p:cNvSpPr>
            <a:spLocks noGrp="1"/>
          </p:cNvSpPr>
          <p:nvPr>
            <p:ph type="dt" sz="half" idx="10"/>
          </p:nvPr>
        </p:nvSpPr>
        <p:spPr/>
        <p:txBody>
          <a:bodyPr/>
          <a:lstStyle/>
          <a:p>
            <a:fld id="{7AB556ED-90B8-4BDA-9092-3DCA2CBE0C47}" type="datetimeFigureOut">
              <a:rPr lang="nb-NO" smtClean="0"/>
              <a:t>09.08.2019</a:t>
            </a:fld>
            <a:endParaRPr lang="nb-NO"/>
          </a:p>
        </p:txBody>
      </p:sp>
      <p:sp>
        <p:nvSpPr>
          <p:cNvPr id="8" name="Plassholder for bunntekst 7"/>
          <p:cNvSpPr>
            <a:spLocks noGrp="1"/>
          </p:cNvSpPr>
          <p:nvPr>
            <p:ph type="ftr" sz="quarter" idx="11"/>
          </p:nvPr>
        </p:nvSpPr>
        <p:spPr/>
        <p:txBody>
          <a:bodyPr/>
          <a:lstStyle/>
          <a:p>
            <a:r>
              <a:rPr lang="nb-NO"/>
              <a:t>Case - Olsen Handel AS</a:t>
            </a:r>
          </a:p>
        </p:txBody>
      </p:sp>
      <p:sp>
        <p:nvSpPr>
          <p:cNvPr id="9" name="Plassholder for lysbildenummer 8"/>
          <p:cNvSpPr>
            <a:spLocks noGrp="1"/>
          </p:cNvSpPr>
          <p:nvPr>
            <p:ph type="sldNum" sz="quarter" idx="12"/>
          </p:nvPr>
        </p:nvSpPr>
        <p:spPr/>
        <p:txBody>
          <a:bodyPr/>
          <a:lstStyle/>
          <a:p>
            <a:fld id="{0213E55D-0BBD-449B-8FB2-FD35B9DB6CFA}" type="slidenum">
              <a:rPr lang="nb-NO" smtClean="0"/>
              <a:pPr/>
              <a:t>‹#›</a:t>
            </a:fld>
            <a:endParaRPr lang="nb-NO"/>
          </a:p>
        </p:txBody>
      </p:sp>
    </p:spTree>
    <p:extLst>
      <p:ext uri="{BB962C8B-B14F-4D97-AF65-F5344CB8AC3E}">
        <p14:creationId xmlns:p14="http://schemas.microsoft.com/office/powerpoint/2010/main" val="38535550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3" name="Plassholder for dato 2"/>
          <p:cNvSpPr>
            <a:spLocks noGrp="1"/>
          </p:cNvSpPr>
          <p:nvPr>
            <p:ph type="dt" sz="half" idx="10"/>
          </p:nvPr>
        </p:nvSpPr>
        <p:spPr/>
        <p:txBody>
          <a:bodyPr/>
          <a:lstStyle/>
          <a:p>
            <a:fld id="{7AB556ED-90B8-4BDA-9092-3DCA2CBE0C47}" type="datetimeFigureOut">
              <a:rPr lang="nb-NO" smtClean="0"/>
              <a:t>09.08.2019</a:t>
            </a:fld>
            <a:endParaRPr lang="nb-NO"/>
          </a:p>
        </p:txBody>
      </p:sp>
      <p:sp>
        <p:nvSpPr>
          <p:cNvPr id="4" name="Plassholder for bunntekst 3"/>
          <p:cNvSpPr>
            <a:spLocks noGrp="1"/>
          </p:cNvSpPr>
          <p:nvPr>
            <p:ph type="ftr" sz="quarter" idx="11"/>
          </p:nvPr>
        </p:nvSpPr>
        <p:spPr/>
        <p:txBody>
          <a:bodyPr/>
          <a:lstStyle/>
          <a:p>
            <a:r>
              <a:rPr lang="nb-NO"/>
              <a:t>Case - Olsen Handel AS</a:t>
            </a:r>
          </a:p>
        </p:txBody>
      </p:sp>
      <p:sp>
        <p:nvSpPr>
          <p:cNvPr id="5" name="Plassholder for lysbildenummer 4"/>
          <p:cNvSpPr>
            <a:spLocks noGrp="1"/>
          </p:cNvSpPr>
          <p:nvPr>
            <p:ph type="sldNum" sz="quarter" idx="12"/>
          </p:nvPr>
        </p:nvSpPr>
        <p:spPr/>
        <p:txBody>
          <a:bodyPr/>
          <a:lstStyle/>
          <a:p>
            <a:fld id="{30833610-DD2D-49AB-BF6F-E79674CC79CC}" type="slidenum">
              <a:rPr lang="nb-NO" smtClean="0"/>
              <a:pPr/>
              <a:t>‹#›</a:t>
            </a:fld>
            <a:endParaRPr lang="nb-NO"/>
          </a:p>
        </p:txBody>
      </p:sp>
    </p:spTree>
    <p:extLst>
      <p:ext uri="{BB962C8B-B14F-4D97-AF65-F5344CB8AC3E}">
        <p14:creationId xmlns:p14="http://schemas.microsoft.com/office/powerpoint/2010/main" val="14646351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7AB556ED-90B8-4BDA-9092-3DCA2CBE0C47}" type="datetimeFigureOut">
              <a:rPr lang="nb-NO" smtClean="0"/>
              <a:t>09.08.2019</a:t>
            </a:fld>
            <a:endParaRPr lang="nb-NO"/>
          </a:p>
        </p:txBody>
      </p:sp>
      <p:sp>
        <p:nvSpPr>
          <p:cNvPr id="3" name="Plassholder for bunntekst 2"/>
          <p:cNvSpPr>
            <a:spLocks noGrp="1"/>
          </p:cNvSpPr>
          <p:nvPr>
            <p:ph type="ftr" sz="quarter" idx="11"/>
          </p:nvPr>
        </p:nvSpPr>
        <p:spPr/>
        <p:txBody>
          <a:bodyPr/>
          <a:lstStyle/>
          <a:p>
            <a:r>
              <a:rPr lang="nb-NO"/>
              <a:t>Case - Olsen Handel AS</a:t>
            </a:r>
          </a:p>
        </p:txBody>
      </p:sp>
      <p:sp>
        <p:nvSpPr>
          <p:cNvPr id="4" name="Plassholder for lysbildenummer 3"/>
          <p:cNvSpPr>
            <a:spLocks noGrp="1"/>
          </p:cNvSpPr>
          <p:nvPr>
            <p:ph type="sldNum" sz="quarter" idx="12"/>
          </p:nvPr>
        </p:nvSpPr>
        <p:spPr/>
        <p:txBody>
          <a:bodyPr/>
          <a:lstStyle/>
          <a:p>
            <a:fld id="{04D96979-5929-494B-9C04-6330BE6761C6}" type="slidenum">
              <a:rPr lang="nb-NO" smtClean="0"/>
              <a:pPr/>
              <a:t>‹#›</a:t>
            </a:fld>
            <a:endParaRPr lang="nb-NO"/>
          </a:p>
        </p:txBody>
      </p:sp>
    </p:spTree>
    <p:extLst>
      <p:ext uri="{BB962C8B-B14F-4D97-AF65-F5344CB8AC3E}">
        <p14:creationId xmlns:p14="http://schemas.microsoft.com/office/powerpoint/2010/main" val="37256452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629841" y="457200"/>
            <a:ext cx="2949178" cy="1600200"/>
          </a:xfrm>
        </p:spPr>
        <p:txBody>
          <a:bodyPr anchor="b"/>
          <a:lstStyle>
            <a:lvl1pPr>
              <a:defRPr sz="2400"/>
            </a:lvl1pPr>
          </a:lstStyle>
          <a:p>
            <a:r>
              <a:rPr lang="nb-NO"/>
              <a:t>Klikk for å redigere tittelstil</a:t>
            </a:r>
          </a:p>
        </p:txBody>
      </p:sp>
      <p:sp>
        <p:nvSpPr>
          <p:cNvPr id="3" name="Plassholder for innhold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tekst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nb-NO"/>
              <a:t>Rediger tekststiler i malen</a:t>
            </a:r>
          </a:p>
        </p:txBody>
      </p:sp>
      <p:sp>
        <p:nvSpPr>
          <p:cNvPr id="5" name="Plassholder for dato 4"/>
          <p:cNvSpPr>
            <a:spLocks noGrp="1"/>
          </p:cNvSpPr>
          <p:nvPr>
            <p:ph type="dt" sz="half" idx="10"/>
          </p:nvPr>
        </p:nvSpPr>
        <p:spPr/>
        <p:txBody>
          <a:bodyPr/>
          <a:lstStyle/>
          <a:p>
            <a:fld id="{7AB556ED-90B8-4BDA-9092-3DCA2CBE0C47}" type="datetimeFigureOut">
              <a:rPr lang="nb-NO" smtClean="0"/>
              <a:t>09.08.2019</a:t>
            </a:fld>
            <a:endParaRPr lang="nb-NO"/>
          </a:p>
        </p:txBody>
      </p:sp>
      <p:sp>
        <p:nvSpPr>
          <p:cNvPr id="6" name="Plassholder for bunntekst 5"/>
          <p:cNvSpPr>
            <a:spLocks noGrp="1"/>
          </p:cNvSpPr>
          <p:nvPr>
            <p:ph type="ftr" sz="quarter" idx="11"/>
          </p:nvPr>
        </p:nvSpPr>
        <p:spPr/>
        <p:txBody>
          <a:bodyPr/>
          <a:lstStyle/>
          <a:p>
            <a:r>
              <a:rPr lang="nb-NO"/>
              <a:t>Case - Olsen Handel AS</a:t>
            </a:r>
          </a:p>
        </p:txBody>
      </p:sp>
      <p:sp>
        <p:nvSpPr>
          <p:cNvPr id="7" name="Plassholder for lysbildenummer 6"/>
          <p:cNvSpPr>
            <a:spLocks noGrp="1"/>
          </p:cNvSpPr>
          <p:nvPr>
            <p:ph type="sldNum" sz="quarter" idx="12"/>
          </p:nvPr>
        </p:nvSpPr>
        <p:spPr/>
        <p:txBody>
          <a:bodyPr/>
          <a:lstStyle/>
          <a:p>
            <a:fld id="{B7C31723-27CC-475C-BA25-65F39BA7DBDE}" type="slidenum">
              <a:rPr lang="nb-NO" smtClean="0"/>
              <a:pPr/>
              <a:t>‹#›</a:t>
            </a:fld>
            <a:endParaRPr lang="nb-NO"/>
          </a:p>
        </p:txBody>
      </p:sp>
    </p:spTree>
    <p:extLst>
      <p:ext uri="{BB962C8B-B14F-4D97-AF65-F5344CB8AC3E}">
        <p14:creationId xmlns:p14="http://schemas.microsoft.com/office/powerpoint/2010/main" val="13688884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629841" y="457200"/>
            <a:ext cx="2949178" cy="1600200"/>
          </a:xfrm>
        </p:spPr>
        <p:txBody>
          <a:bodyPr anchor="b"/>
          <a:lstStyle>
            <a:lvl1pPr>
              <a:defRPr sz="2400"/>
            </a:lvl1pPr>
          </a:lstStyle>
          <a:p>
            <a:r>
              <a:rPr lang="nb-NO"/>
              <a:t>Klikk for å redigere tittelstil</a:t>
            </a:r>
          </a:p>
        </p:txBody>
      </p:sp>
      <p:sp>
        <p:nvSpPr>
          <p:cNvPr id="3" name="Plassholder for bilde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nb-NO"/>
          </a:p>
        </p:txBody>
      </p:sp>
      <p:sp>
        <p:nvSpPr>
          <p:cNvPr id="4" name="Plassholder for tekst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nb-NO"/>
              <a:t>Rediger tekststiler i malen</a:t>
            </a:r>
          </a:p>
        </p:txBody>
      </p:sp>
      <p:sp>
        <p:nvSpPr>
          <p:cNvPr id="5" name="Plassholder for dato 4"/>
          <p:cNvSpPr>
            <a:spLocks noGrp="1"/>
          </p:cNvSpPr>
          <p:nvPr>
            <p:ph type="dt" sz="half" idx="10"/>
          </p:nvPr>
        </p:nvSpPr>
        <p:spPr/>
        <p:txBody>
          <a:bodyPr/>
          <a:lstStyle/>
          <a:p>
            <a:fld id="{7AB556ED-90B8-4BDA-9092-3DCA2CBE0C47}" type="datetimeFigureOut">
              <a:rPr lang="nb-NO" smtClean="0"/>
              <a:t>09.08.2019</a:t>
            </a:fld>
            <a:endParaRPr lang="nb-NO"/>
          </a:p>
        </p:txBody>
      </p:sp>
      <p:sp>
        <p:nvSpPr>
          <p:cNvPr id="6" name="Plassholder for bunntekst 5"/>
          <p:cNvSpPr>
            <a:spLocks noGrp="1"/>
          </p:cNvSpPr>
          <p:nvPr>
            <p:ph type="ftr" sz="quarter" idx="11"/>
          </p:nvPr>
        </p:nvSpPr>
        <p:spPr/>
        <p:txBody>
          <a:bodyPr/>
          <a:lstStyle/>
          <a:p>
            <a:r>
              <a:rPr lang="nb-NO"/>
              <a:t>Case - Olsen Handel AS</a:t>
            </a:r>
          </a:p>
        </p:txBody>
      </p:sp>
      <p:sp>
        <p:nvSpPr>
          <p:cNvPr id="7" name="Plassholder for lysbildenummer 6"/>
          <p:cNvSpPr>
            <a:spLocks noGrp="1"/>
          </p:cNvSpPr>
          <p:nvPr>
            <p:ph type="sldNum" sz="quarter" idx="12"/>
          </p:nvPr>
        </p:nvSpPr>
        <p:spPr/>
        <p:txBody>
          <a:bodyPr/>
          <a:lstStyle/>
          <a:p>
            <a:fld id="{41A73240-A4BA-4E9E-817E-681C337F00D1}" type="slidenum">
              <a:rPr lang="nb-NO" smtClean="0"/>
              <a:pPr/>
              <a:t>‹#›</a:t>
            </a:fld>
            <a:endParaRPr lang="nb-NO"/>
          </a:p>
        </p:txBody>
      </p:sp>
    </p:spTree>
    <p:extLst>
      <p:ext uri="{BB962C8B-B14F-4D97-AF65-F5344CB8AC3E}">
        <p14:creationId xmlns:p14="http://schemas.microsoft.com/office/powerpoint/2010/main" val="11275901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nb-NO"/>
              <a:t>Klikk for å redigere tittelstil</a:t>
            </a:r>
          </a:p>
        </p:txBody>
      </p:sp>
      <p:sp>
        <p:nvSpPr>
          <p:cNvPr id="3" name="Plassholder for tekst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7AB556ED-90B8-4BDA-9092-3DCA2CBE0C47}" type="datetimeFigureOut">
              <a:rPr lang="nb-NO" smtClean="0"/>
              <a:t>09.08.2019</a:t>
            </a:fld>
            <a:endParaRPr lang="nb-NO"/>
          </a:p>
        </p:txBody>
      </p:sp>
      <p:sp>
        <p:nvSpPr>
          <p:cNvPr id="5" name="Plassholder for bunntekst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nb-NO"/>
              <a:t>Case - Olsen Handel AS</a:t>
            </a:r>
          </a:p>
        </p:txBody>
      </p:sp>
      <p:sp>
        <p:nvSpPr>
          <p:cNvPr id="6" name="Plassholder for lysbildenumm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F79F9D4-BCA2-4E4B-8957-7A53578D129C}" type="slidenum">
              <a:rPr lang="nb-NO" smtClean="0"/>
              <a:pPr/>
              <a:t>‹#›</a:t>
            </a:fld>
            <a:endParaRPr lang="nb-NO"/>
          </a:p>
        </p:txBody>
      </p:sp>
    </p:spTree>
    <p:extLst>
      <p:ext uri="{BB962C8B-B14F-4D97-AF65-F5344CB8AC3E}">
        <p14:creationId xmlns:p14="http://schemas.microsoft.com/office/powerpoint/2010/main" val="1233481882"/>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Lst>
  <p:hf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nb-NO"/>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normAutofit fontScale="90000"/>
          </a:bodyPr>
          <a:lstStyle/>
          <a:p>
            <a:br>
              <a:rPr lang="nb-NO" b="1" dirty="0"/>
            </a:br>
            <a:r>
              <a:rPr lang="nb-NO" b="1" dirty="0"/>
              <a:t>Finansregnskap</a:t>
            </a:r>
            <a:br>
              <a:rPr lang="nb-NO" b="1" dirty="0"/>
            </a:br>
            <a:br>
              <a:rPr lang="nb-NO" b="1" dirty="0"/>
            </a:br>
            <a:r>
              <a:rPr lang="nb-NO" sz="3600" b="1" dirty="0"/>
              <a:t>Case i tabellarisk avslutning </a:t>
            </a:r>
            <a:br>
              <a:rPr lang="nb-NO" sz="3600" b="1" dirty="0"/>
            </a:br>
            <a:r>
              <a:rPr lang="nb-NO" sz="3600" b="1" dirty="0"/>
              <a:t>Olsen Handel AS (22 %)</a:t>
            </a:r>
            <a:br>
              <a:rPr lang="nb-NO" sz="3600" b="1" dirty="0"/>
            </a:br>
            <a:r>
              <a:rPr lang="nb-NO" sz="3600" b="1" dirty="0"/>
              <a:t>(student)</a:t>
            </a:r>
            <a:br>
              <a:rPr lang="nb-NO" b="1" dirty="0"/>
            </a:br>
            <a:endParaRPr lang="nb-NO" b="1" dirty="0"/>
          </a:p>
        </p:txBody>
      </p:sp>
      <p:sp>
        <p:nvSpPr>
          <p:cNvPr id="2051" name="Rectangle 3"/>
          <p:cNvSpPr>
            <a:spLocks noGrp="1" noChangeArrowheads="1"/>
          </p:cNvSpPr>
          <p:nvPr>
            <p:ph type="subTitle" idx="1"/>
          </p:nvPr>
        </p:nvSpPr>
        <p:spPr/>
        <p:txBody>
          <a:bodyPr/>
          <a:lstStyle/>
          <a:p>
            <a:endParaRPr lang="nb-NO" dirty="0"/>
          </a:p>
          <a:p>
            <a:r>
              <a:rPr lang="nb-NO" dirty="0"/>
              <a:t>Trond Kristoffersen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a:xfrm>
            <a:off x="76200" y="457200"/>
            <a:ext cx="8839200" cy="1155700"/>
          </a:xfrm>
        </p:spPr>
        <p:txBody>
          <a:bodyPr/>
          <a:lstStyle/>
          <a:p>
            <a:r>
              <a:rPr lang="nb-NO"/>
              <a:t>Inventar (2)</a:t>
            </a:r>
          </a:p>
        </p:txBody>
      </p:sp>
      <p:sp>
        <p:nvSpPr>
          <p:cNvPr id="63" name="Plassholder for bunntekst 2"/>
          <p:cNvSpPr>
            <a:spLocks noGrp="1"/>
          </p:cNvSpPr>
          <p:nvPr>
            <p:ph type="ftr" sz="quarter" idx="11"/>
          </p:nvPr>
        </p:nvSpPr>
        <p:spPr/>
        <p:txBody>
          <a:bodyPr/>
          <a:lstStyle/>
          <a:p>
            <a:r>
              <a:rPr lang="nb-NO"/>
              <a:t>Case - Olsen Handel AS</a:t>
            </a:r>
          </a:p>
        </p:txBody>
      </p:sp>
      <p:sp>
        <p:nvSpPr>
          <p:cNvPr id="64" name="Plassholder for lysbildenummer 3"/>
          <p:cNvSpPr>
            <a:spLocks noGrp="1"/>
          </p:cNvSpPr>
          <p:nvPr>
            <p:ph type="sldNum" sz="quarter" idx="12"/>
          </p:nvPr>
        </p:nvSpPr>
        <p:spPr/>
        <p:txBody>
          <a:bodyPr/>
          <a:lstStyle/>
          <a:p>
            <a:fld id="{28E6D189-6903-4D78-AC67-A509D4157779}" type="slidenum">
              <a:rPr lang="nb-NO"/>
              <a:pPr/>
              <a:t>10</a:t>
            </a:fld>
            <a:endParaRPr lang="nb-NO"/>
          </a:p>
        </p:txBody>
      </p:sp>
      <p:graphicFrame>
        <p:nvGraphicFramePr>
          <p:cNvPr id="94293" name="Group 85"/>
          <p:cNvGraphicFramePr>
            <a:graphicFrameLocks noGrp="1"/>
          </p:cNvGraphicFramePr>
          <p:nvPr>
            <p:extLst>
              <p:ext uri="{D42A27DB-BD31-4B8C-83A1-F6EECF244321}">
                <p14:modId xmlns:p14="http://schemas.microsoft.com/office/powerpoint/2010/main" val="1334480064"/>
              </p:ext>
            </p:extLst>
          </p:nvPr>
        </p:nvGraphicFramePr>
        <p:xfrm>
          <a:off x="152400" y="1700213"/>
          <a:ext cx="8991600" cy="2416048"/>
        </p:xfrm>
        <a:graphic>
          <a:graphicData uri="http://schemas.openxmlformats.org/drawingml/2006/table">
            <a:tbl>
              <a:tblPr/>
              <a:tblGrid>
                <a:gridCol w="1395413">
                  <a:extLst>
                    <a:ext uri="{9D8B030D-6E8A-4147-A177-3AD203B41FA5}">
                      <a16:colId xmlns:a16="http://schemas.microsoft.com/office/drawing/2014/main" val="20000"/>
                    </a:ext>
                  </a:extLst>
                </a:gridCol>
                <a:gridCol w="936625">
                  <a:extLst>
                    <a:ext uri="{9D8B030D-6E8A-4147-A177-3AD203B41FA5}">
                      <a16:colId xmlns:a16="http://schemas.microsoft.com/office/drawing/2014/main" val="20001"/>
                    </a:ext>
                  </a:extLst>
                </a:gridCol>
                <a:gridCol w="863600">
                  <a:extLst>
                    <a:ext uri="{9D8B030D-6E8A-4147-A177-3AD203B41FA5}">
                      <a16:colId xmlns:a16="http://schemas.microsoft.com/office/drawing/2014/main" val="20002"/>
                    </a:ext>
                  </a:extLst>
                </a:gridCol>
                <a:gridCol w="1152525">
                  <a:extLst>
                    <a:ext uri="{9D8B030D-6E8A-4147-A177-3AD203B41FA5}">
                      <a16:colId xmlns:a16="http://schemas.microsoft.com/office/drawing/2014/main" val="20003"/>
                    </a:ext>
                  </a:extLst>
                </a:gridCol>
                <a:gridCol w="1150937">
                  <a:extLst>
                    <a:ext uri="{9D8B030D-6E8A-4147-A177-3AD203B41FA5}">
                      <a16:colId xmlns:a16="http://schemas.microsoft.com/office/drawing/2014/main" val="20004"/>
                    </a:ext>
                  </a:extLst>
                </a:gridCol>
                <a:gridCol w="825500">
                  <a:extLst>
                    <a:ext uri="{9D8B030D-6E8A-4147-A177-3AD203B41FA5}">
                      <a16:colId xmlns:a16="http://schemas.microsoft.com/office/drawing/2014/main" val="20005"/>
                    </a:ext>
                  </a:extLst>
                </a:gridCol>
                <a:gridCol w="914400">
                  <a:extLst>
                    <a:ext uri="{9D8B030D-6E8A-4147-A177-3AD203B41FA5}">
                      <a16:colId xmlns:a16="http://schemas.microsoft.com/office/drawing/2014/main" val="20006"/>
                    </a:ext>
                  </a:extLst>
                </a:gridCol>
                <a:gridCol w="852488">
                  <a:extLst>
                    <a:ext uri="{9D8B030D-6E8A-4147-A177-3AD203B41FA5}">
                      <a16:colId xmlns:a16="http://schemas.microsoft.com/office/drawing/2014/main" val="20007"/>
                    </a:ext>
                  </a:extLst>
                </a:gridCol>
                <a:gridCol w="900112">
                  <a:extLst>
                    <a:ext uri="{9D8B030D-6E8A-4147-A177-3AD203B41FA5}">
                      <a16:colId xmlns:a16="http://schemas.microsoft.com/office/drawing/2014/main" val="20008"/>
                    </a:ext>
                  </a:extLst>
                </a:gridCol>
              </a:tblGrid>
              <a:tr h="406400">
                <a:tc row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Olsen Handel AS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Saldobalanse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Avslutnings-posteringer</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Resultat</a:t>
                      </a:r>
                    </a:p>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20x1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Balanse</a:t>
                      </a:r>
                    </a:p>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31.12.20x1</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extLst>
                  <a:ext uri="{0D108BD9-81ED-4DB2-BD59-A6C34878D82A}">
                    <a16:rowId xmlns:a16="http://schemas.microsoft.com/office/drawing/2014/main" val="10000"/>
                  </a:ext>
                </a:extLst>
              </a:tr>
              <a:tr h="406400">
                <a:tc vMerge="1">
                  <a:txBody>
                    <a:bodyPr/>
                    <a:lstStyle/>
                    <a:p>
                      <a:endParaRPr lang="nb-NO"/>
                    </a:p>
                  </a:txBody>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Debet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Debet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Debet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Debet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064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Inventar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120 000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533400" marR="0" lvl="0" indent="-53340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extLst>
                  <a:ext uri="{0D108BD9-81ED-4DB2-BD59-A6C34878D82A}">
                    <a16:rowId xmlns:a16="http://schemas.microsoft.com/office/drawing/2014/main" val="10002"/>
                  </a:ext>
                </a:extLst>
              </a:tr>
              <a:tr h="180975">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3"/>
                  </a:ext>
                </a:extLst>
              </a:tr>
              <a:tr h="4064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Avskrivning</a:t>
                      </a:r>
                    </a:p>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inventar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extLst>
                  <a:ext uri="{0D108BD9-81ED-4DB2-BD59-A6C34878D82A}">
                    <a16:rowId xmlns:a16="http://schemas.microsoft.com/office/drawing/2014/main" val="10004"/>
                  </a:ext>
                </a:extLst>
              </a:tr>
            </a:tbl>
          </a:graphicData>
        </a:graphic>
      </p:graphicFrame>
      <p:sp>
        <p:nvSpPr>
          <p:cNvPr id="94281" name="Text Box 73"/>
          <p:cNvSpPr txBox="1">
            <a:spLocks noChangeArrowheads="1"/>
          </p:cNvSpPr>
          <p:nvPr/>
        </p:nvSpPr>
        <p:spPr bwMode="auto">
          <a:xfrm>
            <a:off x="107950" y="4581525"/>
            <a:ext cx="8162925" cy="1127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nb-NO"/>
              <a:t>Avskrivningen beregnes som: </a:t>
            </a:r>
            <a:br>
              <a:rPr lang="nb-NO"/>
            </a:br>
            <a:r>
              <a:rPr lang="nb-NO"/>
              <a:t>Kostpris </a:t>
            </a:r>
            <a:r>
              <a:rPr lang="en-US">
                <a:cs typeface="Times New Roman" pitchFamily="18" charset="0"/>
              </a:rPr>
              <a:t>·</a:t>
            </a:r>
            <a:r>
              <a:rPr lang="nb-NO"/>
              <a:t> avskrivningssats = 160 000 </a:t>
            </a:r>
            <a:r>
              <a:rPr lang="en-US">
                <a:cs typeface="Times New Roman" pitchFamily="18" charset="0"/>
              </a:rPr>
              <a:t>·</a:t>
            </a:r>
            <a:r>
              <a:rPr lang="nb-NO"/>
              <a:t> 25 % = 40 000 kroner</a:t>
            </a:r>
          </a:p>
          <a:p>
            <a:r>
              <a:rPr lang="nb-NO" sz="2000"/>
              <a:t>(25 % årlig avskrivning betyr 4 års økonomisk levetid: 100/4 år = 25 % per år)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Rectangle 1026"/>
          <p:cNvSpPr>
            <a:spLocks noGrp="1" noChangeArrowheads="1"/>
          </p:cNvSpPr>
          <p:nvPr>
            <p:ph type="title"/>
          </p:nvPr>
        </p:nvSpPr>
        <p:spPr/>
        <p:txBody>
          <a:bodyPr/>
          <a:lstStyle/>
          <a:p>
            <a:r>
              <a:rPr lang="nb-NO"/>
              <a:t>Varelager (3)</a:t>
            </a:r>
          </a:p>
        </p:txBody>
      </p:sp>
      <p:sp>
        <p:nvSpPr>
          <p:cNvPr id="37" name="Plassholder for bunntekst 2"/>
          <p:cNvSpPr>
            <a:spLocks noGrp="1"/>
          </p:cNvSpPr>
          <p:nvPr>
            <p:ph type="ftr" sz="quarter" idx="11"/>
          </p:nvPr>
        </p:nvSpPr>
        <p:spPr/>
        <p:txBody>
          <a:bodyPr/>
          <a:lstStyle/>
          <a:p>
            <a:r>
              <a:rPr lang="nb-NO"/>
              <a:t>Case - Olsen Handel AS</a:t>
            </a:r>
          </a:p>
        </p:txBody>
      </p:sp>
      <p:sp>
        <p:nvSpPr>
          <p:cNvPr id="38" name="Plassholder for lysbildenummer 3"/>
          <p:cNvSpPr>
            <a:spLocks noGrp="1"/>
          </p:cNvSpPr>
          <p:nvPr>
            <p:ph type="sldNum" sz="quarter" idx="12"/>
          </p:nvPr>
        </p:nvSpPr>
        <p:spPr/>
        <p:txBody>
          <a:bodyPr/>
          <a:lstStyle/>
          <a:p>
            <a:fld id="{23F01F26-2251-4C54-959F-6327722C59B0}" type="slidenum">
              <a:rPr lang="nb-NO"/>
              <a:pPr/>
              <a:t>11</a:t>
            </a:fld>
            <a:endParaRPr lang="nb-NO"/>
          </a:p>
        </p:txBody>
      </p:sp>
      <p:graphicFrame>
        <p:nvGraphicFramePr>
          <p:cNvPr id="38016" name="Group 1152"/>
          <p:cNvGraphicFramePr>
            <a:graphicFrameLocks noGrp="1"/>
          </p:cNvGraphicFramePr>
          <p:nvPr>
            <p:extLst>
              <p:ext uri="{D42A27DB-BD31-4B8C-83A1-F6EECF244321}">
                <p14:modId xmlns:p14="http://schemas.microsoft.com/office/powerpoint/2010/main" val="3862686372"/>
              </p:ext>
            </p:extLst>
          </p:nvPr>
        </p:nvGraphicFramePr>
        <p:xfrm>
          <a:off x="539750" y="1828800"/>
          <a:ext cx="8135938" cy="2743200"/>
        </p:xfrm>
        <a:graphic>
          <a:graphicData uri="http://schemas.openxmlformats.org/drawingml/2006/table">
            <a:tbl>
              <a:tblPr/>
              <a:tblGrid>
                <a:gridCol w="3240088">
                  <a:extLst>
                    <a:ext uri="{9D8B030D-6E8A-4147-A177-3AD203B41FA5}">
                      <a16:colId xmlns:a16="http://schemas.microsoft.com/office/drawing/2014/main" val="20000"/>
                    </a:ext>
                  </a:extLst>
                </a:gridCol>
                <a:gridCol w="1728787">
                  <a:extLst>
                    <a:ext uri="{9D8B030D-6E8A-4147-A177-3AD203B41FA5}">
                      <a16:colId xmlns:a16="http://schemas.microsoft.com/office/drawing/2014/main" val="20001"/>
                    </a:ext>
                  </a:extLst>
                </a:gridCol>
                <a:gridCol w="3167063">
                  <a:extLst>
                    <a:ext uri="{9D8B030D-6E8A-4147-A177-3AD203B41FA5}">
                      <a16:colId xmlns:a16="http://schemas.microsoft.com/office/drawing/2014/main" val="20002"/>
                    </a:ext>
                  </a:extLst>
                </a:gridCol>
              </a:tblGrid>
              <a:tr h="3048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dirty="0">
                          <a:ln>
                            <a:noFill/>
                          </a:ln>
                          <a:solidFill>
                            <a:schemeClr val="tx1"/>
                          </a:solidFill>
                          <a:effectLst/>
                          <a:latin typeface="Times New Roman" pitchFamily="18" charset="0"/>
                        </a:rPr>
                        <a:t>Beholdningsendring</a:t>
                      </a:r>
                    </a:p>
                  </a:txBody>
                  <a:tcP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cap="flat">
                      <a:noFill/>
                    </a:lnR>
                    <a:lnT cap="flat">
                      <a:noFill/>
                    </a:lnT>
                    <a:lnB>
                      <a:noFill/>
                    </a:lnB>
                    <a:lnTlToBr>
                      <a:noFill/>
                    </a:lnTlToBr>
                    <a:lnBlToTr>
                      <a:noFill/>
                    </a:lnBlToTr>
                    <a:solidFill>
                      <a:srgbClr val="CCFFFF"/>
                    </a:solidFill>
                  </a:tcPr>
                </a:tc>
                <a:extLst>
                  <a:ext uri="{0D108BD9-81ED-4DB2-BD59-A6C34878D82A}">
                    <a16:rowId xmlns:a16="http://schemas.microsoft.com/office/drawing/2014/main" val="10000"/>
                  </a:ext>
                </a:extLst>
              </a:tr>
              <a:tr h="331788">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dirty="0">
                          <a:ln>
                            <a:noFill/>
                          </a:ln>
                          <a:solidFill>
                            <a:schemeClr val="tx1"/>
                          </a:solidFill>
                          <a:effectLst/>
                          <a:latin typeface="Times New Roman" pitchFamily="18" charset="0"/>
                        </a:rPr>
                        <a:t>Varelager til kostpris</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extLst>
                  <a:ext uri="{0D108BD9-81ED-4DB2-BD59-A6C34878D82A}">
                    <a16:rowId xmlns:a16="http://schemas.microsoft.com/office/drawing/2014/main" val="10001"/>
                  </a:ext>
                </a:extLst>
              </a:tr>
              <a:tr h="331788">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a:ln>
                            <a:noFill/>
                          </a:ln>
                          <a:solidFill>
                            <a:schemeClr val="tx1"/>
                          </a:solidFill>
                          <a:effectLst/>
                          <a:latin typeface="Times New Roman" pitchFamily="18" charset="0"/>
                          <a:cs typeface="Times New Roman" pitchFamily="18" charset="0"/>
                        </a:rPr>
                        <a:t>– </a:t>
                      </a:r>
                      <a:r>
                        <a:rPr kumimoji="0" lang="nb-NO" sz="2400" b="0" i="0" u="none" strike="noStrike" cap="none" normalizeH="0" baseline="0">
                          <a:ln>
                            <a:noFill/>
                          </a:ln>
                          <a:solidFill>
                            <a:schemeClr val="tx1"/>
                          </a:solidFill>
                          <a:effectLst/>
                          <a:latin typeface="Times New Roman" pitchFamily="18" charset="0"/>
                        </a:rPr>
                        <a:t>Ukurans</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extLst>
                  <a:ext uri="{0D108BD9-81ED-4DB2-BD59-A6C34878D82A}">
                    <a16:rowId xmlns:a16="http://schemas.microsoft.com/office/drawing/2014/main" val="10002"/>
                  </a:ext>
                </a:extLst>
              </a:tr>
              <a:tr h="328613">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a:ln>
                            <a:noFill/>
                          </a:ln>
                          <a:solidFill>
                            <a:schemeClr val="tx1"/>
                          </a:solidFill>
                          <a:effectLst/>
                          <a:latin typeface="Times New Roman" pitchFamily="18" charset="0"/>
                        </a:rPr>
                        <a:t>= Balanseført verdi UB</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extLst>
                  <a:ext uri="{0D108BD9-81ED-4DB2-BD59-A6C34878D82A}">
                    <a16:rowId xmlns:a16="http://schemas.microsoft.com/office/drawing/2014/main" val="10003"/>
                  </a:ext>
                </a:extLst>
              </a:tr>
              <a:tr h="328613">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a:ln>
                            <a:noFill/>
                          </a:ln>
                          <a:solidFill>
                            <a:schemeClr val="tx1"/>
                          </a:solidFill>
                          <a:effectLst/>
                          <a:latin typeface="Times New Roman" pitchFamily="18" charset="0"/>
                        </a:rPr>
                        <a:t>Bokført verdi </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extLst>
                  <a:ext uri="{0D108BD9-81ED-4DB2-BD59-A6C34878D82A}">
                    <a16:rowId xmlns:a16="http://schemas.microsoft.com/office/drawing/2014/main" val="10004"/>
                  </a:ext>
                </a:extLst>
              </a:tr>
              <a:tr h="328613">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a:ln>
                            <a:noFill/>
                          </a:ln>
                          <a:solidFill>
                            <a:schemeClr val="tx1"/>
                          </a:solidFill>
                          <a:effectLst/>
                          <a:latin typeface="Times New Roman" pitchFamily="18" charset="0"/>
                        </a:rPr>
                        <a:t>Beholdningsøkning</a:t>
                      </a:r>
                    </a:p>
                  </a:txBody>
                  <a:tcPr horzOverflow="overflow">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cap="flat">
                      <a:noFill/>
                    </a:lnR>
                    <a:lnT>
                      <a:noFill/>
                    </a:lnT>
                    <a:lnB cap="flat">
                      <a:noFill/>
                    </a:lnB>
                    <a:lnTlToBr>
                      <a:noFill/>
                    </a:lnTlToBr>
                    <a:lnBlToTr>
                      <a:noFill/>
                    </a:lnBlToTr>
                    <a:noFill/>
                  </a:tcPr>
                </a:tc>
                <a:extLst>
                  <a:ext uri="{0D108BD9-81ED-4DB2-BD59-A6C34878D82A}">
                    <a16:rowId xmlns:a16="http://schemas.microsoft.com/office/drawing/2014/main" val="10005"/>
                  </a:ext>
                </a:extLst>
              </a:tr>
            </a:tbl>
          </a:graphicData>
        </a:graphic>
      </p:graphicFrame>
      <p:sp>
        <p:nvSpPr>
          <p:cNvPr id="37910" name="Text Box 1046"/>
          <p:cNvSpPr txBox="1">
            <a:spLocks noChangeArrowheads="1"/>
          </p:cNvSpPr>
          <p:nvPr/>
        </p:nvSpPr>
        <p:spPr bwMode="auto">
          <a:xfrm>
            <a:off x="6461125" y="468947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nb-NO"/>
          </a:p>
        </p:txBody>
      </p:sp>
      <p:sp>
        <p:nvSpPr>
          <p:cNvPr id="37938" name="Text Box 1074"/>
          <p:cNvSpPr txBox="1">
            <a:spLocks noChangeArrowheads="1"/>
          </p:cNvSpPr>
          <p:nvPr/>
        </p:nvSpPr>
        <p:spPr bwMode="auto">
          <a:xfrm>
            <a:off x="533400" y="5257800"/>
            <a:ext cx="63134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nb-NO" dirty="0"/>
              <a:t>Varelageret vurderes etter laveste verdis prinsipp. </a:t>
            </a:r>
            <a:br>
              <a:rPr lang="nb-NO" dirty="0"/>
            </a:br>
            <a:r>
              <a:rPr lang="nb-NO" dirty="0"/>
              <a:t>Ukurante varer nedskrives til virkelig verdi.</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r>
              <a:rPr lang="nb-NO"/>
              <a:t>Varelager (3)</a:t>
            </a:r>
          </a:p>
        </p:txBody>
      </p:sp>
      <p:sp>
        <p:nvSpPr>
          <p:cNvPr id="63" name="Plassholder for bunntekst 2"/>
          <p:cNvSpPr>
            <a:spLocks noGrp="1"/>
          </p:cNvSpPr>
          <p:nvPr>
            <p:ph type="ftr" sz="quarter" idx="11"/>
          </p:nvPr>
        </p:nvSpPr>
        <p:spPr/>
        <p:txBody>
          <a:bodyPr/>
          <a:lstStyle/>
          <a:p>
            <a:r>
              <a:rPr lang="nb-NO"/>
              <a:t>Case - Olsen Handel AS</a:t>
            </a:r>
          </a:p>
        </p:txBody>
      </p:sp>
      <p:sp>
        <p:nvSpPr>
          <p:cNvPr id="64" name="Plassholder for lysbildenummer 3"/>
          <p:cNvSpPr>
            <a:spLocks noGrp="1"/>
          </p:cNvSpPr>
          <p:nvPr>
            <p:ph type="sldNum" sz="quarter" idx="12"/>
          </p:nvPr>
        </p:nvSpPr>
        <p:spPr/>
        <p:txBody>
          <a:bodyPr/>
          <a:lstStyle/>
          <a:p>
            <a:fld id="{4955CA3D-1859-4AEA-A023-234DC6E463DF}" type="slidenum">
              <a:rPr lang="nb-NO"/>
              <a:pPr/>
              <a:t>12</a:t>
            </a:fld>
            <a:endParaRPr lang="nb-NO"/>
          </a:p>
        </p:txBody>
      </p:sp>
      <p:graphicFrame>
        <p:nvGraphicFramePr>
          <p:cNvPr id="71777" name="Group 97"/>
          <p:cNvGraphicFramePr>
            <a:graphicFrameLocks noGrp="1"/>
          </p:cNvGraphicFramePr>
          <p:nvPr>
            <p:extLst>
              <p:ext uri="{D42A27DB-BD31-4B8C-83A1-F6EECF244321}">
                <p14:modId xmlns:p14="http://schemas.microsoft.com/office/powerpoint/2010/main" val="2798405350"/>
              </p:ext>
            </p:extLst>
          </p:nvPr>
        </p:nvGraphicFramePr>
        <p:xfrm>
          <a:off x="152400" y="2286000"/>
          <a:ext cx="8991600" cy="2320544"/>
        </p:xfrm>
        <a:graphic>
          <a:graphicData uri="http://schemas.openxmlformats.org/drawingml/2006/table">
            <a:tbl>
              <a:tblPr/>
              <a:tblGrid>
                <a:gridCol w="1143000">
                  <a:extLst>
                    <a:ext uri="{9D8B030D-6E8A-4147-A177-3AD203B41FA5}">
                      <a16:colId xmlns:a16="http://schemas.microsoft.com/office/drawing/2014/main" val="20000"/>
                    </a:ext>
                  </a:extLst>
                </a:gridCol>
                <a:gridCol w="1189038">
                  <a:extLst>
                    <a:ext uri="{9D8B030D-6E8A-4147-A177-3AD203B41FA5}">
                      <a16:colId xmlns:a16="http://schemas.microsoft.com/office/drawing/2014/main" val="20001"/>
                    </a:ext>
                  </a:extLst>
                </a:gridCol>
                <a:gridCol w="863600">
                  <a:extLst>
                    <a:ext uri="{9D8B030D-6E8A-4147-A177-3AD203B41FA5}">
                      <a16:colId xmlns:a16="http://schemas.microsoft.com/office/drawing/2014/main" val="20002"/>
                    </a:ext>
                  </a:extLst>
                </a:gridCol>
                <a:gridCol w="1079500">
                  <a:extLst>
                    <a:ext uri="{9D8B030D-6E8A-4147-A177-3AD203B41FA5}">
                      <a16:colId xmlns:a16="http://schemas.microsoft.com/office/drawing/2014/main" val="20003"/>
                    </a:ext>
                  </a:extLst>
                </a:gridCol>
                <a:gridCol w="1081087">
                  <a:extLst>
                    <a:ext uri="{9D8B030D-6E8A-4147-A177-3AD203B41FA5}">
                      <a16:colId xmlns:a16="http://schemas.microsoft.com/office/drawing/2014/main" val="20004"/>
                    </a:ext>
                  </a:extLst>
                </a:gridCol>
                <a:gridCol w="1079500">
                  <a:extLst>
                    <a:ext uri="{9D8B030D-6E8A-4147-A177-3AD203B41FA5}">
                      <a16:colId xmlns:a16="http://schemas.microsoft.com/office/drawing/2014/main" val="20005"/>
                    </a:ext>
                  </a:extLst>
                </a:gridCol>
                <a:gridCol w="792163">
                  <a:extLst>
                    <a:ext uri="{9D8B030D-6E8A-4147-A177-3AD203B41FA5}">
                      <a16:colId xmlns:a16="http://schemas.microsoft.com/office/drawing/2014/main" val="20006"/>
                    </a:ext>
                  </a:extLst>
                </a:gridCol>
                <a:gridCol w="936625">
                  <a:extLst>
                    <a:ext uri="{9D8B030D-6E8A-4147-A177-3AD203B41FA5}">
                      <a16:colId xmlns:a16="http://schemas.microsoft.com/office/drawing/2014/main" val="20007"/>
                    </a:ext>
                  </a:extLst>
                </a:gridCol>
                <a:gridCol w="827087">
                  <a:extLst>
                    <a:ext uri="{9D8B030D-6E8A-4147-A177-3AD203B41FA5}">
                      <a16:colId xmlns:a16="http://schemas.microsoft.com/office/drawing/2014/main" val="20008"/>
                    </a:ext>
                  </a:extLst>
                </a:gridCol>
              </a:tblGrid>
              <a:tr h="406400">
                <a:tc row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Olsen Handel AS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Saldobalanse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Avslutnings-posteringer</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Resultat</a:t>
                      </a:r>
                    </a:p>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20x1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Balanse</a:t>
                      </a:r>
                    </a:p>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31.12.20x1</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extLst>
                  <a:ext uri="{0D108BD9-81ED-4DB2-BD59-A6C34878D82A}">
                    <a16:rowId xmlns:a16="http://schemas.microsoft.com/office/drawing/2014/main" val="10000"/>
                  </a:ext>
                </a:extLst>
              </a:tr>
              <a:tr h="406400">
                <a:tc vMerge="1">
                  <a:txBody>
                    <a:bodyPr/>
                    <a:lstStyle/>
                    <a:p>
                      <a:endParaRPr lang="nb-NO"/>
                    </a:p>
                  </a:txBody>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Debet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Debet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Debet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Debet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064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Varelager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600" b="0" i="0" u="none" strike="noStrike" cap="none" normalizeH="0" baseline="0">
                          <a:ln>
                            <a:noFill/>
                          </a:ln>
                          <a:solidFill>
                            <a:schemeClr val="tx1"/>
                          </a:solidFill>
                          <a:effectLst/>
                          <a:latin typeface="Times New Roman" pitchFamily="18" charset="0"/>
                        </a:rPr>
                        <a:t>320 000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6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600" b="0" i="0" u="none" strike="noStrike" cap="none" normalizeH="0" baseline="0" dirty="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533400" marR="0" lvl="0" indent="-53340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6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600" b="0" i="0" u="none" strike="noStrike" cap="none" normalizeH="0" baseline="0" dirty="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6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6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6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extLst>
                  <a:ext uri="{0D108BD9-81ED-4DB2-BD59-A6C34878D82A}">
                    <a16:rowId xmlns:a16="http://schemas.microsoft.com/office/drawing/2014/main" val="10002"/>
                  </a:ext>
                </a:extLst>
              </a:tr>
              <a:tr h="4064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6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6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6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6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6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6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6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6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3"/>
                  </a:ext>
                </a:extLst>
              </a:tr>
              <a:tr h="4064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Varekjøp</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600" b="0" i="0" u="none" strike="noStrike" cap="none" normalizeH="0" baseline="0">
                          <a:ln>
                            <a:noFill/>
                          </a:ln>
                          <a:solidFill>
                            <a:schemeClr val="tx1"/>
                          </a:solidFill>
                          <a:effectLst/>
                          <a:latin typeface="Times New Roman" pitchFamily="18" charset="0"/>
                        </a:rPr>
                        <a:t>1 100 000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6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6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6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6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6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6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6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extLst>
                  <a:ext uri="{0D108BD9-81ED-4DB2-BD59-A6C34878D82A}">
                    <a16:rowId xmlns:a16="http://schemas.microsoft.com/office/drawing/2014/main" val="10004"/>
                  </a:ext>
                </a:extLst>
              </a:tr>
            </a:tbl>
          </a:graphicData>
        </a:graphic>
      </p:graphicFrame>
      <p:sp>
        <p:nvSpPr>
          <p:cNvPr id="71759" name="Text Box 79"/>
          <p:cNvSpPr txBox="1">
            <a:spLocks noChangeArrowheads="1"/>
          </p:cNvSpPr>
          <p:nvPr/>
        </p:nvSpPr>
        <p:spPr bwMode="auto">
          <a:xfrm>
            <a:off x="533400" y="5029200"/>
            <a:ext cx="451405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nb-NO" dirty="0"/>
              <a:t>Varekjøp  – økning i beholdning = Varekostnad</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76200" y="457200"/>
            <a:ext cx="8839200" cy="1155700"/>
          </a:xfrm>
        </p:spPr>
        <p:txBody>
          <a:bodyPr/>
          <a:lstStyle/>
          <a:p>
            <a:r>
              <a:rPr lang="nb-NO"/>
              <a:t>Kundefordringer (4)</a:t>
            </a:r>
          </a:p>
        </p:txBody>
      </p:sp>
      <p:sp>
        <p:nvSpPr>
          <p:cNvPr id="63" name="Plassholder for bunntekst 2"/>
          <p:cNvSpPr>
            <a:spLocks noGrp="1"/>
          </p:cNvSpPr>
          <p:nvPr>
            <p:ph type="ftr" sz="quarter" idx="11"/>
          </p:nvPr>
        </p:nvSpPr>
        <p:spPr/>
        <p:txBody>
          <a:bodyPr/>
          <a:lstStyle/>
          <a:p>
            <a:r>
              <a:rPr lang="nb-NO"/>
              <a:t>Case - Olsen Handel AS</a:t>
            </a:r>
          </a:p>
        </p:txBody>
      </p:sp>
      <p:sp>
        <p:nvSpPr>
          <p:cNvPr id="64" name="Plassholder for lysbildenummer 3"/>
          <p:cNvSpPr>
            <a:spLocks noGrp="1"/>
          </p:cNvSpPr>
          <p:nvPr>
            <p:ph type="sldNum" sz="quarter" idx="12"/>
          </p:nvPr>
        </p:nvSpPr>
        <p:spPr/>
        <p:txBody>
          <a:bodyPr/>
          <a:lstStyle/>
          <a:p>
            <a:fld id="{A37C45AD-CAE7-40F7-9E7C-5C94F317F75C}" type="slidenum">
              <a:rPr lang="nb-NO"/>
              <a:pPr/>
              <a:t>13</a:t>
            </a:fld>
            <a:endParaRPr lang="nb-NO"/>
          </a:p>
        </p:txBody>
      </p:sp>
      <p:graphicFrame>
        <p:nvGraphicFramePr>
          <p:cNvPr id="95307" name="Group 75"/>
          <p:cNvGraphicFramePr>
            <a:graphicFrameLocks noGrp="1"/>
          </p:cNvGraphicFramePr>
          <p:nvPr>
            <p:extLst>
              <p:ext uri="{D42A27DB-BD31-4B8C-83A1-F6EECF244321}">
                <p14:modId xmlns:p14="http://schemas.microsoft.com/office/powerpoint/2010/main" val="2097434206"/>
              </p:ext>
            </p:extLst>
          </p:nvPr>
        </p:nvGraphicFramePr>
        <p:xfrm>
          <a:off x="152400" y="1700213"/>
          <a:ext cx="8991600" cy="2649728"/>
        </p:xfrm>
        <a:graphic>
          <a:graphicData uri="http://schemas.openxmlformats.org/drawingml/2006/table">
            <a:tbl>
              <a:tblPr/>
              <a:tblGrid>
                <a:gridCol w="1395413">
                  <a:extLst>
                    <a:ext uri="{9D8B030D-6E8A-4147-A177-3AD203B41FA5}">
                      <a16:colId xmlns:a16="http://schemas.microsoft.com/office/drawing/2014/main" val="20000"/>
                    </a:ext>
                  </a:extLst>
                </a:gridCol>
                <a:gridCol w="936625">
                  <a:extLst>
                    <a:ext uri="{9D8B030D-6E8A-4147-A177-3AD203B41FA5}">
                      <a16:colId xmlns:a16="http://schemas.microsoft.com/office/drawing/2014/main" val="20001"/>
                    </a:ext>
                  </a:extLst>
                </a:gridCol>
                <a:gridCol w="863600">
                  <a:extLst>
                    <a:ext uri="{9D8B030D-6E8A-4147-A177-3AD203B41FA5}">
                      <a16:colId xmlns:a16="http://schemas.microsoft.com/office/drawing/2014/main" val="20002"/>
                    </a:ext>
                  </a:extLst>
                </a:gridCol>
                <a:gridCol w="1152525">
                  <a:extLst>
                    <a:ext uri="{9D8B030D-6E8A-4147-A177-3AD203B41FA5}">
                      <a16:colId xmlns:a16="http://schemas.microsoft.com/office/drawing/2014/main" val="20003"/>
                    </a:ext>
                  </a:extLst>
                </a:gridCol>
                <a:gridCol w="1150937">
                  <a:extLst>
                    <a:ext uri="{9D8B030D-6E8A-4147-A177-3AD203B41FA5}">
                      <a16:colId xmlns:a16="http://schemas.microsoft.com/office/drawing/2014/main" val="20004"/>
                    </a:ext>
                  </a:extLst>
                </a:gridCol>
                <a:gridCol w="825500">
                  <a:extLst>
                    <a:ext uri="{9D8B030D-6E8A-4147-A177-3AD203B41FA5}">
                      <a16:colId xmlns:a16="http://schemas.microsoft.com/office/drawing/2014/main" val="20005"/>
                    </a:ext>
                  </a:extLst>
                </a:gridCol>
                <a:gridCol w="914400">
                  <a:extLst>
                    <a:ext uri="{9D8B030D-6E8A-4147-A177-3AD203B41FA5}">
                      <a16:colId xmlns:a16="http://schemas.microsoft.com/office/drawing/2014/main" val="20006"/>
                    </a:ext>
                  </a:extLst>
                </a:gridCol>
                <a:gridCol w="852488">
                  <a:extLst>
                    <a:ext uri="{9D8B030D-6E8A-4147-A177-3AD203B41FA5}">
                      <a16:colId xmlns:a16="http://schemas.microsoft.com/office/drawing/2014/main" val="20007"/>
                    </a:ext>
                  </a:extLst>
                </a:gridCol>
                <a:gridCol w="900112">
                  <a:extLst>
                    <a:ext uri="{9D8B030D-6E8A-4147-A177-3AD203B41FA5}">
                      <a16:colId xmlns:a16="http://schemas.microsoft.com/office/drawing/2014/main" val="20008"/>
                    </a:ext>
                  </a:extLst>
                </a:gridCol>
              </a:tblGrid>
              <a:tr h="406400">
                <a:tc row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Olsen Handel AS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Saldobalanse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Avslutnings-posteringer</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Resultat</a:t>
                      </a:r>
                    </a:p>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20x1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Balanse</a:t>
                      </a:r>
                    </a:p>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31.12.20x1</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extLst>
                  <a:ext uri="{0D108BD9-81ED-4DB2-BD59-A6C34878D82A}">
                    <a16:rowId xmlns:a16="http://schemas.microsoft.com/office/drawing/2014/main" val="10000"/>
                  </a:ext>
                </a:extLst>
              </a:tr>
              <a:tr h="406400">
                <a:tc vMerge="1">
                  <a:txBody>
                    <a:bodyPr/>
                    <a:lstStyle/>
                    <a:p>
                      <a:endParaRPr lang="nb-NO"/>
                    </a:p>
                  </a:txBody>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Debet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Debet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Debet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Debet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064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Kunde-fordringer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80 400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533400" marR="0" lvl="0" indent="-53340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extLst>
                  <a:ext uri="{0D108BD9-81ED-4DB2-BD59-A6C34878D82A}">
                    <a16:rowId xmlns:a16="http://schemas.microsoft.com/office/drawing/2014/main" val="10002"/>
                  </a:ext>
                </a:extLst>
              </a:tr>
              <a:tr h="180975">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3"/>
                  </a:ext>
                </a:extLst>
              </a:tr>
              <a:tr h="4064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Tap på fordring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extLst>
                  <a:ext uri="{0D108BD9-81ED-4DB2-BD59-A6C34878D82A}">
                    <a16:rowId xmlns:a16="http://schemas.microsoft.com/office/drawing/2014/main" val="10004"/>
                  </a:ext>
                </a:extLst>
              </a:tr>
            </a:tbl>
          </a:graphicData>
        </a:graphic>
      </p:graphicFrame>
      <p:sp>
        <p:nvSpPr>
          <p:cNvPr id="95294" name="Text Box 62"/>
          <p:cNvSpPr txBox="1">
            <a:spLocks noChangeArrowheads="1"/>
          </p:cNvSpPr>
          <p:nvPr/>
        </p:nvSpPr>
        <p:spPr bwMode="auto">
          <a:xfrm>
            <a:off x="539750" y="4797425"/>
            <a:ext cx="686593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nb-NO"/>
              <a:t>Kundefordringer vurderes etter laveste verdis prinsipp.</a:t>
            </a:r>
          </a:p>
          <a:p>
            <a:r>
              <a:rPr lang="nb-NO"/>
              <a:t>Fordringer som er tapt kostnadsføres.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nb-NO"/>
              <a:t>Husleie (5)</a:t>
            </a:r>
          </a:p>
        </p:txBody>
      </p:sp>
      <p:sp>
        <p:nvSpPr>
          <p:cNvPr id="21" name="Plassholder for bunntekst 2"/>
          <p:cNvSpPr>
            <a:spLocks noGrp="1"/>
          </p:cNvSpPr>
          <p:nvPr>
            <p:ph type="ftr" sz="quarter" idx="11"/>
          </p:nvPr>
        </p:nvSpPr>
        <p:spPr/>
        <p:txBody>
          <a:bodyPr/>
          <a:lstStyle/>
          <a:p>
            <a:r>
              <a:rPr lang="nb-NO"/>
              <a:t>Case - Olsen Handel AS</a:t>
            </a:r>
          </a:p>
        </p:txBody>
      </p:sp>
      <p:sp>
        <p:nvSpPr>
          <p:cNvPr id="22" name="Plassholder for lysbildenummer 3"/>
          <p:cNvSpPr>
            <a:spLocks noGrp="1"/>
          </p:cNvSpPr>
          <p:nvPr>
            <p:ph type="sldNum" sz="quarter" idx="12"/>
          </p:nvPr>
        </p:nvSpPr>
        <p:spPr/>
        <p:txBody>
          <a:bodyPr/>
          <a:lstStyle/>
          <a:p>
            <a:fld id="{1D9A8F6A-5F34-4279-B26A-9AC649B835C3}" type="slidenum">
              <a:rPr lang="nb-NO"/>
              <a:pPr/>
              <a:t>14</a:t>
            </a:fld>
            <a:endParaRPr lang="nb-NO"/>
          </a:p>
        </p:txBody>
      </p:sp>
      <p:graphicFrame>
        <p:nvGraphicFramePr>
          <p:cNvPr id="45094" name="Group 38"/>
          <p:cNvGraphicFramePr>
            <a:graphicFrameLocks noGrp="1"/>
          </p:cNvGraphicFramePr>
          <p:nvPr>
            <p:extLst>
              <p:ext uri="{D42A27DB-BD31-4B8C-83A1-F6EECF244321}">
                <p14:modId xmlns:p14="http://schemas.microsoft.com/office/powerpoint/2010/main" val="3493677333"/>
              </p:ext>
            </p:extLst>
          </p:nvPr>
        </p:nvGraphicFramePr>
        <p:xfrm>
          <a:off x="395288" y="2852738"/>
          <a:ext cx="7620000" cy="3145536"/>
        </p:xfrm>
        <a:graphic>
          <a:graphicData uri="http://schemas.openxmlformats.org/drawingml/2006/table">
            <a:tbl>
              <a:tblPr/>
              <a:tblGrid>
                <a:gridCol w="5835650">
                  <a:extLst>
                    <a:ext uri="{9D8B030D-6E8A-4147-A177-3AD203B41FA5}">
                      <a16:colId xmlns:a16="http://schemas.microsoft.com/office/drawing/2014/main" val="20000"/>
                    </a:ext>
                  </a:extLst>
                </a:gridCol>
                <a:gridCol w="1784350">
                  <a:extLst>
                    <a:ext uri="{9D8B030D-6E8A-4147-A177-3AD203B41FA5}">
                      <a16:colId xmlns:a16="http://schemas.microsoft.com/office/drawing/2014/main" val="20001"/>
                    </a:ext>
                  </a:extLst>
                </a:gridCol>
              </a:tblGrid>
              <a:tr h="3048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dirty="0">
                          <a:ln>
                            <a:noFill/>
                          </a:ln>
                          <a:solidFill>
                            <a:schemeClr val="tx1"/>
                          </a:solidFill>
                          <a:effectLst/>
                          <a:latin typeface="Times New Roman" pitchFamily="18" charset="0"/>
                        </a:rPr>
                        <a:t>Husleiekostnad</a:t>
                      </a:r>
                    </a:p>
                  </a:txBody>
                  <a:tcP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extLst>
                  <a:ext uri="{0D108BD9-81ED-4DB2-BD59-A6C34878D82A}">
                    <a16:rowId xmlns:a16="http://schemas.microsoft.com/office/drawing/2014/main" val="10000"/>
                  </a:ext>
                </a:extLst>
              </a:tr>
              <a:tr h="331788">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dirty="0">
                          <a:ln>
                            <a:noFill/>
                          </a:ln>
                          <a:solidFill>
                            <a:schemeClr val="tx1"/>
                          </a:solidFill>
                          <a:effectLst/>
                          <a:latin typeface="Times New Roman" pitchFamily="18" charset="0"/>
                        </a:rPr>
                        <a:t>Betalt i husleie (ifølge resultatkontoen)</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1"/>
                  </a:ext>
                </a:extLst>
              </a:tr>
              <a:tr h="328613">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dirty="0">
                          <a:ln>
                            <a:noFill/>
                          </a:ln>
                          <a:solidFill>
                            <a:schemeClr val="tx1"/>
                          </a:solidFill>
                          <a:effectLst/>
                          <a:latin typeface="Times New Roman" pitchFamily="18" charset="0"/>
                        </a:rPr>
                        <a:t>+ Påløpt husleie ved periodens slutt</a:t>
                      </a:r>
                    </a:p>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dirty="0">
                          <a:ln>
                            <a:noFill/>
                          </a:ln>
                          <a:solidFill>
                            <a:schemeClr val="tx1"/>
                          </a:solidFill>
                          <a:effectLst/>
                          <a:latin typeface="Times New Roman" pitchFamily="18" charset="0"/>
                          <a:cs typeface="Times New Roman" pitchFamily="18" charset="0"/>
                        </a:rPr>
                        <a:t>– </a:t>
                      </a:r>
                      <a:r>
                        <a:rPr kumimoji="0" lang="nb-NO" sz="2400" b="0" i="0" u="none" strike="noStrike" cap="none" normalizeH="0" baseline="0" dirty="0">
                          <a:ln>
                            <a:noFill/>
                          </a:ln>
                          <a:solidFill>
                            <a:schemeClr val="tx1"/>
                          </a:solidFill>
                          <a:effectLst/>
                          <a:latin typeface="Times New Roman" pitchFamily="18" charset="0"/>
                        </a:rPr>
                        <a:t>Påløpt husleie ved periodens begynnelse</a:t>
                      </a:r>
                    </a:p>
                    <a:p>
                      <a:pPr marL="0" marR="0" lvl="0" indent="0" algn="l" defTabSz="914400" rtl="0" eaLnBrk="1" fontAlgn="base" latinLnBrk="0" hangingPunct="1">
                        <a:lnSpc>
                          <a:spcPct val="100000"/>
                        </a:lnSpc>
                        <a:spcBef>
                          <a:spcPct val="20000"/>
                        </a:spcBef>
                        <a:spcAft>
                          <a:spcPct val="0"/>
                        </a:spcAft>
                        <a:buClrTx/>
                        <a:buSzPct val="75000"/>
                        <a:buFontTx/>
                        <a:buNone/>
                        <a:tabLst/>
                      </a:pPr>
                      <a:r>
                        <a:rPr kumimoji="0" lang="nb-NO" sz="2400" b="0" i="0" u="none" strike="noStrike" cap="none" normalizeH="0" baseline="0" dirty="0">
                          <a:ln>
                            <a:noFill/>
                          </a:ln>
                          <a:solidFill>
                            <a:schemeClr val="tx1"/>
                          </a:solidFill>
                          <a:effectLst/>
                          <a:latin typeface="Times New Roman" pitchFamily="18" charset="0"/>
                        </a:rPr>
                        <a:t>+ Forskudd husleie ved periodens begynnelse </a:t>
                      </a:r>
                    </a:p>
                    <a:p>
                      <a:pPr marL="0" marR="0" lvl="0" indent="0" algn="l" defTabSz="914400" rtl="0" eaLnBrk="1" fontAlgn="base" latinLnBrk="0" hangingPunct="1">
                        <a:lnSpc>
                          <a:spcPct val="100000"/>
                        </a:lnSpc>
                        <a:spcBef>
                          <a:spcPct val="20000"/>
                        </a:spcBef>
                        <a:spcAft>
                          <a:spcPct val="0"/>
                        </a:spcAft>
                        <a:buClrTx/>
                        <a:buSzPct val="75000"/>
                        <a:buFontTx/>
                        <a:buNone/>
                        <a:tabLst/>
                      </a:pPr>
                      <a:r>
                        <a:rPr kumimoji="0" lang="nb-NO" sz="2400" b="0" i="0" u="none" strike="noStrike" cap="none" normalizeH="0" baseline="0" dirty="0">
                          <a:ln>
                            <a:noFill/>
                          </a:ln>
                          <a:solidFill>
                            <a:schemeClr val="tx1"/>
                          </a:solidFill>
                          <a:effectLst/>
                          <a:latin typeface="Times New Roman" pitchFamily="18" charset="0"/>
                          <a:cs typeface="Times New Roman" pitchFamily="18" charset="0"/>
                        </a:rPr>
                        <a:t>– </a:t>
                      </a:r>
                      <a:r>
                        <a:rPr kumimoji="0" lang="nb-NO" sz="2400" b="0" i="0" u="none" strike="noStrike" cap="none" normalizeH="0" baseline="0" dirty="0">
                          <a:ln>
                            <a:noFill/>
                          </a:ln>
                          <a:solidFill>
                            <a:schemeClr val="tx1"/>
                          </a:solidFill>
                          <a:effectLst/>
                          <a:latin typeface="Times New Roman" pitchFamily="18" charset="0"/>
                        </a:rPr>
                        <a:t>Forskudd husleie ved periodens slutt </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r h="328613">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a:ln>
                            <a:noFill/>
                          </a:ln>
                          <a:solidFill>
                            <a:schemeClr val="tx1"/>
                          </a:solidFill>
                          <a:effectLst/>
                          <a:latin typeface="Times New Roman" pitchFamily="18" charset="0"/>
                        </a:rPr>
                        <a:t>= Husleiekostnad </a:t>
                      </a:r>
                    </a:p>
                  </a:txBody>
                  <a:tcPr horzOverflow="overflow">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45079" name="Text Box 23"/>
          <p:cNvSpPr txBox="1">
            <a:spLocks noChangeArrowheads="1"/>
          </p:cNvSpPr>
          <p:nvPr/>
        </p:nvSpPr>
        <p:spPr bwMode="auto">
          <a:xfrm>
            <a:off x="179388" y="1700213"/>
            <a:ext cx="3116559"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457200" indent="-457200">
              <a:defRPr sz="2400">
                <a:solidFill>
                  <a:schemeClr val="tx1"/>
                </a:solidFill>
                <a:latin typeface="Times New Roman" pitchFamily="18" charset="0"/>
              </a:defRPr>
            </a:lvl1pPr>
            <a:lvl2pPr marL="914400" indent="-457200">
              <a:defRPr sz="2400">
                <a:solidFill>
                  <a:schemeClr val="tx1"/>
                </a:solidFill>
                <a:latin typeface="Times New Roman" pitchFamily="18" charset="0"/>
              </a:defRPr>
            </a:lvl2pPr>
            <a:lvl3pPr marL="1371600" indent="-457200">
              <a:defRPr sz="2400">
                <a:solidFill>
                  <a:schemeClr val="tx1"/>
                </a:solidFill>
                <a:latin typeface="Times New Roman" pitchFamily="18" charset="0"/>
              </a:defRPr>
            </a:lvl3pPr>
            <a:lvl4pPr marL="1828800" indent="-457200">
              <a:defRPr sz="2400">
                <a:solidFill>
                  <a:schemeClr val="tx1"/>
                </a:solidFill>
                <a:latin typeface="Times New Roman" pitchFamily="18" charset="0"/>
              </a:defRPr>
            </a:lvl4pPr>
            <a:lvl5pPr marL="2286000" indent="-457200">
              <a:defRPr sz="2400">
                <a:solidFill>
                  <a:schemeClr val="tx1"/>
                </a:solidFill>
                <a:latin typeface="Times New Roman" pitchFamily="18" charset="0"/>
              </a:defRPr>
            </a:lvl5pPr>
            <a:lvl6pPr marL="2743200" indent="-457200" fontAlgn="base">
              <a:spcBef>
                <a:spcPct val="0"/>
              </a:spcBef>
              <a:spcAft>
                <a:spcPct val="0"/>
              </a:spcAft>
              <a:defRPr sz="2400">
                <a:solidFill>
                  <a:schemeClr val="tx1"/>
                </a:solidFill>
                <a:latin typeface="Times New Roman" pitchFamily="18" charset="0"/>
              </a:defRPr>
            </a:lvl6pPr>
            <a:lvl7pPr marL="3200400" indent="-457200" fontAlgn="base">
              <a:spcBef>
                <a:spcPct val="0"/>
              </a:spcBef>
              <a:spcAft>
                <a:spcPct val="0"/>
              </a:spcAft>
              <a:defRPr sz="2400">
                <a:solidFill>
                  <a:schemeClr val="tx1"/>
                </a:solidFill>
                <a:latin typeface="Times New Roman" pitchFamily="18" charset="0"/>
              </a:defRPr>
            </a:lvl7pPr>
            <a:lvl8pPr marL="3657600" indent="-457200" fontAlgn="base">
              <a:spcBef>
                <a:spcPct val="0"/>
              </a:spcBef>
              <a:spcAft>
                <a:spcPct val="0"/>
              </a:spcAft>
              <a:defRPr sz="2400">
                <a:solidFill>
                  <a:schemeClr val="tx1"/>
                </a:solidFill>
                <a:latin typeface="Times New Roman" pitchFamily="18" charset="0"/>
              </a:defRPr>
            </a:lvl8pPr>
            <a:lvl9pPr marL="4114800" indent="-457200" fontAlgn="base">
              <a:spcBef>
                <a:spcPct val="0"/>
              </a:spcBef>
              <a:spcAft>
                <a:spcPct val="0"/>
              </a:spcAft>
              <a:defRPr sz="2400">
                <a:solidFill>
                  <a:schemeClr val="tx1"/>
                </a:solidFill>
                <a:latin typeface="Times New Roman" pitchFamily="18" charset="0"/>
              </a:defRPr>
            </a:lvl9pPr>
          </a:lstStyle>
          <a:p>
            <a:r>
              <a:rPr lang="nb-NO" dirty="0"/>
              <a:t>Husleiekostnaden er på</a:t>
            </a:r>
          </a:p>
          <a:p>
            <a:r>
              <a:rPr lang="nb-NO" dirty="0"/>
              <a:t>Forskudd husleie UB er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nb-NO"/>
              <a:t>Husleie (5)</a:t>
            </a:r>
          </a:p>
        </p:txBody>
      </p:sp>
      <p:sp>
        <p:nvSpPr>
          <p:cNvPr id="63" name="Plassholder for bunntekst 2"/>
          <p:cNvSpPr>
            <a:spLocks noGrp="1"/>
          </p:cNvSpPr>
          <p:nvPr>
            <p:ph type="ftr" sz="quarter" idx="11"/>
          </p:nvPr>
        </p:nvSpPr>
        <p:spPr/>
        <p:txBody>
          <a:bodyPr/>
          <a:lstStyle/>
          <a:p>
            <a:r>
              <a:rPr lang="nb-NO"/>
              <a:t>Case - Olsen Handel AS</a:t>
            </a:r>
          </a:p>
        </p:txBody>
      </p:sp>
      <p:sp>
        <p:nvSpPr>
          <p:cNvPr id="64" name="Plassholder for lysbildenummer 3"/>
          <p:cNvSpPr>
            <a:spLocks noGrp="1"/>
          </p:cNvSpPr>
          <p:nvPr>
            <p:ph type="sldNum" sz="quarter" idx="12"/>
          </p:nvPr>
        </p:nvSpPr>
        <p:spPr/>
        <p:txBody>
          <a:bodyPr/>
          <a:lstStyle/>
          <a:p>
            <a:fld id="{574A2185-805C-476C-8996-2792EADA4334}" type="slidenum">
              <a:rPr lang="nb-NO"/>
              <a:pPr/>
              <a:t>15</a:t>
            </a:fld>
            <a:endParaRPr lang="nb-NO"/>
          </a:p>
        </p:txBody>
      </p:sp>
      <p:graphicFrame>
        <p:nvGraphicFramePr>
          <p:cNvPr id="46339" name="Group 259"/>
          <p:cNvGraphicFramePr>
            <a:graphicFrameLocks noGrp="1"/>
          </p:cNvGraphicFramePr>
          <p:nvPr>
            <p:extLst>
              <p:ext uri="{D42A27DB-BD31-4B8C-83A1-F6EECF244321}">
                <p14:modId xmlns:p14="http://schemas.microsoft.com/office/powerpoint/2010/main" val="2411148821"/>
              </p:ext>
            </p:extLst>
          </p:nvPr>
        </p:nvGraphicFramePr>
        <p:xfrm>
          <a:off x="152400" y="2286000"/>
          <a:ext cx="8991600" cy="2609088"/>
        </p:xfrm>
        <a:graphic>
          <a:graphicData uri="http://schemas.openxmlformats.org/drawingml/2006/table">
            <a:tbl>
              <a:tblPr/>
              <a:tblGrid>
                <a:gridCol w="1143000">
                  <a:extLst>
                    <a:ext uri="{9D8B030D-6E8A-4147-A177-3AD203B41FA5}">
                      <a16:colId xmlns:a16="http://schemas.microsoft.com/office/drawing/2014/main" val="20000"/>
                    </a:ext>
                  </a:extLst>
                </a:gridCol>
                <a:gridCol w="973138">
                  <a:extLst>
                    <a:ext uri="{9D8B030D-6E8A-4147-A177-3AD203B41FA5}">
                      <a16:colId xmlns:a16="http://schemas.microsoft.com/office/drawing/2014/main" val="20001"/>
                    </a:ext>
                  </a:extLst>
                </a:gridCol>
                <a:gridCol w="863600">
                  <a:extLst>
                    <a:ext uri="{9D8B030D-6E8A-4147-A177-3AD203B41FA5}">
                      <a16:colId xmlns:a16="http://schemas.microsoft.com/office/drawing/2014/main" val="20002"/>
                    </a:ext>
                  </a:extLst>
                </a:gridCol>
                <a:gridCol w="1152525">
                  <a:extLst>
                    <a:ext uri="{9D8B030D-6E8A-4147-A177-3AD203B41FA5}">
                      <a16:colId xmlns:a16="http://schemas.microsoft.com/office/drawing/2014/main" val="20003"/>
                    </a:ext>
                  </a:extLst>
                </a:gridCol>
                <a:gridCol w="1079500">
                  <a:extLst>
                    <a:ext uri="{9D8B030D-6E8A-4147-A177-3AD203B41FA5}">
                      <a16:colId xmlns:a16="http://schemas.microsoft.com/office/drawing/2014/main" val="20004"/>
                    </a:ext>
                  </a:extLst>
                </a:gridCol>
                <a:gridCol w="1079500">
                  <a:extLst>
                    <a:ext uri="{9D8B030D-6E8A-4147-A177-3AD203B41FA5}">
                      <a16:colId xmlns:a16="http://schemas.microsoft.com/office/drawing/2014/main" val="20005"/>
                    </a:ext>
                  </a:extLst>
                </a:gridCol>
                <a:gridCol w="792162">
                  <a:extLst>
                    <a:ext uri="{9D8B030D-6E8A-4147-A177-3AD203B41FA5}">
                      <a16:colId xmlns:a16="http://schemas.microsoft.com/office/drawing/2014/main" val="20006"/>
                    </a:ext>
                  </a:extLst>
                </a:gridCol>
                <a:gridCol w="1081088">
                  <a:extLst>
                    <a:ext uri="{9D8B030D-6E8A-4147-A177-3AD203B41FA5}">
                      <a16:colId xmlns:a16="http://schemas.microsoft.com/office/drawing/2014/main" val="20007"/>
                    </a:ext>
                  </a:extLst>
                </a:gridCol>
                <a:gridCol w="827087">
                  <a:extLst>
                    <a:ext uri="{9D8B030D-6E8A-4147-A177-3AD203B41FA5}">
                      <a16:colId xmlns:a16="http://schemas.microsoft.com/office/drawing/2014/main" val="20008"/>
                    </a:ext>
                  </a:extLst>
                </a:gridCol>
              </a:tblGrid>
              <a:tr h="406400">
                <a:tc row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Olsen Handel AS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Saldobalanse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Avslutnings-posteringer</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Resultat</a:t>
                      </a:r>
                    </a:p>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20x1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Balanse</a:t>
                      </a:r>
                    </a:p>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31.12.20x1</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extLst>
                  <a:ext uri="{0D108BD9-81ED-4DB2-BD59-A6C34878D82A}">
                    <a16:rowId xmlns:a16="http://schemas.microsoft.com/office/drawing/2014/main" val="10000"/>
                  </a:ext>
                </a:extLst>
              </a:tr>
              <a:tr h="406400">
                <a:tc vMerge="1">
                  <a:txBody>
                    <a:bodyPr/>
                    <a:lstStyle/>
                    <a:p>
                      <a:endParaRPr lang="nb-NO"/>
                    </a:p>
                  </a:txBody>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Debet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Debet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Debet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Debet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064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Forskudd husleie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10 000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533400" marR="0" lvl="0" indent="-53340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extLst>
                  <a:ext uri="{0D108BD9-81ED-4DB2-BD59-A6C34878D82A}">
                    <a16:rowId xmlns:a16="http://schemas.microsoft.com/office/drawing/2014/main" val="10002"/>
                  </a:ext>
                </a:extLst>
              </a:tr>
              <a:tr h="4064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3"/>
                  </a:ext>
                </a:extLst>
              </a:tr>
              <a:tr h="4064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Husleie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130 000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lstStyle/>
          <a:p>
            <a:r>
              <a:rPr lang="nb-NO"/>
              <a:t>Aksjer (6)</a:t>
            </a:r>
          </a:p>
        </p:txBody>
      </p:sp>
      <p:graphicFrame>
        <p:nvGraphicFramePr>
          <p:cNvPr id="96329" name="Group 73"/>
          <p:cNvGraphicFramePr>
            <a:graphicFrameLocks noGrp="1"/>
          </p:cNvGraphicFramePr>
          <p:nvPr>
            <p:ph type="tbl" idx="1"/>
            <p:extLst>
              <p:ext uri="{D42A27DB-BD31-4B8C-83A1-F6EECF244321}">
                <p14:modId xmlns:p14="http://schemas.microsoft.com/office/powerpoint/2010/main" val="3234690341"/>
              </p:ext>
            </p:extLst>
          </p:nvPr>
        </p:nvGraphicFramePr>
        <p:xfrm>
          <a:off x="539750" y="3068638"/>
          <a:ext cx="8280400" cy="914400"/>
        </p:xfrm>
        <a:graphic>
          <a:graphicData uri="http://schemas.openxmlformats.org/drawingml/2006/table">
            <a:tbl>
              <a:tblPr/>
              <a:tblGrid>
                <a:gridCol w="2303463">
                  <a:extLst>
                    <a:ext uri="{9D8B030D-6E8A-4147-A177-3AD203B41FA5}">
                      <a16:colId xmlns:a16="http://schemas.microsoft.com/office/drawing/2014/main" val="20000"/>
                    </a:ext>
                  </a:extLst>
                </a:gridCol>
                <a:gridCol w="2089150">
                  <a:extLst>
                    <a:ext uri="{9D8B030D-6E8A-4147-A177-3AD203B41FA5}">
                      <a16:colId xmlns:a16="http://schemas.microsoft.com/office/drawing/2014/main" val="20001"/>
                    </a:ext>
                  </a:extLst>
                </a:gridCol>
                <a:gridCol w="2016125">
                  <a:extLst>
                    <a:ext uri="{9D8B030D-6E8A-4147-A177-3AD203B41FA5}">
                      <a16:colId xmlns:a16="http://schemas.microsoft.com/office/drawing/2014/main" val="20002"/>
                    </a:ext>
                  </a:extLst>
                </a:gridCol>
                <a:gridCol w="1871662">
                  <a:extLst>
                    <a:ext uri="{9D8B030D-6E8A-4147-A177-3AD203B41FA5}">
                      <a16:colId xmlns:a16="http://schemas.microsoft.com/office/drawing/2014/main" val="20003"/>
                    </a:ext>
                  </a:extLst>
                </a:gridCol>
              </a:tblGrid>
              <a:tr h="206375">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dirty="0">
                          <a:ln>
                            <a:noFill/>
                          </a:ln>
                          <a:solidFill>
                            <a:schemeClr val="tx1"/>
                          </a:solidFill>
                          <a:effectLst/>
                          <a:latin typeface="Times New Roman" pitchFamily="18" charset="0"/>
                        </a:rPr>
                        <a:t>Kostpris</a:t>
                      </a: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dirty="0">
                          <a:ln>
                            <a:noFill/>
                          </a:ln>
                          <a:solidFill>
                            <a:schemeClr val="tx1"/>
                          </a:solidFill>
                          <a:effectLst/>
                          <a:latin typeface="Times New Roman" pitchFamily="18" charset="0"/>
                        </a:rPr>
                        <a:t>Virkelig verdi</a:t>
                      </a: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dirty="0">
                          <a:ln>
                            <a:noFill/>
                          </a:ln>
                          <a:solidFill>
                            <a:schemeClr val="tx1"/>
                          </a:solidFill>
                          <a:effectLst/>
                          <a:latin typeface="Times New Roman" pitchFamily="18" charset="0"/>
                        </a:rPr>
                        <a:t>Balanse verdi</a:t>
                      </a: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extLst>
                  <a:ext uri="{0D108BD9-81ED-4DB2-BD59-A6C34878D82A}">
                    <a16:rowId xmlns:a16="http://schemas.microsoft.com/office/drawing/2014/main" val="10000"/>
                  </a:ext>
                </a:extLst>
              </a:tr>
              <a:tr h="206375">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a:ln>
                            <a:noFill/>
                          </a:ln>
                          <a:solidFill>
                            <a:schemeClr val="tx1"/>
                          </a:solidFill>
                          <a:effectLst/>
                          <a:latin typeface="Times New Roman" pitchFamily="18" charset="0"/>
                        </a:rPr>
                        <a:t>Aksjer</a:t>
                      </a:r>
                    </a:p>
                  </a:txBody>
                  <a:tcPr horzOverflow="overflow">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21" name="Plassholder for bunntekst 3"/>
          <p:cNvSpPr>
            <a:spLocks noGrp="1"/>
          </p:cNvSpPr>
          <p:nvPr>
            <p:ph type="ftr" sz="quarter" idx="10"/>
          </p:nvPr>
        </p:nvSpPr>
        <p:spPr/>
        <p:txBody>
          <a:bodyPr/>
          <a:lstStyle/>
          <a:p>
            <a:r>
              <a:rPr lang="nb-NO"/>
              <a:t>Case - Olsen Handel AS</a:t>
            </a:r>
          </a:p>
        </p:txBody>
      </p:sp>
      <p:sp>
        <p:nvSpPr>
          <p:cNvPr id="22" name="Plassholder for lysbildenummer 4"/>
          <p:cNvSpPr>
            <a:spLocks noGrp="1"/>
          </p:cNvSpPr>
          <p:nvPr>
            <p:ph type="sldNum" sz="quarter" idx="11"/>
          </p:nvPr>
        </p:nvSpPr>
        <p:spPr/>
        <p:txBody>
          <a:bodyPr/>
          <a:lstStyle/>
          <a:p>
            <a:fld id="{804B4E04-03AF-4A0E-84BF-E08BBDDB71A8}" type="slidenum">
              <a:rPr lang="nb-NO"/>
              <a:pPr/>
              <a:t>16</a:t>
            </a:fld>
            <a:endParaRPr lang="nb-NO"/>
          </a:p>
        </p:txBody>
      </p:sp>
      <p:sp>
        <p:nvSpPr>
          <p:cNvPr id="96260" name="Text Box 4"/>
          <p:cNvSpPr txBox="1">
            <a:spLocks noChangeArrowheads="1"/>
          </p:cNvSpPr>
          <p:nvPr/>
        </p:nvSpPr>
        <p:spPr bwMode="auto">
          <a:xfrm>
            <a:off x="592138" y="1936750"/>
            <a:ext cx="732155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nb-NO"/>
              <a:t>Aksjebeholdningen vurderes etter markedsverdiprinsippet.</a:t>
            </a:r>
          </a:p>
          <a:p>
            <a:r>
              <a:rPr lang="nb-NO"/>
              <a:t>Verdiøkning og verdinedgang resultatføres.</a:t>
            </a:r>
          </a:p>
        </p:txBody>
      </p:sp>
      <p:sp>
        <p:nvSpPr>
          <p:cNvPr id="96325" name="Text Box 69"/>
          <p:cNvSpPr txBox="1">
            <a:spLocks noChangeArrowheads="1"/>
          </p:cNvSpPr>
          <p:nvPr/>
        </p:nvSpPr>
        <p:spPr bwMode="auto">
          <a:xfrm>
            <a:off x="447675" y="4457700"/>
            <a:ext cx="5204373"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nb-NO" dirty="0"/>
              <a:t>Verdiøkningen på </a:t>
            </a:r>
          </a:p>
          <a:p>
            <a:r>
              <a:rPr lang="nb-NO" dirty="0"/>
              <a:t>men er ikke skattepliktig (permanent resultatforskjell)</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a:xfrm>
            <a:off x="0" y="476250"/>
            <a:ext cx="8839200" cy="1155700"/>
          </a:xfrm>
        </p:spPr>
        <p:txBody>
          <a:bodyPr/>
          <a:lstStyle/>
          <a:p>
            <a:r>
              <a:rPr lang="nb-NO"/>
              <a:t>Aksjer (6)</a:t>
            </a:r>
          </a:p>
        </p:txBody>
      </p:sp>
      <p:sp>
        <p:nvSpPr>
          <p:cNvPr id="62" name="Plassholder for bunntekst 2"/>
          <p:cNvSpPr>
            <a:spLocks noGrp="1"/>
          </p:cNvSpPr>
          <p:nvPr>
            <p:ph type="ftr" sz="quarter" idx="11"/>
          </p:nvPr>
        </p:nvSpPr>
        <p:spPr/>
        <p:txBody>
          <a:bodyPr/>
          <a:lstStyle/>
          <a:p>
            <a:r>
              <a:rPr lang="nb-NO"/>
              <a:t>Case - Olsen Handel AS</a:t>
            </a:r>
          </a:p>
        </p:txBody>
      </p:sp>
      <p:sp>
        <p:nvSpPr>
          <p:cNvPr id="63" name="Plassholder for lysbildenummer 3"/>
          <p:cNvSpPr>
            <a:spLocks noGrp="1"/>
          </p:cNvSpPr>
          <p:nvPr>
            <p:ph type="sldNum" sz="quarter" idx="12"/>
          </p:nvPr>
        </p:nvSpPr>
        <p:spPr/>
        <p:txBody>
          <a:bodyPr/>
          <a:lstStyle/>
          <a:p>
            <a:fld id="{12D5E027-EE72-4343-8EAC-54A3E4AFC0C0}" type="slidenum">
              <a:rPr lang="nb-NO"/>
              <a:pPr/>
              <a:t>17</a:t>
            </a:fld>
            <a:endParaRPr lang="nb-NO"/>
          </a:p>
        </p:txBody>
      </p:sp>
      <p:graphicFrame>
        <p:nvGraphicFramePr>
          <p:cNvPr id="99397" name="Group 69"/>
          <p:cNvGraphicFramePr>
            <a:graphicFrameLocks noGrp="1"/>
          </p:cNvGraphicFramePr>
          <p:nvPr>
            <p:extLst>
              <p:ext uri="{D42A27DB-BD31-4B8C-83A1-F6EECF244321}">
                <p14:modId xmlns:p14="http://schemas.microsoft.com/office/powerpoint/2010/main" val="1025359404"/>
              </p:ext>
            </p:extLst>
          </p:nvPr>
        </p:nvGraphicFramePr>
        <p:xfrm>
          <a:off x="152400" y="2060575"/>
          <a:ext cx="8991600" cy="2416048"/>
        </p:xfrm>
        <a:graphic>
          <a:graphicData uri="http://schemas.openxmlformats.org/drawingml/2006/table">
            <a:tbl>
              <a:tblPr/>
              <a:tblGrid>
                <a:gridCol w="1395413">
                  <a:extLst>
                    <a:ext uri="{9D8B030D-6E8A-4147-A177-3AD203B41FA5}">
                      <a16:colId xmlns:a16="http://schemas.microsoft.com/office/drawing/2014/main" val="20000"/>
                    </a:ext>
                  </a:extLst>
                </a:gridCol>
                <a:gridCol w="936625">
                  <a:extLst>
                    <a:ext uri="{9D8B030D-6E8A-4147-A177-3AD203B41FA5}">
                      <a16:colId xmlns:a16="http://schemas.microsoft.com/office/drawing/2014/main" val="20001"/>
                    </a:ext>
                  </a:extLst>
                </a:gridCol>
                <a:gridCol w="863600">
                  <a:extLst>
                    <a:ext uri="{9D8B030D-6E8A-4147-A177-3AD203B41FA5}">
                      <a16:colId xmlns:a16="http://schemas.microsoft.com/office/drawing/2014/main" val="20002"/>
                    </a:ext>
                  </a:extLst>
                </a:gridCol>
                <a:gridCol w="1152525">
                  <a:extLst>
                    <a:ext uri="{9D8B030D-6E8A-4147-A177-3AD203B41FA5}">
                      <a16:colId xmlns:a16="http://schemas.microsoft.com/office/drawing/2014/main" val="20003"/>
                    </a:ext>
                  </a:extLst>
                </a:gridCol>
                <a:gridCol w="1150937">
                  <a:extLst>
                    <a:ext uri="{9D8B030D-6E8A-4147-A177-3AD203B41FA5}">
                      <a16:colId xmlns:a16="http://schemas.microsoft.com/office/drawing/2014/main" val="20004"/>
                    </a:ext>
                  </a:extLst>
                </a:gridCol>
                <a:gridCol w="825500">
                  <a:extLst>
                    <a:ext uri="{9D8B030D-6E8A-4147-A177-3AD203B41FA5}">
                      <a16:colId xmlns:a16="http://schemas.microsoft.com/office/drawing/2014/main" val="20005"/>
                    </a:ext>
                  </a:extLst>
                </a:gridCol>
                <a:gridCol w="903288">
                  <a:extLst>
                    <a:ext uri="{9D8B030D-6E8A-4147-A177-3AD203B41FA5}">
                      <a16:colId xmlns:a16="http://schemas.microsoft.com/office/drawing/2014/main" val="20006"/>
                    </a:ext>
                  </a:extLst>
                </a:gridCol>
                <a:gridCol w="936625">
                  <a:extLst>
                    <a:ext uri="{9D8B030D-6E8A-4147-A177-3AD203B41FA5}">
                      <a16:colId xmlns:a16="http://schemas.microsoft.com/office/drawing/2014/main" val="20007"/>
                    </a:ext>
                  </a:extLst>
                </a:gridCol>
                <a:gridCol w="827087">
                  <a:extLst>
                    <a:ext uri="{9D8B030D-6E8A-4147-A177-3AD203B41FA5}">
                      <a16:colId xmlns:a16="http://schemas.microsoft.com/office/drawing/2014/main" val="20008"/>
                    </a:ext>
                  </a:extLst>
                </a:gridCol>
              </a:tblGrid>
              <a:tr h="406400">
                <a:tc row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Olsen Handel AS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Saldobalanse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Avslutnings-posteringer</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Resultat</a:t>
                      </a:r>
                    </a:p>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20x1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Balanse</a:t>
                      </a:r>
                    </a:p>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31.12.20x1</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extLst>
                  <a:ext uri="{0D108BD9-81ED-4DB2-BD59-A6C34878D82A}">
                    <a16:rowId xmlns:a16="http://schemas.microsoft.com/office/drawing/2014/main" val="10000"/>
                  </a:ext>
                </a:extLst>
              </a:tr>
              <a:tr h="406400">
                <a:tc vMerge="1">
                  <a:txBody>
                    <a:bodyPr/>
                    <a:lstStyle/>
                    <a:p>
                      <a:endParaRPr lang="nb-NO"/>
                    </a:p>
                  </a:txBody>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Debet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Debet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Debet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Debet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064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Aksjer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16 000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533400" marR="0" lvl="0" indent="-53340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extLst>
                  <a:ext uri="{0D108BD9-81ED-4DB2-BD59-A6C34878D82A}">
                    <a16:rowId xmlns:a16="http://schemas.microsoft.com/office/drawing/2014/main" val="10002"/>
                  </a:ext>
                </a:extLst>
              </a:tr>
              <a:tr h="180975">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3"/>
                  </a:ext>
                </a:extLst>
              </a:tr>
              <a:tr h="4064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Verdiøkning</a:t>
                      </a:r>
                    </a:p>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aksjer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0</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r>
              <a:rPr lang="nb-NO"/>
              <a:t>Bankinnskudd folie (7)</a:t>
            </a:r>
          </a:p>
        </p:txBody>
      </p:sp>
      <p:sp>
        <p:nvSpPr>
          <p:cNvPr id="37" name="Plassholder for bunntekst 2"/>
          <p:cNvSpPr>
            <a:spLocks noGrp="1"/>
          </p:cNvSpPr>
          <p:nvPr>
            <p:ph type="ftr" sz="quarter" idx="11"/>
          </p:nvPr>
        </p:nvSpPr>
        <p:spPr/>
        <p:txBody>
          <a:bodyPr/>
          <a:lstStyle/>
          <a:p>
            <a:r>
              <a:rPr lang="nb-NO"/>
              <a:t>Case - Olsen Handel AS</a:t>
            </a:r>
          </a:p>
        </p:txBody>
      </p:sp>
      <p:sp>
        <p:nvSpPr>
          <p:cNvPr id="38" name="Plassholder for lysbildenummer 3"/>
          <p:cNvSpPr>
            <a:spLocks noGrp="1"/>
          </p:cNvSpPr>
          <p:nvPr>
            <p:ph type="sldNum" sz="quarter" idx="12"/>
          </p:nvPr>
        </p:nvSpPr>
        <p:spPr/>
        <p:txBody>
          <a:bodyPr/>
          <a:lstStyle/>
          <a:p>
            <a:fld id="{60DBD189-B42E-47B8-843E-F08B0B84DF6B}" type="slidenum">
              <a:rPr lang="nb-NO"/>
              <a:pPr/>
              <a:t>18</a:t>
            </a:fld>
            <a:endParaRPr lang="nb-NO"/>
          </a:p>
        </p:txBody>
      </p:sp>
      <p:graphicFrame>
        <p:nvGraphicFramePr>
          <p:cNvPr id="72753" name="Group 49"/>
          <p:cNvGraphicFramePr>
            <a:graphicFrameLocks noGrp="1"/>
          </p:cNvGraphicFramePr>
          <p:nvPr>
            <p:extLst>
              <p:ext uri="{D42A27DB-BD31-4B8C-83A1-F6EECF244321}">
                <p14:modId xmlns:p14="http://schemas.microsoft.com/office/powerpoint/2010/main" val="2822783866"/>
              </p:ext>
            </p:extLst>
          </p:nvPr>
        </p:nvGraphicFramePr>
        <p:xfrm>
          <a:off x="609600" y="1981200"/>
          <a:ext cx="7620000" cy="1828800"/>
        </p:xfrm>
        <a:graphic>
          <a:graphicData uri="http://schemas.openxmlformats.org/drawingml/2006/table">
            <a:tbl>
              <a:tblPr/>
              <a:tblGrid>
                <a:gridCol w="5835650">
                  <a:extLst>
                    <a:ext uri="{9D8B030D-6E8A-4147-A177-3AD203B41FA5}">
                      <a16:colId xmlns:a16="http://schemas.microsoft.com/office/drawing/2014/main" val="20000"/>
                    </a:ext>
                  </a:extLst>
                </a:gridCol>
                <a:gridCol w="1784350">
                  <a:extLst>
                    <a:ext uri="{9D8B030D-6E8A-4147-A177-3AD203B41FA5}">
                      <a16:colId xmlns:a16="http://schemas.microsoft.com/office/drawing/2014/main" val="20001"/>
                    </a:ext>
                  </a:extLst>
                </a:gridCol>
              </a:tblGrid>
              <a:tr h="3048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dirty="0">
                          <a:ln>
                            <a:noFill/>
                          </a:ln>
                          <a:solidFill>
                            <a:schemeClr val="tx1"/>
                          </a:solidFill>
                          <a:effectLst/>
                          <a:latin typeface="Times New Roman" pitchFamily="18" charset="0"/>
                        </a:rPr>
                        <a:t>Bankinnskudd folie</a:t>
                      </a:r>
                    </a:p>
                  </a:txBody>
                  <a:tcP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extLst>
                  <a:ext uri="{0D108BD9-81ED-4DB2-BD59-A6C34878D82A}">
                    <a16:rowId xmlns:a16="http://schemas.microsoft.com/office/drawing/2014/main" val="10000"/>
                  </a:ext>
                </a:extLst>
              </a:tr>
              <a:tr h="331788">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dirty="0">
                          <a:ln>
                            <a:noFill/>
                          </a:ln>
                          <a:solidFill>
                            <a:schemeClr val="tx1"/>
                          </a:solidFill>
                          <a:effectLst/>
                          <a:latin typeface="Times New Roman" pitchFamily="18" charset="0"/>
                        </a:rPr>
                        <a:t>Saldo ifølge saldobalansen</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1"/>
                  </a:ext>
                </a:extLst>
              </a:tr>
              <a:tr h="328613">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a:ln>
                            <a:noFill/>
                          </a:ln>
                          <a:solidFill>
                            <a:schemeClr val="tx1"/>
                          </a:solidFill>
                          <a:effectLst/>
                          <a:latin typeface="Times New Roman" pitchFamily="18" charset="0"/>
                        </a:rPr>
                        <a:t>+ Renter per 31.12.20x1</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r h="328613">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a:ln>
                            <a:noFill/>
                          </a:ln>
                          <a:solidFill>
                            <a:schemeClr val="tx1"/>
                          </a:solidFill>
                          <a:effectLst/>
                          <a:latin typeface="Times New Roman" pitchFamily="18" charset="0"/>
                        </a:rPr>
                        <a:t>= Saldo per 31.12.20x1</a:t>
                      </a:r>
                    </a:p>
                  </a:txBody>
                  <a:tcPr horzOverflow="overflow">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graphicFrame>
        <p:nvGraphicFramePr>
          <p:cNvPr id="72751" name="Group 47"/>
          <p:cNvGraphicFramePr>
            <a:graphicFrameLocks noGrp="1"/>
          </p:cNvGraphicFramePr>
          <p:nvPr>
            <p:extLst>
              <p:ext uri="{D42A27DB-BD31-4B8C-83A1-F6EECF244321}">
                <p14:modId xmlns:p14="http://schemas.microsoft.com/office/powerpoint/2010/main" val="2778826171"/>
              </p:ext>
            </p:extLst>
          </p:nvPr>
        </p:nvGraphicFramePr>
        <p:xfrm>
          <a:off x="533400" y="4038600"/>
          <a:ext cx="7620000" cy="1828800"/>
        </p:xfrm>
        <a:graphic>
          <a:graphicData uri="http://schemas.openxmlformats.org/drawingml/2006/table">
            <a:tbl>
              <a:tblPr/>
              <a:tblGrid>
                <a:gridCol w="5835650">
                  <a:extLst>
                    <a:ext uri="{9D8B030D-6E8A-4147-A177-3AD203B41FA5}">
                      <a16:colId xmlns:a16="http://schemas.microsoft.com/office/drawing/2014/main" val="20000"/>
                    </a:ext>
                  </a:extLst>
                </a:gridCol>
                <a:gridCol w="1784350">
                  <a:extLst>
                    <a:ext uri="{9D8B030D-6E8A-4147-A177-3AD203B41FA5}">
                      <a16:colId xmlns:a16="http://schemas.microsoft.com/office/drawing/2014/main" val="20001"/>
                    </a:ext>
                  </a:extLst>
                </a:gridCol>
              </a:tblGrid>
              <a:tr h="3048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dirty="0">
                          <a:ln>
                            <a:noFill/>
                          </a:ln>
                          <a:solidFill>
                            <a:schemeClr val="tx1"/>
                          </a:solidFill>
                          <a:effectLst/>
                          <a:latin typeface="Times New Roman" pitchFamily="18" charset="0"/>
                        </a:rPr>
                        <a:t>Renteinntekter</a:t>
                      </a:r>
                    </a:p>
                  </a:txBody>
                  <a:tcP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extLst>
                  <a:ext uri="{0D108BD9-81ED-4DB2-BD59-A6C34878D82A}">
                    <a16:rowId xmlns:a16="http://schemas.microsoft.com/office/drawing/2014/main" val="10000"/>
                  </a:ext>
                </a:extLst>
              </a:tr>
              <a:tr h="331788">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a:ln>
                            <a:noFill/>
                          </a:ln>
                          <a:solidFill>
                            <a:schemeClr val="tx1"/>
                          </a:solidFill>
                          <a:effectLst/>
                          <a:latin typeface="Times New Roman" pitchFamily="18" charset="0"/>
                        </a:rPr>
                        <a:t>Saldo ifølge saldobalansen</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1"/>
                  </a:ext>
                </a:extLst>
              </a:tr>
              <a:tr h="328613">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a:ln>
                            <a:noFill/>
                          </a:ln>
                          <a:solidFill>
                            <a:schemeClr val="tx1"/>
                          </a:solidFill>
                          <a:effectLst/>
                          <a:latin typeface="Times New Roman" pitchFamily="18" charset="0"/>
                        </a:rPr>
                        <a:t>+ Renter per 31.12.20x1</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r h="328613">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a:ln>
                            <a:noFill/>
                          </a:ln>
                          <a:solidFill>
                            <a:schemeClr val="tx1"/>
                          </a:solidFill>
                          <a:effectLst/>
                          <a:latin typeface="Times New Roman" pitchFamily="18" charset="0"/>
                        </a:rPr>
                        <a:t>= Renteinntekter for 20x1</a:t>
                      </a:r>
                    </a:p>
                  </a:txBody>
                  <a:tcPr horzOverflow="overflow">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nb-NO"/>
              <a:t>Bankinnskudd folie (7)</a:t>
            </a:r>
          </a:p>
        </p:txBody>
      </p:sp>
      <p:sp>
        <p:nvSpPr>
          <p:cNvPr id="62" name="Plassholder for bunntekst 2"/>
          <p:cNvSpPr>
            <a:spLocks noGrp="1"/>
          </p:cNvSpPr>
          <p:nvPr>
            <p:ph type="ftr" sz="quarter" idx="11"/>
          </p:nvPr>
        </p:nvSpPr>
        <p:spPr/>
        <p:txBody>
          <a:bodyPr/>
          <a:lstStyle/>
          <a:p>
            <a:r>
              <a:rPr lang="nb-NO"/>
              <a:t>Case - Olsen Handel AS</a:t>
            </a:r>
          </a:p>
        </p:txBody>
      </p:sp>
      <p:sp>
        <p:nvSpPr>
          <p:cNvPr id="63" name="Plassholder for lysbildenummer 3"/>
          <p:cNvSpPr>
            <a:spLocks noGrp="1"/>
          </p:cNvSpPr>
          <p:nvPr>
            <p:ph type="sldNum" sz="quarter" idx="12"/>
          </p:nvPr>
        </p:nvSpPr>
        <p:spPr/>
        <p:txBody>
          <a:bodyPr/>
          <a:lstStyle/>
          <a:p>
            <a:fld id="{0977236E-075A-4BF9-B16D-6D9AA7323559}" type="slidenum">
              <a:rPr lang="nb-NO"/>
              <a:pPr/>
              <a:t>19</a:t>
            </a:fld>
            <a:endParaRPr lang="nb-NO"/>
          </a:p>
        </p:txBody>
      </p:sp>
      <p:graphicFrame>
        <p:nvGraphicFramePr>
          <p:cNvPr id="73805" name="Group 77"/>
          <p:cNvGraphicFramePr>
            <a:graphicFrameLocks noGrp="1"/>
          </p:cNvGraphicFramePr>
          <p:nvPr>
            <p:extLst>
              <p:ext uri="{D42A27DB-BD31-4B8C-83A1-F6EECF244321}">
                <p14:modId xmlns:p14="http://schemas.microsoft.com/office/powerpoint/2010/main" val="3775761662"/>
              </p:ext>
            </p:extLst>
          </p:nvPr>
        </p:nvGraphicFramePr>
        <p:xfrm>
          <a:off x="152400" y="2286000"/>
          <a:ext cx="8991600" cy="2842768"/>
        </p:xfrm>
        <a:graphic>
          <a:graphicData uri="http://schemas.openxmlformats.org/drawingml/2006/table">
            <a:tbl>
              <a:tblPr/>
              <a:tblGrid>
                <a:gridCol w="1143000">
                  <a:extLst>
                    <a:ext uri="{9D8B030D-6E8A-4147-A177-3AD203B41FA5}">
                      <a16:colId xmlns:a16="http://schemas.microsoft.com/office/drawing/2014/main" val="20000"/>
                    </a:ext>
                  </a:extLst>
                </a:gridCol>
                <a:gridCol w="1066800">
                  <a:extLst>
                    <a:ext uri="{9D8B030D-6E8A-4147-A177-3AD203B41FA5}">
                      <a16:colId xmlns:a16="http://schemas.microsoft.com/office/drawing/2014/main" val="20001"/>
                    </a:ext>
                  </a:extLst>
                </a:gridCol>
                <a:gridCol w="838200">
                  <a:extLst>
                    <a:ext uri="{9D8B030D-6E8A-4147-A177-3AD203B41FA5}">
                      <a16:colId xmlns:a16="http://schemas.microsoft.com/office/drawing/2014/main" val="20002"/>
                    </a:ext>
                  </a:extLst>
                </a:gridCol>
                <a:gridCol w="1143000">
                  <a:extLst>
                    <a:ext uri="{9D8B030D-6E8A-4147-A177-3AD203B41FA5}">
                      <a16:colId xmlns:a16="http://schemas.microsoft.com/office/drawing/2014/main" val="20003"/>
                    </a:ext>
                  </a:extLst>
                </a:gridCol>
                <a:gridCol w="1066800">
                  <a:extLst>
                    <a:ext uri="{9D8B030D-6E8A-4147-A177-3AD203B41FA5}">
                      <a16:colId xmlns:a16="http://schemas.microsoft.com/office/drawing/2014/main" val="20004"/>
                    </a:ext>
                  </a:extLst>
                </a:gridCol>
                <a:gridCol w="1066800">
                  <a:extLst>
                    <a:ext uri="{9D8B030D-6E8A-4147-A177-3AD203B41FA5}">
                      <a16:colId xmlns:a16="http://schemas.microsoft.com/office/drawing/2014/main" val="20005"/>
                    </a:ext>
                  </a:extLst>
                </a:gridCol>
                <a:gridCol w="838200">
                  <a:extLst>
                    <a:ext uri="{9D8B030D-6E8A-4147-A177-3AD203B41FA5}">
                      <a16:colId xmlns:a16="http://schemas.microsoft.com/office/drawing/2014/main" val="20006"/>
                    </a:ext>
                  </a:extLst>
                </a:gridCol>
                <a:gridCol w="990600">
                  <a:extLst>
                    <a:ext uri="{9D8B030D-6E8A-4147-A177-3AD203B41FA5}">
                      <a16:colId xmlns:a16="http://schemas.microsoft.com/office/drawing/2014/main" val="20007"/>
                    </a:ext>
                  </a:extLst>
                </a:gridCol>
                <a:gridCol w="838200">
                  <a:extLst>
                    <a:ext uri="{9D8B030D-6E8A-4147-A177-3AD203B41FA5}">
                      <a16:colId xmlns:a16="http://schemas.microsoft.com/office/drawing/2014/main" val="20008"/>
                    </a:ext>
                  </a:extLst>
                </a:gridCol>
              </a:tblGrid>
              <a:tr h="406400">
                <a:tc row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Olsen Handel AS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Saldobalanse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Avslutnings-posteringer</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Resultat</a:t>
                      </a:r>
                    </a:p>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20x1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Balanse</a:t>
                      </a:r>
                    </a:p>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31.12.20x1</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extLst>
                  <a:ext uri="{0D108BD9-81ED-4DB2-BD59-A6C34878D82A}">
                    <a16:rowId xmlns:a16="http://schemas.microsoft.com/office/drawing/2014/main" val="10000"/>
                  </a:ext>
                </a:extLst>
              </a:tr>
              <a:tr h="406400">
                <a:tc vMerge="1">
                  <a:txBody>
                    <a:bodyPr/>
                    <a:lstStyle/>
                    <a:p>
                      <a:endParaRPr lang="nb-NO"/>
                    </a:p>
                  </a:txBody>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Debet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Debet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Debet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Debet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064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Bank (folie)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111 000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533400" marR="0" lvl="0" indent="-53340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extLst>
                  <a:ext uri="{0D108BD9-81ED-4DB2-BD59-A6C34878D82A}">
                    <a16:rowId xmlns:a16="http://schemas.microsoft.com/office/drawing/2014/main" val="10002"/>
                  </a:ext>
                </a:extLst>
              </a:tr>
              <a:tr h="4064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3"/>
                  </a:ext>
                </a:extLst>
              </a:tr>
              <a:tr h="4064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Rente-inntekt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4 000</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r>
              <a:rPr lang="nb-NO"/>
              <a:t>Oppgave</a:t>
            </a:r>
          </a:p>
        </p:txBody>
      </p:sp>
      <p:sp>
        <p:nvSpPr>
          <p:cNvPr id="88067" name="Rectangle 3"/>
          <p:cNvSpPr>
            <a:spLocks noGrp="1" noChangeArrowheads="1"/>
          </p:cNvSpPr>
          <p:nvPr>
            <p:ph type="body" sz="half" idx="1"/>
          </p:nvPr>
        </p:nvSpPr>
        <p:spPr>
          <a:xfrm>
            <a:off x="134938" y="1828800"/>
            <a:ext cx="4981575" cy="4572000"/>
          </a:xfrm>
        </p:spPr>
        <p:txBody>
          <a:bodyPr/>
          <a:lstStyle/>
          <a:p>
            <a:r>
              <a:rPr lang="nb-NO" sz="2800"/>
              <a:t>Generelt</a:t>
            </a:r>
          </a:p>
          <a:p>
            <a:pPr lvl="1"/>
            <a:r>
              <a:rPr lang="nb-NO" sz="2400"/>
              <a:t>Per Olsen er eneeier av aksjeselskapet Olsen Handel AS.</a:t>
            </a:r>
          </a:p>
          <a:p>
            <a:pPr lvl="2"/>
            <a:endParaRPr lang="nb-NO" sz="2000"/>
          </a:p>
          <a:p>
            <a:pPr lvl="2"/>
            <a:r>
              <a:rPr lang="nb-NO" sz="2000"/>
              <a:t>Selskapet driver handelsvirksomhet</a:t>
            </a:r>
          </a:p>
          <a:p>
            <a:pPr lvl="2"/>
            <a:r>
              <a:rPr lang="nb-NO" sz="2000"/>
              <a:t>De skal avslutte regnskapet for 20x1. </a:t>
            </a:r>
          </a:p>
          <a:p>
            <a:pPr lvl="3"/>
            <a:r>
              <a:rPr lang="nb-NO" sz="1800"/>
              <a:t>Ta nødvendige forutsetninger</a:t>
            </a:r>
          </a:p>
          <a:p>
            <a:pPr lvl="2"/>
            <a:r>
              <a:rPr lang="nb-NO" sz="2000"/>
              <a:t>Foreløpig saldobalanse per 31.12.20x1 følger vedlagt.</a:t>
            </a:r>
          </a:p>
        </p:txBody>
      </p:sp>
      <p:pic>
        <p:nvPicPr>
          <p:cNvPr id="88068" name="Picture 4" descr="BD06131_"/>
          <p:cNvPicPr>
            <a:picLocks noGrp="1" noChangeAspect="1" noChangeArrowheads="1"/>
          </p:cNvPicPr>
          <p:nvPr>
            <p:ph type="clipArt" sz="half" idx="2"/>
          </p:nvPr>
        </p:nvPicPr>
        <p:blipFill>
          <a:blip r:embed="rId2" cstate="print">
            <a:extLst>
              <a:ext uri="{28A0092B-C50C-407E-A947-70E740481C1C}">
                <a14:useLocalDpi xmlns:a14="http://schemas.microsoft.com/office/drawing/2010/main" val="0"/>
              </a:ext>
            </a:extLst>
          </a:blip>
          <a:srcRect/>
          <a:stretch>
            <a:fillRect/>
          </a:stretch>
        </p:blipFill>
        <p:spPr>
          <a:xfrm>
            <a:off x="5016500" y="1828800"/>
            <a:ext cx="3479800" cy="4572000"/>
          </a:xfrm>
        </p:spPr>
      </p:pic>
      <p:sp>
        <p:nvSpPr>
          <p:cNvPr id="5" name="Plassholder for bunntekst 4"/>
          <p:cNvSpPr>
            <a:spLocks noGrp="1"/>
          </p:cNvSpPr>
          <p:nvPr>
            <p:ph type="ftr" sz="quarter" idx="10"/>
          </p:nvPr>
        </p:nvSpPr>
        <p:spPr/>
        <p:txBody>
          <a:bodyPr/>
          <a:lstStyle/>
          <a:p>
            <a:r>
              <a:rPr lang="nb-NO"/>
              <a:t>Case - Olsen Handel AS</a:t>
            </a:r>
          </a:p>
        </p:txBody>
      </p:sp>
      <p:sp>
        <p:nvSpPr>
          <p:cNvPr id="6" name="Plassholder for lysbildenummer 5"/>
          <p:cNvSpPr>
            <a:spLocks noGrp="1"/>
          </p:cNvSpPr>
          <p:nvPr>
            <p:ph type="sldNum" sz="quarter" idx="11"/>
          </p:nvPr>
        </p:nvSpPr>
        <p:spPr/>
        <p:txBody>
          <a:bodyPr/>
          <a:lstStyle/>
          <a:p>
            <a:fld id="{6172A3B1-F637-4B2A-8C2B-656C1C69BD05}" type="slidenum">
              <a:rPr lang="nb-NO"/>
              <a:pPr/>
              <a:t>2</a:t>
            </a:fld>
            <a:endParaRPr lang="nb-NO"/>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r>
              <a:rPr lang="nb-NO"/>
              <a:t>Kassakreditt (8)</a:t>
            </a:r>
          </a:p>
        </p:txBody>
      </p:sp>
      <p:sp>
        <p:nvSpPr>
          <p:cNvPr id="21" name="Plassholder for bunntekst 2"/>
          <p:cNvSpPr>
            <a:spLocks noGrp="1"/>
          </p:cNvSpPr>
          <p:nvPr>
            <p:ph type="ftr" sz="quarter" idx="11"/>
          </p:nvPr>
        </p:nvSpPr>
        <p:spPr/>
        <p:txBody>
          <a:bodyPr/>
          <a:lstStyle/>
          <a:p>
            <a:r>
              <a:rPr lang="nb-NO"/>
              <a:t>Case - Olsen Handel AS</a:t>
            </a:r>
          </a:p>
        </p:txBody>
      </p:sp>
      <p:sp>
        <p:nvSpPr>
          <p:cNvPr id="22" name="Plassholder for lysbildenummer 3"/>
          <p:cNvSpPr>
            <a:spLocks noGrp="1"/>
          </p:cNvSpPr>
          <p:nvPr>
            <p:ph type="sldNum" sz="quarter" idx="12"/>
          </p:nvPr>
        </p:nvSpPr>
        <p:spPr/>
        <p:txBody>
          <a:bodyPr/>
          <a:lstStyle/>
          <a:p>
            <a:fld id="{51850654-4281-41C0-9088-F0FCE28D51DD}" type="slidenum">
              <a:rPr lang="nb-NO"/>
              <a:pPr/>
              <a:t>20</a:t>
            </a:fld>
            <a:endParaRPr lang="nb-NO"/>
          </a:p>
        </p:txBody>
      </p:sp>
      <p:graphicFrame>
        <p:nvGraphicFramePr>
          <p:cNvPr id="74795" name="Group 43"/>
          <p:cNvGraphicFramePr>
            <a:graphicFrameLocks noGrp="1"/>
          </p:cNvGraphicFramePr>
          <p:nvPr>
            <p:extLst>
              <p:ext uri="{D42A27DB-BD31-4B8C-83A1-F6EECF244321}">
                <p14:modId xmlns:p14="http://schemas.microsoft.com/office/powerpoint/2010/main" val="2709756506"/>
              </p:ext>
            </p:extLst>
          </p:nvPr>
        </p:nvGraphicFramePr>
        <p:xfrm>
          <a:off x="609600" y="1981200"/>
          <a:ext cx="7620000" cy="1828800"/>
        </p:xfrm>
        <a:graphic>
          <a:graphicData uri="http://schemas.openxmlformats.org/drawingml/2006/table">
            <a:tbl>
              <a:tblPr/>
              <a:tblGrid>
                <a:gridCol w="5835650">
                  <a:extLst>
                    <a:ext uri="{9D8B030D-6E8A-4147-A177-3AD203B41FA5}">
                      <a16:colId xmlns:a16="http://schemas.microsoft.com/office/drawing/2014/main" val="20000"/>
                    </a:ext>
                  </a:extLst>
                </a:gridCol>
                <a:gridCol w="1784350">
                  <a:extLst>
                    <a:ext uri="{9D8B030D-6E8A-4147-A177-3AD203B41FA5}">
                      <a16:colId xmlns:a16="http://schemas.microsoft.com/office/drawing/2014/main" val="20001"/>
                    </a:ext>
                  </a:extLst>
                </a:gridCol>
              </a:tblGrid>
              <a:tr h="3048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dirty="0">
                          <a:ln>
                            <a:noFill/>
                          </a:ln>
                          <a:solidFill>
                            <a:schemeClr val="tx1"/>
                          </a:solidFill>
                          <a:effectLst/>
                          <a:latin typeface="Times New Roman" pitchFamily="18" charset="0"/>
                        </a:rPr>
                        <a:t>Kassakreditt </a:t>
                      </a:r>
                    </a:p>
                  </a:txBody>
                  <a:tcP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extLst>
                  <a:ext uri="{0D108BD9-81ED-4DB2-BD59-A6C34878D82A}">
                    <a16:rowId xmlns:a16="http://schemas.microsoft.com/office/drawing/2014/main" val="10000"/>
                  </a:ext>
                </a:extLst>
              </a:tr>
              <a:tr h="331788">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dirty="0">
                          <a:ln>
                            <a:noFill/>
                          </a:ln>
                          <a:solidFill>
                            <a:schemeClr val="tx1"/>
                          </a:solidFill>
                          <a:effectLst/>
                          <a:latin typeface="Times New Roman" pitchFamily="18" charset="0"/>
                        </a:rPr>
                        <a:t>Saldo ifølge saldobalansen</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1"/>
                  </a:ext>
                </a:extLst>
              </a:tr>
              <a:tr h="328613">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a:ln>
                            <a:noFill/>
                          </a:ln>
                          <a:solidFill>
                            <a:schemeClr val="tx1"/>
                          </a:solidFill>
                          <a:effectLst/>
                          <a:latin typeface="Times New Roman" pitchFamily="18" charset="0"/>
                        </a:rPr>
                        <a:t>+ Renter per 31.12.20x1</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r h="328613">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a:ln>
                            <a:noFill/>
                          </a:ln>
                          <a:solidFill>
                            <a:schemeClr val="tx1"/>
                          </a:solidFill>
                          <a:effectLst/>
                          <a:latin typeface="Times New Roman" pitchFamily="18" charset="0"/>
                        </a:rPr>
                        <a:t>= Saldo per 31.12.20x1</a:t>
                      </a:r>
                    </a:p>
                  </a:txBody>
                  <a:tcPr horzOverflow="overflow">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74791" name="Text Box 39"/>
          <p:cNvSpPr txBox="1">
            <a:spLocks noChangeArrowheads="1"/>
          </p:cNvSpPr>
          <p:nvPr/>
        </p:nvSpPr>
        <p:spPr bwMode="auto">
          <a:xfrm>
            <a:off x="533400" y="4114800"/>
            <a:ext cx="831215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buFont typeface="Wingdings" pitchFamily="2" charset="2"/>
              <a:buChar char="§"/>
            </a:pPr>
            <a:r>
              <a:rPr lang="nb-NO"/>
              <a:t> Kassakreditt er et lån som primært skal finansiere kapitalbehovet</a:t>
            </a:r>
            <a:br>
              <a:rPr lang="nb-NO"/>
            </a:br>
            <a:r>
              <a:rPr lang="nb-NO"/>
              <a:t>   i driften dvs. normalt varebeholdning og kundefordringer.</a:t>
            </a:r>
          </a:p>
          <a:p>
            <a:pPr>
              <a:buFont typeface="Wingdings" pitchFamily="2" charset="2"/>
              <a:buChar char="§"/>
            </a:pPr>
            <a:r>
              <a:rPr lang="nb-NO"/>
              <a:t> En kassakreditt fungerer omtrent på samme måte som et </a:t>
            </a:r>
            <a:br>
              <a:rPr lang="nb-NO"/>
            </a:br>
            <a:r>
              <a:rPr lang="nb-NO"/>
              <a:t>   vanlig bankinnskudd. Banken belaster kontoen direkte for </a:t>
            </a:r>
            <a:br>
              <a:rPr lang="nb-NO"/>
            </a:br>
            <a:r>
              <a:rPr lang="nb-NO"/>
              <a:t>   påløpne renter og gebyrer.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74795"/>
                                        </p:tgtEl>
                                        <p:attrNameLst>
                                          <p:attrName>style.visibility</p:attrName>
                                        </p:attrNameLst>
                                      </p:cBhvr>
                                      <p:to>
                                        <p:strVal val="visible"/>
                                      </p:to>
                                    </p:set>
                                    <p:anim calcmode="lin" valueType="num">
                                      <p:cBhvr additive="base">
                                        <p:cTn id="7" dur="500" fill="hold"/>
                                        <p:tgtEl>
                                          <p:spTgt spid="74795"/>
                                        </p:tgtEl>
                                        <p:attrNameLst>
                                          <p:attrName>ppt_x</p:attrName>
                                        </p:attrNameLst>
                                      </p:cBhvr>
                                      <p:tavLst>
                                        <p:tav tm="0">
                                          <p:val>
                                            <p:strVal val="0-#ppt_w/2"/>
                                          </p:val>
                                        </p:tav>
                                        <p:tav tm="100000">
                                          <p:val>
                                            <p:strVal val="#ppt_x"/>
                                          </p:val>
                                        </p:tav>
                                      </p:tavLst>
                                    </p:anim>
                                    <p:anim calcmode="lin" valueType="num">
                                      <p:cBhvr additive="base">
                                        <p:cTn id="8" dur="500" fill="hold"/>
                                        <p:tgtEl>
                                          <p:spTgt spid="7479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r>
              <a:rPr lang="nb-NO"/>
              <a:t>Påløpne renter lån (9)</a:t>
            </a:r>
          </a:p>
        </p:txBody>
      </p:sp>
      <p:sp>
        <p:nvSpPr>
          <p:cNvPr id="21" name="Plassholder for bunntekst 2"/>
          <p:cNvSpPr>
            <a:spLocks noGrp="1"/>
          </p:cNvSpPr>
          <p:nvPr>
            <p:ph type="ftr" sz="quarter" idx="11"/>
          </p:nvPr>
        </p:nvSpPr>
        <p:spPr/>
        <p:txBody>
          <a:bodyPr/>
          <a:lstStyle/>
          <a:p>
            <a:r>
              <a:rPr lang="nb-NO"/>
              <a:t>Case - Olsen Handel AS</a:t>
            </a:r>
          </a:p>
        </p:txBody>
      </p:sp>
      <p:sp>
        <p:nvSpPr>
          <p:cNvPr id="22" name="Plassholder for lysbildenummer 3"/>
          <p:cNvSpPr>
            <a:spLocks noGrp="1"/>
          </p:cNvSpPr>
          <p:nvPr>
            <p:ph type="sldNum" sz="quarter" idx="12"/>
          </p:nvPr>
        </p:nvSpPr>
        <p:spPr/>
        <p:txBody>
          <a:bodyPr/>
          <a:lstStyle/>
          <a:p>
            <a:fld id="{3260A9A3-59AC-4131-9548-E12E4AEB04A8}" type="slidenum">
              <a:rPr lang="nb-NO"/>
              <a:pPr/>
              <a:t>21</a:t>
            </a:fld>
            <a:endParaRPr lang="nb-NO"/>
          </a:p>
        </p:txBody>
      </p:sp>
      <p:graphicFrame>
        <p:nvGraphicFramePr>
          <p:cNvPr id="76861" name="Group 61"/>
          <p:cNvGraphicFramePr>
            <a:graphicFrameLocks noGrp="1"/>
          </p:cNvGraphicFramePr>
          <p:nvPr>
            <p:extLst>
              <p:ext uri="{D42A27DB-BD31-4B8C-83A1-F6EECF244321}">
                <p14:modId xmlns:p14="http://schemas.microsoft.com/office/powerpoint/2010/main" val="886366439"/>
              </p:ext>
            </p:extLst>
          </p:nvPr>
        </p:nvGraphicFramePr>
        <p:xfrm>
          <a:off x="539750" y="3284538"/>
          <a:ext cx="8001000" cy="1831975"/>
        </p:xfrm>
        <a:graphic>
          <a:graphicData uri="http://schemas.openxmlformats.org/drawingml/2006/table">
            <a:tbl>
              <a:tblPr/>
              <a:tblGrid>
                <a:gridCol w="6127750">
                  <a:extLst>
                    <a:ext uri="{9D8B030D-6E8A-4147-A177-3AD203B41FA5}">
                      <a16:colId xmlns:a16="http://schemas.microsoft.com/office/drawing/2014/main" val="20000"/>
                    </a:ext>
                  </a:extLst>
                </a:gridCol>
                <a:gridCol w="1873250">
                  <a:extLst>
                    <a:ext uri="{9D8B030D-6E8A-4147-A177-3AD203B41FA5}">
                      <a16:colId xmlns:a16="http://schemas.microsoft.com/office/drawing/2014/main" val="20001"/>
                    </a:ext>
                  </a:extLst>
                </a:gridCol>
              </a:tblGrid>
              <a:tr h="3048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dirty="0" err="1">
                          <a:ln>
                            <a:noFill/>
                          </a:ln>
                          <a:solidFill>
                            <a:schemeClr val="tx1"/>
                          </a:solidFill>
                          <a:effectLst/>
                          <a:latin typeface="Times New Roman" pitchFamily="18" charset="0"/>
                        </a:rPr>
                        <a:t>Påløpne</a:t>
                      </a:r>
                      <a:r>
                        <a:rPr kumimoji="0" lang="nb-NO" sz="2400" b="0" i="0" u="none" strike="noStrike" cap="none" normalizeH="0" baseline="0" dirty="0">
                          <a:ln>
                            <a:noFill/>
                          </a:ln>
                          <a:solidFill>
                            <a:schemeClr val="tx1"/>
                          </a:solidFill>
                          <a:effectLst/>
                          <a:latin typeface="Times New Roman" pitchFamily="18" charset="0"/>
                        </a:rPr>
                        <a:t>, ikke betalte renter lån</a:t>
                      </a:r>
                    </a:p>
                  </a:txBody>
                  <a:tcP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extLst>
                  <a:ext uri="{0D108BD9-81ED-4DB2-BD59-A6C34878D82A}">
                    <a16:rowId xmlns:a16="http://schemas.microsoft.com/office/drawing/2014/main" val="10000"/>
                  </a:ext>
                </a:extLst>
              </a:tr>
              <a:tr h="331788">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dirty="0">
                          <a:ln>
                            <a:noFill/>
                          </a:ln>
                          <a:solidFill>
                            <a:schemeClr val="tx1"/>
                          </a:solidFill>
                          <a:effectLst/>
                          <a:latin typeface="Times New Roman" pitchFamily="18" charset="0"/>
                        </a:rPr>
                        <a:t>Saldo ifølge saldobalansen</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1"/>
                  </a:ext>
                </a:extLst>
              </a:tr>
              <a:tr h="460375">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a:ln>
                            <a:noFill/>
                          </a:ln>
                          <a:solidFill>
                            <a:schemeClr val="tx1"/>
                          </a:solidFill>
                          <a:effectLst/>
                          <a:latin typeface="Times New Roman" pitchFamily="18" charset="0"/>
                          <a:cs typeface="Times New Roman" pitchFamily="18" charset="0"/>
                        </a:rPr>
                        <a:t>– </a:t>
                      </a:r>
                      <a:r>
                        <a:rPr kumimoji="0" lang="nb-NO" sz="2400" b="0" i="0" u="none" strike="noStrike" cap="none" normalizeH="0" baseline="0">
                          <a:ln>
                            <a:noFill/>
                          </a:ln>
                          <a:solidFill>
                            <a:schemeClr val="tx1"/>
                          </a:solidFill>
                          <a:effectLst/>
                          <a:latin typeface="Times New Roman" pitchFamily="18" charset="0"/>
                        </a:rPr>
                        <a:t>Saldo per 31.12.20x1 </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r h="328613">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a:ln>
                            <a:noFill/>
                          </a:ln>
                          <a:solidFill>
                            <a:schemeClr val="tx1"/>
                          </a:solidFill>
                          <a:effectLst/>
                          <a:latin typeface="Times New Roman" pitchFamily="18" charset="0"/>
                        </a:rPr>
                        <a:t>= Nedgang i året (perioden)</a:t>
                      </a:r>
                    </a:p>
                  </a:txBody>
                  <a:tcPr horzOverflow="overflow">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76862" name="Text Box 62"/>
          <p:cNvSpPr txBox="1">
            <a:spLocks noChangeArrowheads="1"/>
          </p:cNvSpPr>
          <p:nvPr/>
        </p:nvSpPr>
        <p:spPr bwMode="auto">
          <a:xfrm>
            <a:off x="447675" y="2009775"/>
            <a:ext cx="278018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nb-NO" dirty="0" err="1"/>
              <a:t>Påløpne</a:t>
            </a:r>
            <a:r>
              <a:rPr lang="nb-NO" dirty="0"/>
              <a:t> renter 31.12.20x1: </a:t>
            </a:r>
            <a:br>
              <a:rPr lang="nb-NO" dirty="0"/>
            </a:br>
            <a:endParaRPr lang="nb-NO"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76861"/>
                                        </p:tgtEl>
                                        <p:attrNameLst>
                                          <p:attrName>style.visibility</p:attrName>
                                        </p:attrNameLst>
                                      </p:cBhvr>
                                      <p:to>
                                        <p:strVal val="visible"/>
                                      </p:to>
                                    </p:set>
                                    <p:anim calcmode="lin" valueType="num">
                                      <p:cBhvr additive="base">
                                        <p:cTn id="7" dur="500" fill="hold"/>
                                        <p:tgtEl>
                                          <p:spTgt spid="76861"/>
                                        </p:tgtEl>
                                        <p:attrNameLst>
                                          <p:attrName>ppt_x</p:attrName>
                                        </p:attrNameLst>
                                      </p:cBhvr>
                                      <p:tavLst>
                                        <p:tav tm="0">
                                          <p:val>
                                            <p:strVal val="0-#ppt_w/2"/>
                                          </p:val>
                                        </p:tav>
                                        <p:tav tm="100000">
                                          <p:val>
                                            <p:strVal val="#ppt_x"/>
                                          </p:val>
                                        </p:tav>
                                      </p:tavLst>
                                    </p:anim>
                                    <p:anim calcmode="lin" valueType="num">
                                      <p:cBhvr additive="base">
                                        <p:cTn id="8" dur="500" fill="hold"/>
                                        <p:tgtEl>
                                          <p:spTgt spid="7686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r>
              <a:rPr lang="nb-NO"/>
              <a:t>Rentekostnader (8, 9)</a:t>
            </a:r>
          </a:p>
        </p:txBody>
      </p:sp>
      <p:sp>
        <p:nvSpPr>
          <p:cNvPr id="83" name="Plassholder for bunntekst 2"/>
          <p:cNvSpPr>
            <a:spLocks noGrp="1"/>
          </p:cNvSpPr>
          <p:nvPr>
            <p:ph type="ftr" sz="quarter" idx="11"/>
          </p:nvPr>
        </p:nvSpPr>
        <p:spPr/>
        <p:txBody>
          <a:bodyPr/>
          <a:lstStyle/>
          <a:p>
            <a:r>
              <a:rPr lang="nb-NO"/>
              <a:t>Case - Olsen Handel AS</a:t>
            </a:r>
          </a:p>
        </p:txBody>
      </p:sp>
      <p:sp>
        <p:nvSpPr>
          <p:cNvPr id="84" name="Plassholder for lysbildenummer 3"/>
          <p:cNvSpPr>
            <a:spLocks noGrp="1"/>
          </p:cNvSpPr>
          <p:nvPr>
            <p:ph type="sldNum" sz="quarter" idx="12"/>
          </p:nvPr>
        </p:nvSpPr>
        <p:spPr/>
        <p:txBody>
          <a:bodyPr/>
          <a:lstStyle/>
          <a:p>
            <a:fld id="{2682BAB7-9D80-44D0-AA53-EA609AFD1324}" type="slidenum">
              <a:rPr lang="nb-NO"/>
              <a:pPr/>
              <a:t>22</a:t>
            </a:fld>
            <a:endParaRPr lang="nb-NO"/>
          </a:p>
        </p:txBody>
      </p:sp>
      <p:graphicFrame>
        <p:nvGraphicFramePr>
          <p:cNvPr id="77989" name="Group 165"/>
          <p:cNvGraphicFramePr>
            <a:graphicFrameLocks noGrp="1"/>
          </p:cNvGraphicFramePr>
          <p:nvPr>
            <p:extLst>
              <p:ext uri="{D42A27DB-BD31-4B8C-83A1-F6EECF244321}">
                <p14:modId xmlns:p14="http://schemas.microsoft.com/office/powerpoint/2010/main" val="2879962332"/>
              </p:ext>
            </p:extLst>
          </p:nvPr>
        </p:nvGraphicFramePr>
        <p:xfrm>
          <a:off x="152400" y="2133600"/>
          <a:ext cx="8991600" cy="3998976"/>
        </p:xfrm>
        <a:graphic>
          <a:graphicData uri="http://schemas.openxmlformats.org/drawingml/2006/table">
            <a:tbl>
              <a:tblPr/>
              <a:tblGrid>
                <a:gridCol w="1143000">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990600">
                  <a:extLst>
                    <a:ext uri="{9D8B030D-6E8A-4147-A177-3AD203B41FA5}">
                      <a16:colId xmlns:a16="http://schemas.microsoft.com/office/drawing/2014/main" val="20002"/>
                    </a:ext>
                  </a:extLst>
                </a:gridCol>
                <a:gridCol w="1143000">
                  <a:extLst>
                    <a:ext uri="{9D8B030D-6E8A-4147-A177-3AD203B41FA5}">
                      <a16:colId xmlns:a16="http://schemas.microsoft.com/office/drawing/2014/main" val="20003"/>
                    </a:ext>
                  </a:extLst>
                </a:gridCol>
                <a:gridCol w="1066800">
                  <a:extLst>
                    <a:ext uri="{9D8B030D-6E8A-4147-A177-3AD203B41FA5}">
                      <a16:colId xmlns:a16="http://schemas.microsoft.com/office/drawing/2014/main" val="20004"/>
                    </a:ext>
                  </a:extLst>
                </a:gridCol>
                <a:gridCol w="1066800">
                  <a:extLst>
                    <a:ext uri="{9D8B030D-6E8A-4147-A177-3AD203B41FA5}">
                      <a16:colId xmlns:a16="http://schemas.microsoft.com/office/drawing/2014/main" val="20005"/>
                    </a:ext>
                  </a:extLst>
                </a:gridCol>
                <a:gridCol w="838200">
                  <a:extLst>
                    <a:ext uri="{9D8B030D-6E8A-4147-A177-3AD203B41FA5}">
                      <a16:colId xmlns:a16="http://schemas.microsoft.com/office/drawing/2014/main" val="20006"/>
                    </a:ext>
                  </a:extLst>
                </a:gridCol>
                <a:gridCol w="838200">
                  <a:extLst>
                    <a:ext uri="{9D8B030D-6E8A-4147-A177-3AD203B41FA5}">
                      <a16:colId xmlns:a16="http://schemas.microsoft.com/office/drawing/2014/main" val="20007"/>
                    </a:ext>
                  </a:extLst>
                </a:gridCol>
                <a:gridCol w="990600">
                  <a:extLst>
                    <a:ext uri="{9D8B030D-6E8A-4147-A177-3AD203B41FA5}">
                      <a16:colId xmlns:a16="http://schemas.microsoft.com/office/drawing/2014/main" val="20008"/>
                    </a:ext>
                  </a:extLst>
                </a:gridCol>
              </a:tblGrid>
              <a:tr h="406400">
                <a:tc row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Olsen Handel AS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Saldobalanse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Avslutnings-posteringer</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Resultat</a:t>
                      </a:r>
                    </a:p>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20x1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Balanse</a:t>
                      </a:r>
                    </a:p>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31.12.20x1</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extLst>
                  <a:ext uri="{0D108BD9-81ED-4DB2-BD59-A6C34878D82A}">
                    <a16:rowId xmlns:a16="http://schemas.microsoft.com/office/drawing/2014/main" val="10000"/>
                  </a:ext>
                </a:extLst>
              </a:tr>
              <a:tr h="406400">
                <a:tc vMerge="1">
                  <a:txBody>
                    <a:bodyPr/>
                    <a:lstStyle/>
                    <a:p>
                      <a:endParaRPr lang="nb-NO"/>
                    </a:p>
                  </a:txBody>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Debet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Debet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Debet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Debet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064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Lån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sm" len="sm"/>
                      <a:tailEnd type="none" w="sm" len="sm"/>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160 000</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sm" len="sm"/>
                      <a:tailEnd type="none" w="sm" len="sm"/>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sm" len="sm"/>
                      <a:tailEnd type="none" w="sm" len="sm"/>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sm" len="sm"/>
                      <a:tailEnd type="none" w="sm" len="sm"/>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sm" len="sm"/>
                      <a:tailEnd type="none" w="sm" len="sm"/>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sm" len="sm"/>
                      <a:tailEnd type="none" w="sm" len="sm"/>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sm" len="sm"/>
                      <a:tailEnd type="none" w="sm" len="sm"/>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sm" len="sm"/>
                      <a:tailEnd type="none" w="sm" len="sm"/>
                    </a:lnB>
                    <a:lnTlToBr>
                      <a:noFill/>
                    </a:lnTlToBr>
                    <a:lnBlToTr>
                      <a:noFill/>
                    </a:lnBlToTr>
                    <a:solidFill>
                      <a:srgbClr val="CCFFFF"/>
                    </a:solidFill>
                  </a:tcPr>
                </a:tc>
                <a:extLst>
                  <a:ext uri="{0D108BD9-81ED-4DB2-BD59-A6C34878D82A}">
                    <a16:rowId xmlns:a16="http://schemas.microsoft.com/office/drawing/2014/main" val="10002"/>
                  </a:ext>
                </a:extLst>
              </a:tr>
              <a:tr h="4064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Kassa-kredit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31 438</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sm" len="sm"/>
                      <a:tailEnd type="none" w="sm" len="sm"/>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sm" len="sm"/>
                      <a:tailEnd type="none" w="sm" len="sm"/>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sm" len="sm"/>
                      <a:tailEnd type="none" w="sm" len="sm"/>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sm" len="sm"/>
                      <a:tailEnd type="none" w="sm" len="sm"/>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sm" len="sm"/>
                      <a:tailEnd type="none" w="sm" len="sm"/>
                    </a:lnT>
                    <a:lnB>
                      <a:noFill/>
                    </a:lnB>
                    <a:lnTlToBr>
                      <a:noFill/>
                    </a:lnTlToBr>
                    <a:lnBlToTr>
                      <a:noFill/>
                    </a:lnBlToTr>
                    <a:noFill/>
                  </a:tcPr>
                </a:tc>
                <a:extLst>
                  <a:ext uri="{0D108BD9-81ED-4DB2-BD59-A6C34878D82A}">
                    <a16:rowId xmlns:a16="http://schemas.microsoft.com/office/drawing/2014/main" val="10003"/>
                  </a:ext>
                </a:extLst>
              </a:tr>
              <a:tr h="4064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Påløpne renter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6 500</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a:noFill/>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solidFill>
                      <a:srgbClr val="CCFFFF"/>
                    </a:solidFill>
                  </a:tcPr>
                </a:tc>
                <a:extLst>
                  <a:ext uri="{0D108BD9-81ED-4DB2-BD59-A6C34878D82A}">
                    <a16:rowId xmlns:a16="http://schemas.microsoft.com/office/drawing/2014/main" val="10004"/>
                  </a:ext>
                </a:extLst>
              </a:tr>
              <a:tr h="4064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5"/>
                  </a:ext>
                </a:extLst>
              </a:tr>
              <a:tr h="4064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Rente-kostnad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25 000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extLst>
                  <a:ext uri="{0D108BD9-81ED-4DB2-BD59-A6C34878D82A}">
                    <a16:rowId xmlns:a16="http://schemas.microsoft.com/office/drawing/2014/main" val="10006"/>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0" name="Rectangle 1026"/>
          <p:cNvSpPr>
            <a:spLocks noGrp="1" noChangeArrowheads="1"/>
          </p:cNvSpPr>
          <p:nvPr>
            <p:ph type="title"/>
          </p:nvPr>
        </p:nvSpPr>
        <p:spPr/>
        <p:txBody>
          <a:bodyPr/>
          <a:lstStyle/>
          <a:p>
            <a:r>
              <a:rPr lang="nb-NO"/>
              <a:t>Lønn (10)</a:t>
            </a:r>
          </a:p>
        </p:txBody>
      </p:sp>
      <p:sp>
        <p:nvSpPr>
          <p:cNvPr id="22" name="Plassholder for bunntekst 2"/>
          <p:cNvSpPr>
            <a:spLocks noGrp="1"/>
          </p:cNvSpPr>
          <p:nvPr>
            <p:ph type="ftr" sz="quarter" idx="11"/>
          </p:nvPr>
        </p:nvSpPr>
        <p:spPr/>
        <p:txBody>
          <a:bodyPr/>
          <a:lstStyle/>
          <a:p>
            <a:r>
              <a:rPr lang="nb-NO"/>
              <a:t>Case - Olsen Handel AS</a:t>
            </a:r>
          </a:p>
        </p:txBody>
      </p:sp>
      <p:sp>
        <p:nvSpPr>
          <p:cNvPr id="23" name="Plassholder for lysbildenummer 3"/>
          <p:cNvSpPr>
            <a:spLocks noGrp="1"/>
          </p:cNvSpPr>
          <p:nvPr>
            <p:ph type="sldNum" sz="quarter" idx="12"/>
          </p:nvPr>
        </p:nvSpPr>
        <p:spPr/>
        <p:txBody>
          <a:bodyPr/>
          <a:lstStyle/>
          <a:p>
            <a:fld id="{6FF062E5-4E88-4714-9787-16C10CFA714D}" type="slidenum">
              <a:rPr lang="nb-NO"/>
              <a:pPr/>
              <a:t>23</a:t>
            </a:fld>
            <a:endParaRPr lang="nb-NO"/>
          </a:p>
        </p:txBody>
      </p:sp>
      <p:graphicFrame>
        <p:nvGraphicFramePr>
          <p:cNvPr id="43072" name="Group 1088"/>
          <p:cNvGraphicFramePr>
            <a:graphicFrameLocks noGrp="1"/>
          </p:cNvGraphicFramePr>
          <p:nvPr>
            <p:extLst>
              <p:ext uri="{D42A27DB-BD31-4B8C-83A1-F6EECF244321}">
                <p14:modId xmlns:p14="http://schemas.microsoft.com/office/powerpoint/2010/main" val="3915745747"/>
              </p:ext>
            </p:extLst>
          </p:nvPr>
        </p:nvGraphicFramePr>
        <p:xfrm>
          <a:off x="539750" y="1989138"/>
          <a:ext cx="7620000" cy="3145536"/>
        </p:xfrm>
        <a:graphic>
          <a:graphicData uri="http://schemas.openxmlformats.org/drawingml/2006/table">
            <a:tbl>
              <a:tblPr/>
              <a:tblGrid>
                <a:gridCol w="5835650">
                  <a:extLst>
                    <a:ext uri="{9D8B030D-6E8A-4147-A177-3AD203B41FA5}">
                      <a16:colId xmlns:a16="http://schemas.microsoft.com/office/drawing/2014/main" val="20000"/>
                    </a:ext>
                  </a:extLst>
                </a:gridCol>
                <a:gridCol w="1784350">
                  <a:extLst>
                    <a:ext uri="{9D8B030D-6E8A-4147-A177-3AD203B41FA5}">
                      <a16:colId xmlns:a16="http://schemas.microsoft.com/office/drawing/2014/main" val="20001"/>
                    </a:ext>
                  </a:extLst>
                </a:gridCol>
              </a:tblGrid>
              <a:tr h="180975">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dirty="0">
                          <a:ln>
                            <a:noFill/>
                          </a:ln>
                          <a:solidFill>
                            <a:schemeClr val="tx1"/>
                          </a:solidFill>
                          <a:effectLst/>
                          <a:latin typeface="Times New Roman" pitchFamily="18" charset="0"/>
                        </a:rPr>
                        <a:t>Lønnskostnad</a:t>
                      </a:r>
                    </a:p>
                  </a:txBody>
                  <a:tcP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extLst>
                  <a:ext uri="{0D108BD9-81ED-4DB2-BD59-A6C34878D82A}">
                    <a16:rowId xmlns:a16="http://schemas.microsoft.com/office/drawing/2014/main" val="10000"/>
                  </a:ext>
                </a:extLst>
              </a:tr>
              <a:tr h="331788">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dirty="0">
                          <a:ln>
                            <a:noFill/>
                          </a:ln>
                          <a:solidFill>
                            <a:schemeClr val="tx1"/>
                          </a:solidFill>
                          <a:effectLst/>
                          <a:latin typeface="Times New Roman" pitchFamily="18" charset="0"/>
                        </a:rPr>
                        <a:t>Utbetalt lønn (ifølge saldobalansen)</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1"/>
                  </a:ext>
                </a:extLst>
              </a:tr>
              <a:tr h="328613">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a:ln>
                            <a:noFill/>
                          </a:ln>
                          <a:solidFill>
                            <a:schemeClr val="tx1"/>
                          </a:solidFill>
                          <a:effectLst/>
                          <a:latin typeface="Times New Roman" pitchFamily="18" charset="0"/>
                        </a:rPr>
                        <a:t>+ Påløpt lønn ved periodens slutt</a:t>
                      </a:r>
                    </a:p>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a:ln>
                            <a:noFill/>
                          </a:ln>
                          <a:solidFill>
                            <a:schemeClr val="tx1"/>
                          </a:solidFill>
                          <a:effectLst/>
                          <a:latin typeface="Times New Roman" pitchFamily="18" charset="0"/>
                          <a:cs typeface="Times New Roman" pitchFamily="18" charset="0"/>
                        </a:rPr>
                        <a:t>– </a:t>
                      </a:r>
                      <a:r>
                        <a:rPr kumimoji="0" lang="nb-NO" sz="2400" b="0" i="0" u="none" strike="noStrike" cap="none" normalizeH="0" baseline="0">
                          <a:ln>
                            <a:noFill/>
                          </a:ln>
                          <a:solidFill>
                            <a:schemeClr val="tx1"/>
                          </a:solidFill>
                          <a:effectLst/>
                          <a:latin typeface="Times New Roman" pitchFamily="18" charset="0"/>
                        </a:rPr>
                        <a:t>Påløpt lønn ved periodens begynnelse</a:t>
                      </a:r>
                    </a:p>
                    <a:p>
                      <a:pPr marL="0" marR="0" lvl="0" indent="0" algn="l" defTabSz="914400" rtl="0" eaLnBrk="1" fontAlgn="base" latinLnBrk="0" hangingPunct="1">
                        <a:lnSpc>
                          <a:spcPct val="100000"/>
                        </a:lnSpc>
                        <a:spcBef>
                          <a:spcPct val="20000"/>
                        </a:spcBef>
                        <a:spcAft>
                          <a:spcPct val="0"/>
                        </a:spcAft>
                        <a:buClrTx/>
                        <a:buSzPct val="75000"/>
                        <a:buFontTx/>
                        <a:buNone/>
                        <a:tabLst/>
                      </a:pPr>
                      <a:r>
                        <a:rPr kumimoji="0" lang="nb-NO" sz="2400" b="0" i="0" u="none" strike="noStrike" cap="none" normalizeH="0" baseline="0">
                          <a:ln>
                            <a:noFill/>
                          </a:ln>
                          <a:solidFill>
                            <a:schemeClr val="tx1"/>
                          </a:solidFill>
                          <a:effectLst/>
                          <a:latin typeface="Times New Roman" pitchFamily="18" charset="0"/>
                          <a:cs typeface="Times New Roman" pitchFamily="18" charset="0"/>
                        </a:rPr>
                        <a:t>– </a:t>
                      </a:r>
                      <a:r>
                        <a:rPr kumimoji="0" lang="nb-NO" sz="2400" b="0" i="0" u="none" strike="noStrike" cap="none" normalizeH="0" baseline="0">
                          <a:ln>
                            <a:noFill/>
                          </a:ln>
                          <a:solidFill>
                            <a:schemeClr val="tx1"/>
                          </a:solidFill>
                          <a:effectLst/>
                          <a:latin typeface="Times New Roman" pitchFamily="18" charset="0"/>
                        </a:rPr>
                        <a:t>Forskudd lønn ved periodens slutt</a:t>
                      </a:r>
                    </a:p>
                    <a:p>
                      <a:pPr marL="0" marR="0" lvl="0" indent="0" algn="l" defTabSz="914400" rtl="0" eaLnBrk="1" fontAlgn="base" latinLnBrk="0" hangingPunct="1">
                        <a:lnSpc>
                          <a:spcPct val="100000"/>
                        </a:lnSpc>
                        <a:spcBef>
                          <a:spcPct val="20000"/>
                        </a:spcBef>
                        <a:spcAft>
                          <a:spcPct val="0"/>
                        </a:spcAft>
                        <a:buClrTx/>
                        <a:buSzPct val="75000"/>
                        <a:buFontTx/>
                        <a:buNone/>
                        <a:tabLst/>
                      </a:pPr>
                      <a:r>
                        <a:rPr kumimoji="0" lang="nb-NO" sz="2400" b="0" i="0" u="none" strike="noStrike" cap="none" normalizeH="0" baseline="0">
                          <a:ln>
                            <a:noFill/>
                          </a:ln>
                          <a:solidFill>
                            <a:schemeClr val="tx1"/>
                          </a:solidFill>
                          <a:effectLst/>
                          <a:latin typeface="Times New Roman" pitchFamily="18" charset="0"/>
                        </a:rPr>
                        <a:t>+ Forskudd lønn ved periodens begynnelse</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r h="328613">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a:ln>
                            <a:noFill/>
                          </a:ln>
                          <a:solidFill>
                            <a:schemeClr val="tx1"/>
                          </a:solidFill>
                          <a:effectLst/>
                          <a:latin typeface="Times New Roman" pitchFamily="18" charset="0"/>
                        </a:rPr>
                        <a:t>= Lønnskostnad </a:t>
                      </a:r>
                      <a:r>
                        <a:rPr kumimoji="0" lang="nb-NO" sz="2400" b="0" i="0" u="none" strike="noStrike" cap="none" normalizeH="0" baseline="30000">
                          <a:ln>
                            <a:noFill/>
                          </a:ln>
                          <a:solidFill>
                            <a:schemeClr val="tx1"/>
                          </a:solidFill>
                          <a:effectLst/>
                          <a:latin typeface="Times New Roman" pitchFamily="18" charset="0"/>
                        </a:rPr>
                        <a:t>1)</a:t>
                      </a:r>
                    </a:p>
                  </a:txBody>
                  <a:tcPr horzOverflow="overflow">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43029" name="Text Box 1045"/>
          <p:cNvSpPr txBox="1">
            <a:spLocks noChangeArrowheads="1"/>
          </p:cNvSpPr>
          <p:nvPr/>
        </p:nvSpPr>
        <p:spPr bwMode="auto">
          <a:xfrm>
            <a:off x="6461125" y="468947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nb-NO"/>
          </a:p>
        </p:txBody>
      </p:sp>
      <p:sp>
        <p:nvSpPr>
          <p:cNvPr id="43066" name="Text Box 1082"/>
          <p:cNvSpPr txBox="1">
            <a:spLocks noChangeArrowheads="1"/>
          </p:cNvSpPr>
          <p:nvPr/>
        </p:nvSpPr>
        <p:spPr bwMode="auto">
          <a:xfrm>
            <a:off x="685800" y="5257800"/>
            <a:ext cx="663835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457200" indent="-457200">
              <a:defRPr sz="2400">
                <a:solidFill>
                  <a:schemeClr val="tx1"/>
                </a:solidFill>
                <a:latin typeface="Times New Roman" pitchFamily="18" charset="0"/>
              </a:defRPr>
            </a:lvl1pPr>
            <a:lvl2pPr marL="914400" indent="-457200">
              <a:defRPr sz="2400">
                <a:solidFill>
                  <a:schemeClr val="tx1"/>
                </a:solidFill>
                <a:latin typeface="Times New Roman" pitchFamily="18" charset="0"/>
              </a:defRPr>
            </a:lvl2pPr>
            <a:lvl3pPr marL="1371600" indent="-457200">
              <a:defRPr sz="2400">
                <a:solidFill>
                  <a:schemeClr val="tx1"/>
                </a:solidFill>
                <a:latin typeface="Times New Roman" pitchFamily="18" charset="0"/>
              </a:defRPr>
            </a:lvl3pPr>
            <a:lvl4pPr marL="1828800" indent="-457200">
              <a:defRPr sz="2400">
                <a:solidFill>
                  <a:schemeClr val="tx1"/>
                </a:solidFill>
                <a:latin typeface="Times New Roman" pitchFamily="18" charset="0"/>
              </a:defRPr>
            </a:lvl4pPr>
            <a:lvl5pPr marL="2286000" indent="-457200">
              <a:defRPr sz="2400">
                <a:solidFill>
                  <a:schemeClr val="tx1"/>
                </a:solidFill>
                <a:latin typeface="Times New Roman" pitchFamily="18" charset="0"/>
              </a:defRPr>
            </a:lvl5pPr>
            <a:lvl6pPr marL="2743200" indent="-457200" fontAlgn="base">
              <a:spcBef>
                <a:spcPct val="0"/>
              </a:spcBef>
              <a:spcAft>
                <a:spcPct val="0"/>
              </a:spcAft>
              <a:defRPr sz="2400">
                <a:solidFill>
                  <a:schemeClr val="tx1"/>
                </a:solidFill>
                <a:latin typeface="Times New Roman" pitchFamily="18" charset="0"/>
              </a:defRPr>
            </a:lvl6pPr>
            <a:lvl7pPr marL="3200400" indent="-457200" fontAlgn="base">
              <a:spcBef>
                <a:spcPct val="0"/>
              </a:spcBef>
              <a:spcAft>
                <a:spcPct val="0"/>
              </a:spcAft>
              <a:defRPr sz="2400">
                <a:solidFill>
                  <a:schemeClr val="tx1"/>
                </a:solidFill>
                <a:latin typeface="Times New Roman" pitchFamily="18" charset="0"/>
              </a:defRPr>
            </a:lvl7pPr>
            <a:lvl8pPr marL="3657600" indent="-457200" fontAlgn="base">
              <a:spcBef>
                <a:spcPct val="0"/>
              </a:spcBef>
              <a:spcAft>
                <a:spcPct val="0"/>
              </a:spcAft>
              <a:defRPr sz="2400">
                <a:solidFill>
                  <a:schemeClr val="tx1"/>
                </a:solidFill>
                <a:latin typeface="Times New Roman" pitchFamily="18" charset="0"/>
              </a:defRPr>
            </a:lvl8pPr>
            <a:lvl9pPr marL="4114800" indent="-457200" fontAlgn="base">
              <a:spcBef>
                <a:spcPct val="0"/>
              </a:spcBef>
              <a:spcAft>
                <a:spcPct val="0"/>
              </a:spcAft>
              <a:defRPr sz="2400">
                <a:solidFill>
                  <a:schemeClr val="tx1"/>
                </a:solidFill>
                <a:latin typeface="Times New Roman" pitchFamily="18" charset="0"/>
              </a:defRPr>
            </a:lvl9pPr>
          </a:lstStyle>
          <a:p>
            <a:pPr>
              <a:buFontTx/>
              <a:buAutoNum type="arabicParenR"/>
            </a:pPr>
            <a:r>
              <a:rPr lang="nb-NO" dirty="0"/>
              <a:t>Utbetalt lønn + økt skyldig lønn = Lønnskostnad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3066"/>
                                        </p:tgtEl>
                                        <p:attrNameLst>
                                          <p:attrName>style.visibility</p:attrName>
                                        </p:attrNameLst>
                                      </p:cBhvr>
                                      <p:to>
                                        <p:strVal val="visible"/>
                                      </p:to>
                                    </p:set>
                                    <p:anim calcmode="lin" valueType="num">
                                      <p:cBhvr additive="base">
                                        <p:cTn id="7" dur="500" fill="hold"/>
                                        <p:tgtEl>
                                          <p:spTgt spid="43066"/>
                                        </p:tgtEl>
                                        <p:attrNameLst>
                                          <p:attrName>ppt_x</p:attrName>
                                        </p:attrNameLst>
                                      </p:cBhvr>
                                      <p:tavLst>
                                        <p:tav tm="0">
                                          <p:val>
                                            <p:strVal val="0-#ppt_w/2"/>
                                          </p:val>
                                        </p:tav>
                                        <p:tav tm="100000">
                                          <p:val>
                                            <p:strVal val="#ppt_x"/>
                                          </p:val>
                                        </p:tav>
                                      </p:tavLst>
                                    </p:anim>
                                    <p:anim calcmode="lin" valueType="num">
                                      <p:cBhvr additive="base">
                                        <p:cTn id="8" dur="500" fill="hold"/>
                                        <p:tgtEl>
                                          <p:spTgt spid="4306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66" grpId="0"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r>
              <a:rPr lang="nb-NO"/>
              <a:t>Lønn (10)</a:t>
            </a:r>
          </a:p>
        </p:txBody>
      </p:sp>
      <p:sp>
        <p:nvSpPr>
          <p:cNvPr id="62" name="Plassholder for bunntekst 2"/>
          <p:cNvSpPr>
            <a:spLocks noGrp="1"/>
          </p:cNvSpPr>
          <p:nvPr>
            <p:ph type="ftr" sz="quarter" idx="11"/>
          </p:nvPr>
        </p:nvSpPr>
        <p:spPr/>
        <p:txBody>
          <a:bodyPr/>
          <a:lstStyle/>
          <a:p>
            <a:r>
              <a:rPr lang="nb-NO"/>
              <a:t>Case - Olsen Handel AS</a:t>
            </a:r>
          </a:p>
        </p:txBody>
      </p:sp>
      <p:sp>
        <p:nvSpPr>
          <p:cNvPr id="63" name="Plassholder for lysbildenummer 3"/>
          <p:cNvSpPr>
            <a:spLocks noGrp="1"/>
          </p:cNvSpPr>
          <p:nvPr>
            <p:ph type="sldNum" sz="quarter" idx="12"/>
          </p:nvPr>
        </p:nvSpPr>
        <p:spPr/>
        <p:txBody>
          <a:bodyPr/>
          <a:lstStyle/>
          <a:p>
            <a:fld id="{D2818CDF-6058-4297-9D45-9726AC655CE1}" type="slidenum">
              <a:rPr lang="nb-NO"/>
              <a:pPr/>
              <a:t>24</a:t>
            </a:fld>
            <a:endParaRPr lang="nb-NO"/>
          </a:p>
        </p:txBody>
      </p:sp>
      <p:graphicFrame>
        <p:nvGraphicFramePr>
          <p:cNvPr id="81057" name="Group 161"/>
          <p:cNvGraphicFramePr>
            <a:graphicFrameLocks noGrp="1"/>
          </p:cNvGraphicFramePr>
          <p:nvPr>
            <p:extLst>
              <p:ext uri="{D42A27DB-BD31-4B8C-83A1-F6EECF244321}">
                <p14:modId xmlns:p14="http://schemas.microsoft.com/office/powerpoint/2010/main" val="1043253024"/>
              </p:ext>
            </p:extLst>
          </p:nvPr>
        </p:nvGraphicFramePr>
        <p:xfrm>
          <a:off x="152400" y="2286000"/>
          <a:ext cx="8991600" cy="2609088"/>
        </p:xfrm>
        <a:graphic>
          <a:graphicData uri="http://schemas.openxmlformats.org/drawingml/2006/table">
            <a:tbl>
              <a:tblPr/>
              <a:tblGrid>
                <a:gridCol w="1143000">
                  <a:extLst>
                    <a:ext uri="{9D8B030D-6E8A-4147-A177-3AD203B41FA5}">
                      <a16:colId xmlns:a16="http://schemas.microsoft.com/office/drawing/2014/main" val="20000"/>
                    </a:ext>
                  </a:extLst>
                </a:gridCol>
                <a:gridCol w="990600">
                  <a:extLst>
                    <a:ext uri="{9D8B030D-6E8A-4147-A177-3AD203B41FA5}">
                      <a16:colId xmlns:a16="http://schemas.microsoft.com/office/drawing/2014/main" val="20001"/>
                    </a:ext>
                  </a:extLst>
                </a:gridCol>
                <a:gridCol w="914400">
                  <a:extLst>
                    <a:ext uri="{9D8B030D-6E8A-4147-A177-3AD203B41FA5}">
                      <a16:colId xmlns:a16="http://schemas.microsoft.com/office/drawing/2014/main" val="20002"/>
                    </a:ext>
                  </a:extLst>
                </a:gridCol>
                <a:gridCol w="1143000">
                  <a:extLst>
                    <a:ext uri="{9D8B030D-6E8A-4147-A177-3AD203B41FA5}">
                      <a16:colId xmlns:a16="http://schemas.microsoft.com/office/drawing/2014/main" val="20003"/>
                    </a:ext>
                  </a:extLst>
                </a:gridCol>
                <a:gridCol w="1066800">
                  <a:extLst>
                    <a:ext uri="{9D8B030D-6E8A-4147-A177-3AD203B41FA5}">
                      <a16:colId xmlns:a16="http://schemas.microsoft.com/office/drawing/2014/main" val="20004"/>
                    </a:ext>
                  </a:extLst>
                </a:gridCol>
                <a:gridCol w="1066800">
                  <a:extLst>
                    <a:ext uri="{9D8B030D-6E8A-4147-A177-3AD203B41FA5}">
                      <a16:colId xmlns:a16="http://schemas.microsoft.com/office/drawing/2014/main" val="20005"/>
                    </a:ext>
                  </a:extLst>
                </a:gridCol>
                <a:gridCol w="838200">
                  <a:extLst>
                    <a:ext uri="{9D8B030D-6E8A-4147-A177-3AD203B41FA5}">
                      <a16:colId xmlns:a16="http://schemas.microsoft.com/office/drawing/2014/main" val="20006"/>
                    </a:ext>
                  </a:extLst>
                </a:gridCol>
                <a:gridCol w="990600">
                  <a:extLst>
                    <a:ext uri="{9D8B030D-6E8A-4147-A177-3AD203B41FA5}">
                      <a16:colId xmlns:a16="http://schemas.microsoft.com/office/drawing/2014/main" val="20007"/>
                    </a:ext>
                  </a:extLst>
                </a:gridCol>
                <a:gridCol w="838200">
                  <a:extLst>
                    <a:ext uri="{9D8B030D-6E8A-4147-A177-3AD203B41FA5}">
                      <a16:colId xmlns:a16="http://schemas.microsoft.com/office/drawing/2014/main" val="20008"/>
                    </a:ext>
                  </a:extLst>
                </a:gridCol>
              </a:tblGrid>
              <a:tr h="406400">
                <a:tc row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Olsen Handel AS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Saldobalanse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Avslutnings-posteringer</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Resultat</a:t>
                      </a:r>
                    </a:p>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20x1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Balanse</a:t>
                      </a:r>
                    </a:p>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31.12.20x1</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extLst>
                  <a:ext uri="{0D108BD9-81ED-4DB2-BD59-A6C34878D82A}">
                    <a16:rowId xmlns:a16="http://schemas.microsoft.com/office/drawing/2014/main" val="10000"/>
                  </a:ext>
                </a:extLst>
              </a:tr>
              <a:tr h="406400">
                <a:tc vMerge="1">
                  <a:txBody>
                    <a:bodyPr/>
                    <a:lstStyle/>
                    <a:p>
                      <a:endParaRPr lang="nb-NO"/>
                    </a:p>
                  </a:txBody>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Debet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Debet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Debet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Debet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064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Skyldig lønn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4 000</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533400" marR="0" lvl="0" indent="-53340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extLst>
                  <a:ext uri="{0D108BD9-81ED-4DB2-BD59-A6C34878D82A}">
                    <a16:rowId xmlns:a16="http://schemas.microsoft.com/office/drawing/2014/main" val="10002"/>
                  </a:ext>
                </a:extLst>
              </a:tr>
              <a:tr h="4064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3"/>
                  </a:ext>
                </a:extLst>
              </a:tr>
              <a:tr h="4064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Lønn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599 000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r>
              <a:rPr lang="nb-NO"/>
              <a:t>Feriepenger (11)</a:t>
            </a:r>
          </a:p>
        </p:txBody>
      </p:sp>
      <p:sp>
        <p:nvSpPr>
          <p:cNvPr id="37" name="Plassholder for bunntekst 2"/>
          <p:cNvSpPr>
            <a:spLocks noGrp="1"/>
          </p:cNvSpPr>
          <p:nvPr>
            <p:ph type="ftr" sz="quarter" idx="11"/>
          </p:nvPr>
        </p:nvSpPr>
        <p:spPr/>
        <p:txBody>
          <a:bodyPr/>
          <a:lstStyle/>
          <a:p>
            <a:r>
              <a:rPr lang="nb-NO"/>
              <a:t>Case - Olsen Handel AS</a:t>
            </a:r>
          </a:p>
        </p:txBody>
      </p:sp>
      <p:sp>
        <p:nvSpPr>
          <p:cNvPr id="38" name="Plassholder for lysbildenummer 3"/>
          <p:cNvSpPr>
            <a:spLocks noGrp="1"/>
          </p:cNvSpPr>
          <p:nvPr>
            <p:ph type="sldNum" sz="quarter" idx="12"/>
          </p:nvPr>
        </p:nvSpPr>
        <p:spPr/>
        <p:txBody>
          <a:bodyPr/>
          <a:lstStyle/>
          <a:p>
            <a:fld id="{15E7F36A-EC08-4D5A-A5E9-CACE75B610A4}" type="slidenum">
              <a:rPr lang="nb-NO"/>
              <a:pPr/>
              <a:t>25</a:t>
            </a:fld>
            <a:endParaRPr lang="nb-NO"/>
          </a:p>
        </p:txBody>
      </p:sp>
      <p:graphicFrame>
        <p:nvGraphicFramePr>
          <p:cNvPr id="78893" name="Group 45"/>
          <p:cNvGraphicFramePr>
            <a:graphicFrameLocks noGrp="1"/>
          </p:cNvGraphicFramePr>
          <p:nvPr>
            <p:extLst>
              <p:ext uri="{D42A27DB-BD31-4B8C-83A1-F6EECF244321}">
                <p14:modId xmlns:p14="http://schemas.microsoft.com/office/powerpoint/2010/main" val="4236442821"/>
              </p:ext>
            </p:extLst>
          </p:nvPr>
        </p:nvGraphicFramePr>
        <p:xfrm>
          <a:off x="533400" y="1828800"/>
          <a:ext cx="7543800" cy="2267712"/>
        </p:xfrm>
        <a:graphic>
          <a:graphicData uri="http://schemas.openxmlformats.org/drawingml/2006/table">
            <a:tbl>
              <a:tblPr/>
              <a:tblGrid>
                <a:gridCol w="5759450">
                  <a:extLst>
                    <a:ext uri="{9D8B030D-6E8A-4147-A177-3AD203B41FA5}">
                      <a16:colId xmlns:a16="http://schemas.microsoft.com/office/drawing/2014/main" val="20000"/>
                    </a:ext>
                  </a:extLst>
                </a:gridCol>
                <a:gridCol w="1784350">
                  <a:extLst>
                    <a:ext uri="{9D8B030D-6E8A-4147-A177-3AD203B41FA5}">
                      <a16:colId xmlns:a16="http://schemas.microsoft.com/office/drawing/2014/main" val="20001"/>
                    </a:ext>
                  </a:extLst>
                </a:gridCol>
              </a:tblGrid>
              <a:tr h="3048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dirty="0">
                          <a:ln>
                            <a:noFill/>
                          </a:ln>
                          <a:solidFill>
                            <a:schemeClr val="tx1"/>
                          </a:solidFill>
                          <a:effectLst/>
                          <a:latin typeface="Times New Roman" pitchFamily="18" charset="0"/>
                        </a:rPr>
                        <a:t>Kostnader til feriepenger (FP)</a:t>
                      </a:r>
                    </a:p>
                  </a:txBody>
                  <a:tcP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extLst>
                  <a:ext uri="{0D108BD9-81ED-4DB2-BD59-A6C34878D82A}">
                    <a16:rowId xmlns:a16="http://schemas.microsoft.com/office/drawing/2014/main" val="10000"/>
                  </a:ext>
                </a:extLst>
              </a:tr>
              <a:tr h="331788">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dirty="0">
                          <a:ln>
                            <a:noFill/>
                          </a:ln>
                          <a:solidFill>
                            <a:schemeClr val="tx1"/>
                          </a:solidFill>
                          <a:effectLst/>
                          <a:latin typeface="Times New Roman" pitchFamily="18" charset="0"/>
                        </a:rPr>
                        <a:t>Feriepengekostnad = Lønnskostnad </a:t>
                      </a:r>
                      <a:r>
                        <a:rPr kumimoji="0" lang="en-US" sz="2400" b="0" i="0" u="none" strike="noStrike" cap="none" normalizeH="0" baseline="0" dirty="0">
                          <a:ln>
                            <a:noFill/>
                          </a:ln>
                          <a:solidFill>
                            <a:schemeClr val="tx1"/>
                          </a:solidFill>
                          <a:effectLst/>
                          <a:latin typeface="Times New Roman" pitchFamily="18" charset="0"/>
                          <a:cs typeface="Times New Roman" pitchFamily="18" charset="0"/>
                        </a:rPr>
                        <a:t>·</a:t>
                      </a:r>
                      <a:r>
                        <a:rPr kumimoji="0" lang="nb-NO" sz="2400" b="0" i="0" u="none" strike="noStrike" cap="none" normalizeH="0" baseline="0" dirty="0">
                          <a:ln>
                            <a:noFill/>
                          </a:ln>
                          <a:solidFill>
                            <a:schemeClr val="tx1"/>
                          </a:solidFill>
                          <a:effectLst/>
                          <a:latin typeface="Times New Roman" pitchFamily="18" charset="0"/>
                        </a:rPr>
                        <a:t> 12 % </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1"/>
                  </a:ext>
                </a:extLst>
              </a:tr>
              <a:tr h="328613">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dirty="0">
                          <a:ln>
                            <a:noFill/>
                          </a:ln>
                          <a:solidFill>
                            <a:schemeClr val="tx1"/>
                          </a:solidFill>
                          <a:effectLst/>
                          <a:latin typeface="Times New Roman" pitchFamily="18" charset="0"/>
                        </a:rPr>
                        <a:t>=</a:t>
                      </a:r>
                    </a:p>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dirty="0">
                          <a:ln>
                            <a:noFill/>
                          </a:ln>
                          <a:solidFill>
                            <a:schemeClr val="tx1"/>
                          </a:solidFill>
                          <a:effectLst/>
                          <a:latin typeface="Times New Roman" pitchFamily="18" charset="0"/>
                          <a:cs typeface="Times New Roman" pitchFamily="18" charset="0"/>
                        </a:rPr>
                        <a:t>– </a:t>
                      </a:r>
                      <a:r>
                        <a:rPr kumimoji="0" lang="nb-NO" sz="2400" b="0" i="0" u="none" strike="noStrike" cap="none" normalizeH="0" baseline="0" dirty="0">
                          <a:ln>
                            <a:noFill/>
                          </a:ln>
                          <a:solidFill>
                            <a:schemeClr val="tx1"/>
                          </a:solidFill>
                          <a:effectLst/>
                          <a:latin typeface="Times New Roman" pitchFamily="18" charset="0"/>
                        </a:rPr>
                        <a:t>Resultatført ifølge saldobalansen</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r h="328613">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a:ln>
                            <a:noFill/>
                          </a:ln>
                          <a:solidFill>
                            <a:schemeClr val="tx1"/>
                          </a:solidFill>
                          <a:effectLst/>
                          <a:latin typeface="Times New Roman" pitchFamily="18" charset="0"/>
                        </a:rPr>
                        <a:t>= For lite kostnadsført </a:t>
                      </a:r>
                    </a:p>
                  </a:txBody>
                  <a:tcPr horzOverflow="overflow">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graphicFrame>
        <p:nvGraphicFramePr>
          <p:cNvPr id="78896" name="Group 48"/>
          <p:cNvGraphicFramePr>
            <a:graphicFrameLocks noGrp="1"/>
          </p:cNvGraphicFramePr>
          <p:nvPr>
            <p:extLst>
              <p:ext uri="{D42A27DB-BD31-4B8C-83A1-F6EECF244321}">
                <p14:modId xmlns:p14="http://schemas.microsoft.com/office/powerpoint/2010/main" val="1810025046"/>
              </p:ext>
            </p:extLst>
          </p:nvPr>
        </p:nvGraphicFramePr>
        <p:xfrm>
          <a:off x="533400" y="4267200"/>
          <a:ext cx="7494588" cy="1828800"/>
        </p:xfrm>
        <a:graphic>
          <a:graphicData uri="http://schemas.openxmlformats.org/drawingml/2006/table">
            <a:tbl>
              <a:tblPr/>
              <a:tblGrid>
                <a:gridCol w="5738813">
                  <a:extLst>
                    <a:ext uri="{9D8B030D-6E8A-4147-A177-3AD203B41FA5}">
                      <a16:colId xmlns:a16="http://schemas.microsoft.com/office/drawing/2014/main" val="20000"/>
                    </a:ext>
                  </a:extLst>
                </a:gridCol>
                <a:gridCol w="1755775">
                  <a:extLst>
                    <a:ext uri="{9D8B030D-6E8A-4147-A177-3AD203B41FA5}">
                      <a16:colId xmlns:a16="http://schemas.microsoft.com/office/drawing/2014/main" val="20001"/>
                    </a:ext>
                  </a:extLst>
                </a:gridCol>
              </a:tblGrid>
              <a:tr h="3048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dirty="0" err="1">
                          <a:ln>
                            <a:noFill/>
                          </a:ln>
                          <a:solidFill>
                            <a:schemeClr val="tx1"/>
                          </a:solidFill>
                          <a:effectLst/>
                          <a:latin typeface="Times New Roman" pitchFamily="18" charset="0"/>
                        </a:rPr>
                        <a:t>Påløpne</a:t>
                      </a:r>
                      <a:r>
                        <a:rPr kumimoji="0" lang="nb-NO" sz="2400" b="0" i="0" u="none" strike="noStrike" cap="none" normalizeH="0" baseline="0" dirty="0">
                          <a:ln>
                            <a:noFill/>
                          </a:ln>
                          <a:solidFill>
                            <a:schemeClr val="tx1"/>
                          </a:solidFill>
                          <a:effectLst/>
                          <a:latin typeface="Times New Roman" pitchFamily="18" charset="0"/>
                        </a:rPr>
                        <a:t> ikke betalte feriepenger</a:t>
                      </a:r>
                    </a:p>
                  </a:txBody>
                  <a:tcP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extLst>
                  <a:ext uri="{0D108BD9-81ED-4DB2-BD59-A6C34878D82A}">
                    <a16:rowId xmlns:a16="http://schemas.microsoft.com/office/drawing/2014/main" val="10000"/>
                  </a:ext>
                </a:extLst>
              </a:tr>
              <a:tr h="331788">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dirty="0">
                          <a:ln>
                            <a:noFill/>
                          </a:ln>
                          <a:solidFill>
                            <a:schemeClr val="tx1"/>
                          </a:solidFill>
                          <a:effectLst/>
                          <a:latin typeface="Times New Roman" pitchFamily="18" charset="0"/>
                        </a:rPr>
                        <a:t>Saldo i følge saldobalansen</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1"/>
                  </a:ext>
                </a:extLst>
              </a:tr>
              <a:tr h="328613">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dirty="0">
                          <a:ln>
                            <a:noFill/>
                          </a:ln>
                          <a:solidFill>
                            <a:schemeClr val="tx1"/>
                          </a:solidFill>
                          <a:effectLst/>
                          <a:latin typeface="Times New Roman" pitchFamily="18" charset="0"/>
                        </a:rPr>
                        <a:t>+  For lite kostnadsført</a:t>
                      </a:r>
                      <a:endParaRPr kumimoji="0" lang="en-US" sz="24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r h="328613">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a:ln>
                            <a:noFill/>
                          </a:ln>
                          <a:solidFill>
                            <a:schemeClr val="tx1"/>
                          </a:solidFill>
                          <a:effectLst/>
                          <a:latin typeface="Times New Roman" pitchFamily="18" charset="0"/>
                        </a:rPr>
                        <a:t>=  Påløpne feriepenger per 31.12.20x1</a:t>
                      </a:r>
                    </a:p>
                  </a:txBody>
                  <a:tcPr horzOverflow="overflow">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r>
              <a:rPr lang="nb-NO"/>
              <a:t>Feriepenger (11)</a:t>
            </a:r>
          </a:p>
        </p:txBody>
      </p:sp>
      <p:sp>
        <p:nvSpPr>
          <p:cNvPr id="62" name="Plassholder for bunntekst 2"/>
          <p:cNvSpPr>
            <a:spLocks noGrp="1"/>
          </p:cNvSpPr>
          <p:nvPr>
            <p:ph type="ftr" sz="quarter" idx="11"/>
          </p:nvPr>
        </p:nvSpPr>
        <p:spPr/>
        <p:txBody>
          <a:bodyPr/>
          <a:lstStyle/>
          <a:p>
            <a:r>
              <a:rPr lang="nb-NO"/>
              <a:t>Case - Olsen Handel AS</a:t>
            </a:r>
          </a:p>
        </p:txBody>
      </p:sp>
      <p:sp>
        <p:nvSpPr>
          <p:cNvPr id="63" name="Plassholder for lysbildenummer 3"/>
          <p:cNvSpPr>
            <a:spLocks noGrp="1"/>
          </p:cNvSpPr>
          <p:nvPr>
            <p:ph type="sldNum" sz="quarter" idx="12"/>
          </p:nvPr>
        </p:nvSpPr>
        <p:spPr/>
        <p:txBody>
          <a:bodyPr/>
          <a:lstStyle/>
          <a:p>
            <a:fld id="{DDC9CCFB-AA0C-4010-9B57-568C8C861544}" type="slidenum">
              <a:rPr lang="nb-NO"/>
              <a:pPr/>
              <a:t>26</a:t>
            </a:fld>
            <a:endParaRPr lang="nb-NO"/>
          </a:p>
        </p:txBody>
      </p:sp>
      <p:graphicFrame>
        <p:nvGraphicFramePr>
          <p:cNvPr id="79970" name="Group 98"/>
          <p:cNvGraphicFramePr>
            <a:graphicFrameLocks noGrp="1"/>
          </p:cNvGraphicFramePr>
          <p:nvPr>
            <p:extLst>
              <p:ext uri="{D42A27DB-BD31-4B8C-83A1-F6EECF244321}">
                <p14:modId xmlns:p14="http://schemas.microsoft.com/office/powerpoint/2010/main" val="444808645"/>
              </p:ext>
            </p:extLst>
          </p:nvPr>
        </p:nvGraphicFramePr>
        <p:xfrm>
          <a:off x="152400" y="2286000"/>
          <a:ext cx="8991600" cy="2897632"/>
        </p:xfrm>
        <a:graphic>
          <a:graphicData uri="http://schemas.openxmlformats.org/drawingml/2006/table">
            <a:tbl>
              <a:tblPr/>
              <a:tblGrid>
                <a:gridCol w="1250950">
                  <a:extLst>
                    <a:ext uri="{9D8B030D-6E8A-4147-A177-3AD203B41FA5}">
                      <a16:colId xmlns:a16="http://schemas.microsoft.com/office/drawing/2014/main" val="20000"/>
                    </a:ext>
                  </a:extLst>
                </a:gridCol>
                <a:gridCol w="865188">
                  <a:extLst>
                    <a:ext uri="{9D8B030D-6E8A-4147-A177-3AD203B41FA5}">
                      <a16:colId xmlns:a16="http://schemas.microsoft.com/office/drawing/2014/main" val="20001"/>
                    </a:ext>
                  </a:extLst>
                </a:gridCol>
                <a:gridCol w="931862">
                  <a:extLst>
                    <a:ext uri="{9D8B030D-6E8A-4147-A177-3AD203B41FA5}">
                      <a16:colId xmlns:a16="http://schemas.microsoft.com/office/drawing/2014/main" val="20002"/>
                    </a:ext>
                  </a:extLst>
                </a:gridCol>
                <a:gridCol w="1143000">
                  <a:extLst>
                    <a:ext uri="{9D8B030D-6E8A-4147-A177-3AD203B41FA5}">
                      <a16:colId xmlns:a16="http://schemas.microsoft.com/office/drawing/2014/main" val="20003"/>
                    </a:ext>
                  </a:extLst>
                </a:gridCol>
                <a:gridCol w="1066800">
                  <a:extLst>
                    <a:ext uri="{9D8B030D-6E8A-4147-A177-3AD203B41FA5}">
                      <a16:colId xmlns:a16="http://schemas.microsoft.com/office/drawing/2014/main" val="20004"/>
                    </a:ext>
                  </a:extLst>
                </a:gridCol>
                <a:gridCol w="1066800">
                  <a:extLst>
                    <a:ext uri="{9D8B030D-6E8A-4147-A177-3AD203B41FA5}">
                      <a16:colId xmlns:a16="http://schemas.microsoft.com/office/drawing/2014/main" val="20005"/>
                    </a:ext>
                  </a:extLst>
                </a:gridCol>
                <a:gridCol w="838200">
                  <a:extLst>
                    <a:ext uri="{9D8B030D-6E8A-4147-A177-3AD203B41FA5}">
                      <a16:colId xmlns:a16="http://schemas.microsoft.com/office/drawing/2014/main" val="20006"/>
                    </a:ext>
                  </a:extLst>
                </a:gridCol>
                <a:gridCol w="990600">
                  <a:extLst>
                    <a:ext uri="{9D8B030D-6E8A-4147-A177-3AD203B41FA5}">
                      <a16:colId xmlns:a16="http://schemas.microsoft.com/office/drawing/2014/main" val="20007"/>
                    </a:ext>
                  </a:extLst>
                </a:gridCol>
                <a:gridCol w="838200">
                  <a:extLst>
                    <a:ext uri="{9D8B030D-6E8A-4147-A177-3AD203B41FA5}">
                      <a16:colId xmlns:a16="http://schemas.microsoft.com/office/drawing/2014/main" val="20008"/>
                    </a:ext>
                  </a:extLst>
                </a:gridCol>
              </a:tblGrid>
              <a:tr h="406400">
                <a:tc row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Olsen Handel AS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Saldobalanse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Avslutnings-posteringer</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Resultat</a:t>
                      </a:r>
                    </a:p>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20x1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Balanse</a:t>
                      </a:r>
                    </a:p>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31.12.20x1</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extLst>
                  <a:ext uri="{0D108BD9-81ED-4DB2-BD59-A6C34878D82A}">
                    <a16:rowId xmlns:a16="http://schemas.microsoft.com/office/drawing/2014/main" val="10000"/>
                  </a:ext>
                </a:extLst>
              </a:tr>
              <a:tr h="406400">
                <a:tc vMerge="1">
                  <a:txBody>
                    <a:bodyPr/>
                    <a:lstStyle/>
                    <a:p>
                      <a:endParaRPr lang="nb-NO"/>
                    </a:p>
                  </a:txBody>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Debet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Debet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Debet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Debet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064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Påløpne feriepenger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65 400</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533400" marR="0" lvl="0" indent="-53340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extLst>
                  <a:ext uri="{0D108BD9-81ED-4DB2-BD59-A6C34878D82A}">
                    <a16:rowId xmlns:a16="http://schemas.microsoft.com/office/drawing/2014/main" val="10002"/>
                  </a:ext>
                </a:extLst>
              </a:tr>
              <a:tr h="4064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3"/>
                  </a:ext>
                </a:extLst>
              </a:tr>
              <a:tr h="4064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Ferie-penger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65 400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r>
              <a:rPr lang="nb-NO"/>
              <a:t>Arbeidsgiveravgift (12)</a:t>
            </a:r>
          </a:p>
        </p:txBody>
      </p:sp>
      <p:sp>
        <p:nvSpPr>
          <p:cNvPr id="41" name="Plassholder for bunntekst 3"/>
          <p:cNvSpPr>
            <a:spLocks noGrp="1"/>
          </p:cNvSpPr>
          <p:nvPr>
            <p:ph type="ftr" sz="quarter" idx="10"/>
          </p:nvPr>
        </p:nvSpPr>
        <p:spPr/>
        <p:txBody>
          <a:bodyPr/>
          <a:lstStyle/>
          <a:p>
            <a:r>
              <a:rPr lang="nb-NO"/>
              <a:t>Case - Olsen Handel AS</a:t>
            </a:r>
          </a:p>
        </p:txBody>
      </p:sp>
      <p:sp>
        <p:nvSpPr>
          <p:cNvPr id="42" name="Plassholder for lysbildenummer 4"/>
          <p:cNvSpPr>
            <a:spLocks noGrp="1"/>
          </p:cNvSpPr>
          <p:nvPr>
            <p:ph type="sldNum" sz="quarter" idx="11"/>
          </p:nvPr>
        </p:nvSpPr>
        <p:spPr/>
        <p:txBody>
          <a:bodyPr/>
          <a:lstStyle/>
          <a:p>
            <a:fld id="{FB17FAC2-B2A3-4BB9-BD6D-FF2A6E22AFD7}" type="slidenum">
              <a:rPr lang="nb-NO"/>
              <a:pPr/>
              <a:t>27</a:t>
            </a:fld>
            <a:endParaRPr lang="nb-NO"/>
          </a:p>
        </p:txBody>
      </p:sp>
      <p:graphicFrame>
        <p:nvGraphicFramePr>
          <p:cNvPr id="82107" name="Group 187"/>
          <p:cNvGraphicFramePr>
            <a:graphicFrameLocks noGrp="1"/>
          </p:cNvGraphicFramePr>
          <p:nvPr>
            <p:extLst>
              <p:ext uri="{D42A27DB-BD31-4B8C-83A1-F6EECF244321}">
                <p14:modId xmlns:p14="http://schemas.microsoft.com/office/powerpoint/2010/main" val="1756201644"/>
              </p:ext>
            </p:extLst>
          </p:nvPr>
        </p:nvGraphicFramePr>
        <p:xfrm>
          <a:off x="250825" y="2349500"/>
          <a:ext cx="8640763" cy="4023360"/>
        </p:xfrm>
        <a:graphic>
          <a:graphicData uri="http://schemas.openxmlformats.org/drawingml/2006/table">
            <a:tbl>
              <a:tblPr/>
              <a:tblGrid>
                <a:gridCol w="7272338">
                  <a:extLst>
                    <a:ext uri="{9D8B030D-6E8A-4147-A177-3AD203B41FA5}">
                      <a16:colId xmlns:a16="http://schemas.microsoft.com/office/drawing/2014/main" val="20000"/>
                    </a:ext>
                  </a:extLst>
                </a:gridCol>
                <a:gridCol w="1368425">
                  <a:extLst>
                    <a:ext uri="{9D8B030D-6E8A-4147-A177-3AD203B41FA5}">
                      <a16:colId xmlns:a16="http://schemas.microsoft.com/office/drawing/2014/main" val="20001"/>
                    </a:ext>
                  </a:extLst>
                </a:gridCol>
              </a:tblGrid>
              <a:tr h="3048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dirty="0">
                          <a:ln>
                            <a:noFill/>
                          </a:ln>
                          <a:solidFill>
                            <a:schemeClr val="tx1"/>
                          </a:solidFill>
                          <a:effectLst/>
                          <a:latin typeface="Times New Roman" pitchFamily="18" charset="0"/>
                        </a:rPr>
                        <a:t>Kostnader til arbeidsgiveravgift (AGA)</a:t>
                      </a:r>
                    </a:p>
                  </a:txBody>
                  <a:tcP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extLst>
                  <a:ext uri="{0D108BD9-81ED-4DB2-BD59-A6C34878D82A}">
                    <a16:rowId xmlns:a16="http://schemas.microsoft.com/office/drawing/2014/main" val="10000"/>
                  </a:ext>
                </a:extLst>
              </a:tr>
              <a:tr h="328613">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000" b="0" i="0" u="none" strike="noStrike" cap="none" normalizeH="0" baseline="0" dirty="0">
                          <a:ln>
                            <a:noFill/>
                          </a:ln>
                          <a:solidFill>
                            <a:schemeClr val="tx1"/>
                          </a:solidFill>
                          <a:effectLst/>
                          <a:latin typeface="Times New Roman" pitchFamily="18" charset="0"/>
                        </a:rPr>
                        <a:t>Lønn </a:t>
                      </a:r>
                      <a:r>
                        <a:rPr kumimoji="0" lang="en-US" sz="2000" b="0" i="0" u="none" strike="noStrike" cap="none" normalizeH="0" baseline="0" dirty="0">
                          <a:ln>
                            <a:noFill/>
                          </a:ln>
                          <a:solidFill>
                            <a:schemeClr val="tx1"/>
                          </a:solidFill>
                          <a:effectLst/>
                          <a:latin typeface="Times New Roman" pitchFamily="18" charset="0"/>
                          <a:cs typeface="Times New Roman" pitchFamily="18" charset="0"/>
                        </a:rPr>
                        <a:t>·</a:t>
                      </a:r>
                      <a:r>
                        <a:rPr kumimoji="0" lang="nb-NO" sz="2000" b="0" i="0" u="none" strike="noStrike" cap="none" normalizeH="0" baseline="0" dirty="0">
                          <a:ln>
                            <a:noFill/>
                          </a:ln>
                          <a:solidFill>
                            <a:schemeClr val="tx1"/>
                          </a:solidFill>
                          <a:effectLst/>
                          <a:latin typeface="Times New Roman" pitchFamily="18" charset="0"/>
                        </a:rPr>
                        <a:t> 14,1 %             =</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0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1"/>
                  </a:ext>
                </a:extLst>
              </a:tr>
              <a:tr h="328613">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000" b="0" i="0" u="none" strike="noStrike" cap="none" normalizeH="0" baseline="0" dirty="0">
                          <a:ln>
                            <a:noFill/>
                          </a:ln>
                          <a:solidFill>
                            <a:schemeClr val="tx1"/>
                          </a:solidFill>
                          <a:effectLst/>
                          <a:latin typeface="Times New Roman" pitchFamily="18" charset="0"/>
                        </a:rPr>
                        <a:t>Feriepenger </a:t>
                      </a:r>
                      <a:r>
                        <a:rPr kumimoji="0" lang="en-US" sz="2000" b="0" i="0" u="none" strike="noStrike" cap="none" normalizeH="0" baseline="0" dirty="0">
                          <a:ln>
                            <a:noFill/>
                          </a:ln>
                          <a:solidFill>
                            <a:schemeClr val="tx1"/>
                          </a:solidFill>
                          <a:effectLst/>
                          <a:latin typeface="Times New Roman" pitchFamily="18" charset="0"/>
                          <a:cs typeface="Times New Roman" pitchFamily="18" charset="0"/>
                        </a:rPr>
                        <a:t>· 14,1 %  =</a:t>
                      </a:r>
                      <a:endParaRPr kumimoji="0" lang="en-US" sz="20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0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r h="328613">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0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0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a:noFill/>
                    </a:lnB>
                    <a:lnTlToBr>
                      <a:noFill/>
                    </a:lnTlToBr>
                    <a:lnBlToTr>
                      <a:noFill/>
                    </a:lnBlToTr>
                    <a:noFill/>
                  </a:tcPr>
                </a:tc>
                <a:extLst>
                  <a:ext uri="{0D108BD9-81ED-4DB2-BD59-A6C34878D82A}">
                    <a16:rowId xmlns:a16="http://schemas.microsoft.com/office/drawing/2014/main" val="10003"/>
                  </a:ext>
                </a:extLst>
              </a:tr>
              <a:tr h="328613">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000" b="0" i="0" u="none" strike="noStrike" cap="none" normalizeH="0" baseline="0">
                          <a:ln>
                            <a:noFill/>
                          </a:ln>
                          <a:solidFill>
                            <a:schemeClr val="tx1"/>
                          </a:solidFill>
                          <a:effectLst/>
                          <a:latin typeface="Times New Roman" pitchFamily="18" charset="0"/>
                          <a:cs typeface="Times New Roman" pitchFamily="18" charset="0"/>
                        </a:rPr>
                        <a:t>– </a:t>
                      </a:r>
                      <a:r>
                        <a:rPr kumimoji="0" lang="nb-NO" sz="2000" b="0" i="0" u="none" strike="noStrike" cap="none" normalizeH="0" baseline="0">
                          <a:ln>
                            <a:noFill/>
                          </a:ln>
                          <a:solidFill>
                            <a:schemeClr val="tx1"/>
                          </a:solidFill>
                          <a:effectLst/>
                          <a:latin typeface="Times New Roman" pitchFamily="18" charset="0"/>
                        </a:rPr>
                        <a:t>Resultatført ifølge saldobalansen</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0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4"/>
                  </a:ext>
                </a:extLst>
              </a:tr>
              <a:tr h="328613">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000" b="0" i="0" u="none" strike="noStrike" cap="none" normalizeH="0" baseline="0" dirty="0">
                          <a:ln>
                            <a:noFill/>
                          </a:ln>
                          <a:solidFill>
                            <a:schemeClr val="tx1"/>
                          </a:solidFill>
                          <a:effectLst/>
                          <a:latin typeface="Times New Roman" pitchFamily="18" charset="0"/>
                        </a:rPr>
                        <a:t>= For lite kostnadsført</a:t>
                      </a: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0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28613">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2000" b="0" i="0" u="none" strike="noStrike" cap="none" normalizeH="0" baseline="0">
                        <a:ln>
                          <a:noFill/>
                        </a:ln>
                        <a:solidFill>
                          <a:schemeClr val="tx1"/>
                        </a:solidFill>
                        <a:effectLst/>
                        <a:latin typeface="Times New Roman" pitchFamily="18" charset="0"/>
                        <a:cs typeface="Times New Roman" pitchFamily="18" charset="0"/>
                      </a:endParaRPr>
                    </a:p>
                  </a:txBody>
                  <a:tcPr horzOverflow="overflow">
                    <a:lnL cap="flat">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000" b="0" i="0" u="none" strike="noStrike" cap="none" normalizeH="0" baseline="0">
                        <a:ln>
                          <a:noFill/>
                        </a:ln>
                        <a:solidFill>
                          <a:schemeClr val="tx1"/>
                        </a:solidFill>
                        <a:effectLst/>
                        <a:latin typeface="Times New Roman" pitchFamily="18" charset="0"/>
                      </a:endParaRPr>
                    </a:p>
                  </a:txBody>
                  <a:tcPr horzOverflow="overflow">
                    <a:lnL>
                      <a:noFill/>
                    </a:lnL>
                    <a:lnR cap="flat">
                      <a:noFill/>
                    </a:lnR>
                    <a:lnT w="12700"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6"/>
                  </a:ext>
                </a:extLst>
              </a:tr>
              <a:tr h="328613">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000" b="0" i="0" u="none" strike="noStrike" cap="none" normalizeH="0" baseline="0" dirty="0">
                          <a:ln>
                            <a:noFill/>
                          </a:ln>
                          <a:solidFill>
                            <a:schemeClr val="tx1"/>
                          </a:solidFill>
                          <a:effectLst/>
                          <a:latin typeface="Times New Roman" pitchFamily="18" charset="0"/>
                          <a:cs typeface="Times New Roman" pitchFamily="18" charset="0"/>
                        </a:rPr>
                        <a:t>Økt skyldig AGA av FP</a:t>
                      </a: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000" b="0" i="0" u="none" strike="noStrike" cap="none" normalizeH="0" baseline="0" dirty="0">
                        <a:ln>
                          <a:noFill/>
                        </a:ln>
                        <a:solidFill>
                          <a:schemeClr val="tx1"/>
                        </a:solidFill>
                        <a:effectLst/>
                        <a:latin typeface="Times New Roman" pitchFamily="18" charset="0"/>
                      </a:endParaRPr>
                    </a:p>
                  </a:txBody>
                  <a:tcP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7"/>
                  </a:ext>
                </a:extLst>
              </a:tr>
              <a:tr h="328613">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000" b="0" i="0" u="none" strike="noStrike" cap="none" normalizeH="0" baseline="0" dirty="0">
                          <a:ln>
                            <a:noFill/>
                          </a:ln>
                          <a:solidFill>
                            <a:schemeClr val="tx1"/>
                          </a:solidFill>
                          <a:effectLst/>
                          <a:latin typeface="Times New Roman" pitchFamily="18" charset="0"/>
                          <a:cs typeface="Times New Roman" pitchFamily="18" charset="0"/>
                        </a:rPr>
                        <a:t>Økt skyldig AGA av lønn</a:t>
                      </a: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000" b="0" i="0" u="none" strike="noStrike" cap="none" normalizeH="0" baseline="0" dirty="0">
                        <a:ln>
                          <a:noFill/>
                        </a:ln>
                        <a:solidFill>
                          <a:schemeClr val="tx1"/>
                        </a:solidFill>
                        <a:effectLst/>
                        <a:latin typeface="Times New Roman" pitchFamily="18" charset="0"/>
                      </a:endParaRPr>
                    </a:p>
                  </a:txBody>
                  <a:tcPr horzOverflow="overflow">
                    <a:lnL>
                      <a:noFill/>
                    </a:lnL>
                    <a:lnR cap="flat">
                      <a:noFill/>
                    </a:lnR>
                    <a:lnT>
                      <a:noFill/>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8"/>
                  </a:ext>
                </a:extLst>
              </a:tr>
              <a:tr h="328613">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2000" b="0" i="0" u="none" strike="noStrike" cap="none" normalizeH="0" baseline="0">
                        <a:ln>
                          <a:noFill/>
                        </a:ln>
                        <a:solidFill>
                          <a:schemeClr val="tx1"/>
                        </a:solidFill>
                        <a:effectLst/>
                        <a:latin typeface="Times New Roman" pitchFamily="18" charset="0"/>
                        <a:cs typeface="Times New Roman" pitchFamily="18" charset="0"/>
                      </a:endParaRPr>
                    </a:p>
                  </a:txBody>
                  <a:tcPr horzOverflow="overflow">
                    <a:lnL cap="flat">
                      <a:noFill/>
                    </a:lnL>
                    <a:lnR>
                      <a:noFill/>
                    </a:lnR>
                    <a:lnT>
                      <a:noFill/>
                    </a:lnT>
                    <a:lnB cap="flat">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000" b="0" i="0" u="none" strike="noStrike" cap="none" normalizeH="0" baseline="0" dirty="0">
                        <a:ln>
                          <a:noFill/>
                        </a:ln>
                        <a:solidFill>
                          <a:schemeClr val="tx1"/>
                        </a:solidFill>
                        <a:effectLst/>
                        <a:latin typeface="Times New Roman" pitchFamily="18" charset="0"/>
                      </a:endParaRPr>
                    </a:p>
                  </a:txBody>
                  <a:tcPr horzOverflow="overflow">
                    <a:lnL>
                      <a:noFill/>
                    </a:lnL>
                    <a:lnR cap="flat">
                      <a:noFill/>
                    </a:lnR>
                    <a:lnT w="12700" cap="flat" cmpd="sng" algn="ctr">
                      <a:solidFill>
                        <a:schemeClr val="tx1"/>
                      </a:solidFill>
                      <a:prstDash val="solid"/>
                      <a:round/>
                      <a:headEnd type="none" w="sm" len="sm"/>
                      <a:tailEnd type="none" w="sm" len="sm"/>
                    </a:lnT>
                    <a:lnB cap="flat">
                      <a:noFill/>
                    </a:lnB>
                    <a:lnTlToBr>
                      <a:noFill/>
                    </a:lnTlToBr>
                    <a:lnBlToTr>
                      <a:noFill/>
                    </a:lnBlToTr>
                    <a:noFill/>
                  </a:tcPr>
                </a:tc>
                <a:extLst>
                  <a:ext uri="{0D108BD9-81ED-4DB2-BD59-A6C34878D82A}">
                    <a16:rowId xmlns:a16="http://schemas.microsoft.com/office/drawing/2014/main" val="10009"/>
                  </a:ext>
                </a:extLst>
              </a:tr>
            </a:tbl>
          </a:graphicData>
        </a:graphic>
      </p:graphicFrame>
      <p:sp>
        <p:nvSpPr>
          <p:cNvPr id="82017" name="Text Box 97"/>
          <p:cNvSpPr txBox="1">
            <a:spLocks noChangeArrowheads="1"/>
          </p:cNvSpPr>
          <p:nvPr/>
        </p:nvSpPr>
        <p:spPr bwMode="auto">
          <a:xfrm>
            <a:off x="34925" y="1773238"/>
            <a:ext cx="91090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20000"/>
              </a:spcBef>
              <a:buSzPct val="75000"/>
              <a:buFont typeface="Wingdings" pitchFamily="2" charset="2"/>
              <a:buNone/>
            </a:pPr>
            <a:r>
              <a:rPr lang="nb-NO"/>
              <a:t>Kostnad til arbeidsgiveravgift = Lønnskostnad inkl. feriepenger </a:t>
            </a:r>
            <a:r>
              <a:rPr lang="en-US"/>
              <a:t>· </a:t>
            </a:r>
            <a:r>
              <a:rPr lang="nb-NO"/>
              <a:t>14,1 %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82107"/>
                                        </p:tgtEl>
                                        <p:attrNameLst>
                                          <p:attrName>style.visibility</p:attrName>
                                        </p:attrNameLst>
                                      </p:cBhvr>
                                      <p:to>
                                        <p:strVal val="visible"/>
                                      </p:to>
                                    </p:set>
                                    <p:anim calcmode="lin" valueType="num">
                                      <p:cBhvr additive="base">
                                        <p:cTn id="7" dur="500" fill="hold"/>
                                        <p:tgtEl>
                                          <p:spTgt spid="82107"/>
                                        </p:tgtEl>
                                        <p:attrNameLst>
                                          <p:attrName>ppt_x</p:attrName>
                                        </p:attrNameLst>
                                      </p:cBhvr>
                                      <p:tavLst>
                                        <p:tav tm="0">
                                          <p:val>
                                            <p:strVal val="0-#ppt_w/2"/>
                                          </p:val>
                                        </p:tav>
                                        <p:tav tm="100000">
                                          <p:val>
                                            <p:strVal val="#ppt_x"/>
                                          </p:val>
                                        </p:tav>
                                      </p:tavLst>
                                    </p:anim>
                                    <p:anim calcmode="lin" valueType="num">
                                      <p:cBhvr additive="base">
                                        <p:cTn id="8" dur="500" fill="hold"/>
                                        <p:tgtEl>
                                          <p:spTgt spid="8210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r>
              <a:rPr lang="nb-NO"/>
              <a:t>Arbeidsgiveravgift (12)</a:t>
            </a:r>
          </a:p>
        </p:txBody>
      </p:sp>
      <p:sp>
        <p:nvSpPr>
          <p:cNvPr id="63" name="Plassholder for bunntekst 2"/>
          <p:cNvSpPr>
            <a:spLocks noGrp="1"/>
          </p:cNvSpPr>
          <p:nvPr>
            <p:ph type="ftr" sz="quarter" idx="11"/>
          </p:nvPr>
        </p:nvSpPr>
        <p:spPr/>
        <p:txBody>
          <a:bodyPr/>
          <a:lstStyle/>
          <a:p>
            <a:r>
              <a:rPr lang="nb-NO"/>
              <a:t>Case - Olsen Handel AS</a:t>
            </a:r>
          </a:p>
        </p:txBody>
      </p:sp>
      <p:sp>
        <p:nvSpPr>
          <p:cNvPr id="64" name="Plassholder for lysbildenummer 3"/>
          <p:cNvSpPr>
            <a:spLocks noGrp="1"/>
          </p:cNvSpPr>
          <p:nvPr>
            <p:ph type="sldNum" sz="quarter" idx="12"/>
          </p:nvPr>
        </p:nvSpPr>
        <p:spPr/>
        <p:txBody>
          <a:bodyPr/>
          <a:lstStyle/>
          <a:p>
            <a:fld id="{F1B66B8B-0F7B-4933-A26D-7D95744AE9DD}" type="slidenum">
              <a:rPr lang="nb-NO"/>
              <a:pPr/>
              <a:t>28</a:t>
            </a:fld>
            <a:endParaRPr lang="nb-NO"/>
          </a:p>
        </p:txBody>
      </p:sp>
      <p:graphicFrame>
        <p:nvGraphicFramePr>
          <p:cNvPr id="83105" name="Group 161"/>
          <p:cNvGraphicFramePr>
            <a:graphicFrameLocks noGrp="1"/>
          </p:cNvGraphicFramePr>
          <p:nvPr>
            <p:extLst>
              <p:ext uri="{D42A27DB-BD31-4B8C-83A1-F6EECF244321}">
                <p14:modId xmlns:p14="http://schemas.microsoft.com/office/powerpoint/2010/main" val="1576862904"/>
              </p:ext>
            </p:extLst>
          </p:nvPr>
        </p:nvGraphicFramePr>
        <p:xfrm>
          <a:off x="0" y="1989138"/>
          <a:ext cx="9144000" cy="3021584"/>
        </p:xfrm>
        <a:graphic>
          <a:graphicData uri="http://schemas.openxmlformats.org/drawingml/2006/table">
            <a:tbl>
              <a:tblPr/>
              <a:tblGrid>
                <a:gridCol w="1547813">
                  <a:extLst>
                    <a:ext uri="{9D8B030D-6E8A-4147-A177-3AD203B41FA5}">
                      <a16:colId xmlns:a16="http://schemas.microsoft.com/office/drawing/2014/main" val="20000"/>
                    </a:ext>
                  </a:extLst>
                </a:gridCol>
                <a:gridCol w="863600">
                  <a:extLst>
                    <a:ext uri="{9D8B030D-6E8A-4147-A177-3AD203B41FA5}">
                      <a16:colId xmlns:a16="http://schemas.microsoft.com/office/drawing/2014/main" val="20001"/>
                    </a:ext>
                  </a:extLst>
                </a:gridCol>
                <a:gridCol w="865187">
                  <a:extLst>
                    <a:ext uri="{9D8B030D-6E8A-4147-A177-3AD203B41FA5}">
                      <a16:colId xmlns:a16="http://schemas.microsoft.com/office/drawing/2014/main" val="20002"/>
                    </a:ext>
                  </a:extLst>
                </a:gridCol>
                <a:gridCol w="1079500">
                  <a:extLst>
                    <a:ext uri="{9D8B030D-6E8A-4147-A177-3AD203B41FA5}">
                      <a16:colId xmlns:a16="http://schemas.microsoft.com/office/drawing/2014/main" val="20003"/>
                    </a:ext>
                  </a:extLst>
                </a:gridCol>
                <a:gridCol w="1152525">
                  <a:extLst>
                    <a:ext uri="{9D8B030D-6E8A-4147-A177-3AD203B41FA5}">
                      <a16:colId xmlns:a16="http://schemas.microsoft.com/office/drawing/2014/main" val="20004"/>
                    </a:ext>
                  </a:extLst>
                </a:gridCol>
                <a:gridCol w="1079500">
                  <a:extLst>
                    <a:ext uri="{9D8B030D-6E8A-4147-A177-3AD203B41FA5}">
                      <a16:colId xmlns:a16="http://schemas.microsoft.com/office/drawing/2014/main" val="20005"/>
                    </a:ext>
                  </a:extLst>
                </a:gridCol>
                <a:gridCol w="720725">
                  <a:extLst>
                    <a:ext uri="{9D8B030D-6E8A-4147-A177-3AD203B41FA5}">
                      <a16:colId xmlns:a16="http://schemas.microsoft.com/office/drawing/2014/main" val="20006"/>
                    </a:ext>
                  </a:extLst>
                </a:gridCol>
                <a:gridCol w="719138">
                  <a:extLst>
                    <a:ext uri="{9D8B030D-6E8A-4147-A177-3AD203B41FA5}">
                      <a16:colId xmlns:a16="http://schemas.microsoft.com/office/drawing/2014/main" val="20007"/>
                    </a:ext>
                  </a:extLst>
                </a:gridCol>
                <a:gridCol w="1116012">
                  <a:extLst>
                    <a:ext uri="{9D8B030D-6E8A-4147-A177-3AD203B41FA5}">
                      <a16:colId xmlns:a16="http://schemas.microsoft.com/office/drawing/2014/main" val="20008"/>
                    </a:ext>
                  </a:extLst>
                </a:gridCol>
              </a:tblGrid>
              <a:tr h="406400">
                <a:tc row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Olsen Handel AS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Saldobalanse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Avslutnings-posteringer</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Resultat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Balanse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extLst>
                  <a:ext uri="{0D108BD9-81ED-4DB2-BD59-A6C34878D82A}">
                    <a16:rowId xmlns:a16="http://schemas.microsoft.com/office/drawing/2014/main" val="10000"/>
                  </a:ext>
                </a:extLst>
              </a:tr>
              <a:tr h="406400">
                <a:tc vMerge="1">
                  <a:txBody>
                    <a:bodyPr/>
                    <a:lstStyle/>
                    <a:p>
                      <a:endParaRPr lang="nb-NO"/>
                    </a:p>
                  </a:txBody>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600" b="0" i="0" u="none" strike="noStrike" cap="none" normalizeH="0" baseline="0">
                          <a:ln>
                            <a:noFill/>
                          </a:ln>
                          <a:solidFill>
                            <a:schemeClr val="tx1"/>
                          </a:solidFill>
                          <a:effectLst/>
                          <a:latin typeface="Times New Roman" pitchFamily="18" charset="0"/>
                        </a:rPr>
                        <a:t>Debet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600" b="0" i="0" u="none" strike="noStrike" cap="none" normalizeH="0" baseline="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600" b="0" i="0" u="none" strike="noStrike" cap="none" normalizeH="0" baseline="0">
                          <a:ln>
                            <a:noFill/>
                          </a:ln>
                          <a:solidFill>
                            <a:schemeClr val="tx1"/>
                          </a:solidFill>
                          <a:effectLst/>
                          <a:latin typeface="Times New Roman" pitchFamily="18" charset="0"/>
                        </a:rPr>
                        <a:t>Debet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600" b="0" i="0" u="none" strike="noStrike" cap="none" normalizeH="0" baseline="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600" b="0" i="0" u="none" strike="noStrike" cap="none" normalizeH="0" baseline="0">
                          <a:ln>
                            <a:noFill/>
                          </a:ln>
                          <a:solidFill>
                            <a:schemeClr val="tx1"/>
                          </a:solidFill>
                          <a:effectLst/>
                          <a:latin typeface="Times New Roman" pitchFamily="18" charset="0"/>
                        </a:rPr>
                        <a:t>Debet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600" b="0" i="0" u="none" strike="noStrike" cap="none" normalizeH="0" baseline="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600" b="0" i="0" u="none" strike="noStrike" cap="none" normalizeH="0" baseline="0">
                          <a:ln>
                            <a:noFill/>
                          </a:ln>
                          <a:solidFill>
                            <a:schemeClr val="tx1"/>
                          </a:solidFill>
                          <a:effectLst/>
                          <a:latin typeface="Times New Roman" pitchFamily="18" charset="0"/>
                        </a:rPr>
                        <a:t>Debet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600" b="0" i="0" u="none" strike="noStrike" cap="none" normalizeH="0" baseline="0" dirty="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064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Skyldig AGA av FP</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9 222</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533400" marR="0" lvl="0" indent="-53340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extLst>
                  <a:ext uri="{0D108BD9-81ED-4DB2-BD59-A6C34878D82A}">
                    <a16:rowId xmlns:a16="http://schemas.microsoft.com/office/drawing/2014/main" val="10002"/>
                  </a:ext>
                </a:extLst>
              </a:tr>
              <a:tr h="465138">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Skyldig AGA av lønn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7 755</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533400" marR="0" lvl="0" indent="-53340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3"/>
                  </a:ext>
                </a:extLst>
              </a:tr>
              <a:tr h="4064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Arbeids-giveravgift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86 067</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nb-NO"/>
              <a:t>Skattekostnad (13)</a:t>
            </a:r>
          </a:p>
        </p:txBody>
      </p:sp>
      <p:sp>
        <p:nvSpPr>
          <p:cNvPr id="22" name="Plassholder for bunntekst 2"/>
          <p:cNvSpPr>
            <a:spLocks noGrp="1"/>
          </p:cNvSpPr>
          <p:nvPr>
            <p:ph type="ftr" sz="quarter" idx="11"/>
          </p:nvPr>
        </p:nvSpPr>
        <p:spPr/>
        <p:txBody>
          <a:bodyPr/>
          <a:lstStyle/>
          <a:p>
            <a:r>
              <a:rPr lang="nb-NO"/>
              <a:t>Case - Olsen Handel AS</a:t>
            </a:r>
          </a:p>
        </p:txBody>
      </p:sp>
      <p:sp>
        <p:nvSpPr>
          <p:cNvPr id="23" name="Plassholder for lysbildenummer 3"/>
          <p:cNvSpPr>
            <a:spLocks noGrp="1"/>
          </p:cNvSpPr>
          <p:nvPr>
            <p:ph type="sldNum" sz="quarter" idx="12"/>
          </p:nvPr>
        </p:nvSpPr>
        <p:spPr/>
        <p:txBody>
          <a:bodyPr/>
          <a:lstStyle/>
          <a:p>
            <a:fld id="{E7C878E9-A88C-46FE-9E51-9318F5312681}" type="slidenum">
              <a:rPr lang="nb-NO"/>
              <a:pPr/>
              <a:t>29</a:t>
            </a:fld>
            <a:endParaRPr lang="nb-NO"/>
          </a:p>
        </p:txBody>
      </p:sp>
      <p:graphicFrame>
        <p:nvGraphicFramePr>
          <p:cNvPr id="51249" name="Group 49"/>
          <p:cNvGraphicFramePr>
            <a:graphicFrameLocks noGrp="1"/>
          </p:cNvGraphicFramePr>
          <p:nvPr>
            <p:extLst>
              <p:ext uri="{D42A27DB-BD31-4B8C-83A1-F6EECF244321}">
                <p14:modId xmlns:p14="http://schemas.microsoft.com/office/powerpoint/2010/main" val="3121577046"/>
              </p:ext>
            </p:extLst>
          </p:nvPr>
        </p:nvGraphicFramePr>
        <p:xfrm>
          <a:off x="533400" y="1828800"/>
          <a:ext cx="7620000" cy="1828800"/>
        </p:xfrm>
        <a:graphic>
          <a:graphicData uri="http://schemas.openxmlformats.org/drawingml/2006/table">
            <a:tbl>
              <a:tblPr/>
              <a:tblGrid>
                <a:gridCol w="5835650">
                  <a:extLst>
                    <a:ext uri="{9D8B030D-6E8A-4147-A177-3AD203B41FA5}">
                      <a16:colId xmlns:a16="http://schemas.microsoft.com/office/drawing/2014/main" val="20000"/>
                    </a:ext>
                  </a:extLst>
                </a:gridCol>
                <a:gridCol w="1784350">
                  <a:extLst>
                    <a:ext uri="{9D8B030D-6E8A-4147-A177-3AD203B41FA5}">
                      <a16:colId xmlns:a16="http://schemas.microsoft.com/office/drawing/2014/main" val="20001"/>
                    </a:ext>
                  </a:extLst>
                </a:gridCol>
              </a:tblGrid>
              <a:tr h="3048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dirty="0">
                          <a:ln>
                            <a:noFill/>
                          </a:ln>
                          <a:solidFill>
                            <a:schemeClr val="tx1"/>
                          </a:solidFill>
                          <a:effectLst/>
                          <a:latin typeface="Times New Roman" pitchFamily="18" charset="0"/>
                        </a:rPr>
                        <a:t>Resultat før skatt</a:t>
                      </a:r>
                    </a:p>
                  </a:txBody>
                  <a:tcP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extLst>
                  <a:ext uri="{0D108BD9-81ED-4DB2-BD59-A6C34878D82A}">
                    <a16:rowId xmlns:a16="http://schemas.microsoft.com/office/drawing/2014/main" val="10000"/>
                  </a:ext>
                </a:extLst>
              </a:tr>
              <a:tr h="331788">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dirty="0">
                          <a:ln>
                            <a:noFill/>
                          </a:ln>
                          <a:solidFill>
                            <a:schemeClr val="tx1"/>
                          </a:solidFill>
                          <a:effectLst/>
                          <a:latin typeface="Times New Roman" pitchFamily="18" charset="0"/>
                        </a:rPr>
                        <a:t>Sum inntekter </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1"/>
                  </a:ext>
                </a:extLst>
              </a:tr>
              <a:tr h="328613">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a:ln>
                            <a:noFill/>
                          </a:ln>
                          <a:solidFill>
                            <a:schemeClr val="tx1"/>
                          </a:solidFill>
                          <a:effectLst/>
                          <a:latin typeface="Times New Roman" pitchFamily="18" charset="0"/>
                          <a:cs typeface="Times New Roman" pitchFamily="18" charset="0"/>
                        </a:rPr>
                        <a:t>– </a:t>
                      </a:r>
                      <a:r>
                        <a:rPr kumimoji="0" lang="nb-NO" sz="2400" b="0" i="0" u="none" strike="noStrike" cap="none" normalizeH="0" baseline="0">
                          <a:ln>
                            <a:noFill/>
                          </a:ln>
                          <a:solidFill>
                            <a:schemeClr val="tx1"/>
                          </a:solidFill>
                          <a:effectLst/>
                          <a:latin typeface="Times New Roman" pitchFamily="18" charset="0"/>
                        </a:rPr>
                        <a:t>Sum kostnader</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r h="455613">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a:ln>
                            <a:noFill/>
                          </a:ln>
                          <a:solidFill>
                            <a:schemeClr val="tx1"/>
                          </a:solidFill>
                          <a:effectLst/>
                          <a:latin typeface="Times New Roman" pitchFamily="18" charset="0"/>
                        </a:rPr>
                        <a:t>= Resultat før skatt</a:t>
                      </a:r>
                    </a:p>
                  </a:txBody>
                  <a:tcPr horzOverflow="overflow">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51234" name="Text Box 34"/>
          <p:cNvSpPr txBox="1">
            <a:spLocks noChangeArrowheads="1"/>
          </p:cNvSpPr>
          <p:nvPr/>
        </p:nvSpPr>
        <p:spPr bwMode="auto">
          <a:xfrm>
            <a:off x="539750" y="4076700"/>
            <a:ext cx="78771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nb-NO"/>
              <a:t>Inntektene består av salgsinntekter, gevinst ved salg av varebil </a:t>
            </a:r>
            <a:br>
              <a:rPr lang="nb-NO"/>
            </a:br>
            <a:r>
              <a:rPr lang="nb-NO"/>
              <a:t>verdiøkning aksjer og renteinntekter. </a:t>
            </a:r>
          </a:p>
        </p:txBody>
      </p:sp>
      <p:sp>
        <p:nvSpPr>
          <p:cNvPr id="51244" name="Text Box 44"/>
          <p:cNvSpPr txBox="1">
            <a:spLocks noChangeArrowheads="1"/>
          </p:cNvSpPr>
          <p:nvPr/>
        </p:nvSpPr>
        <p:spPr bwMode="auto">
          <a:xfrm>
            <a:off x="539750" y="5157788"/>
            <a:ext cx="7685088"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nb-NO"/>
              <a:t>Kostnadene består av varekjøp, lønn og sosiale utgifter, </a:t>
            </a:r>
            <a:br>
              <a:rPr lang="nb-NO"/>
            </a:br>
            <a:r>
              <a:rPr lang="nb-NO"/>
              <a:t>avskrivning, renter, tap på fordringer, representasjon, husleie </a:t>
            </a:r>
            <a:br>
              <a:rPr lang="nb-NO"/>
            </a:br>
            <a:r>
              <a:rPr lang="nb-NO"/>
              <a:t>og diverse utgifter.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a:t>Oppgave</a:t>
            </a:r>
          </a:p>
        </p:txBody>
      </p:sp>
      <p:sp>
        <p:nvSpPr>
          <p:cNvPr id="3" name="Plassholder for tekst 2"/>
          <p:cNvSpPr>
            <a:spLocks noGrp="1"/>
          </p:cNvSpPr>
          <p:nvPr>
            <p:ph type="body" sz="half" idx="1"/>
          </p:nvPr>
        </p:nvSpPr>
        <p:spPr>
          <a:xfrm>
            <a:off x="134938" y="1828800"/>
            <a:ext cx="5085134" cy="4572000"/>
          </a:xfrm>
        </p:spPr>
        <p:txBody>
          <a:bodyPr/>
          <a:lstStyle/>
          <a:p>
            <a:pPr>
              <a:lnSpc>
                <a:spcPct val="90000"/>
              </a:lnSpc>
            </a:pPr>
            <a:r>
              <a:rPr lang="nb-NO" sz="2800" dirty="0"/>
              <a:t>Spørsmål a:</a:t>
            </a:r>
          </a:p>
          <a:p>
            <a:pPr lvl="1">
              <a:lnSpc>
                <a:spcPct val="90000"/>
              </a:lnSpc>
            </a:pPr>
            <a:r>
              <a:rPr lang="nb-NO" sz="2400" dirty="0"/>
              <a:t>Utarbeid resultatregnskap for 20x1 og balanse per 31.12.20x1 i samsvar med oppstillingsplanen i regnskapsloven.</a:t>
            </a:r>
          </a:p>
          <a:p>
            <a:pPr lvl="2">
              <a:lnSpc>
                <a:spcPct val="90000"/>
              </a:lnSpc>
            </a:pPr>
            <a:r>
              <a:rPr lang="nb-NO" sz="2000" dirty="0"/>
              <a:t>Avslutt  regnskapet tabellarisk med utgangspunkt i vedlagt (foreløpig) saldobalanse per 31.12.20x1.</a:t>
            </a:r>
          </a:p>
          <a:p>
            <a:pPr lvl="2">
              <a:lnSpc>
                <a:spcPct val="90000"/>
              </a:lnSpc>
            </a:pPr>
            <a:r>
              <a:rPr lang="nb-NO" sz="2000" dirty="0"/>
              <a:t>Til bruk ved avslutningen av regnskapet er det oppgitt 15 tilleggsopplysninger (momenter)</a:t>
            </a:r>
          </a:p>
          <a:p>
            <a:pPr lvl="2">
              <a:lnSpc>
                <a:spcPct val="90000"/>
              </a:lnSpc>
            </a:pPr>
            <a:r>
              <a:rPr lang="nb-NO" sz="2000" dirty="0"/>
              <a:t>Se bort i fra merverdiavgift ved løsning av oppgaven.</a:t>
            </a:r>
          </a:p>
          <a:p>
            <a:endParaRPr lang="nb-NO" dirty="0"/>
          </a:p>
        </p:txBody>
      </p:sp>
      <p:pic>
        <p:nvPicPr>
          <p:cNvPr id="1026" name="Picture 2" descr="C:\Users\Trond.BRUKERE\AppData\Local\Microsoft\Windows\Temporary Internet Files\Content.IE5\U94JVKET\MC900212071[1].wmf"/>
          <p:cNvPicPr>
            <a:picLocks noGrp="1" noChangeAspect="1" noChangeArrowheads="1"/>
          </p:cNvPicPr>
          <p:nvPr>
            <p:ph type="clipArt" sz="half" idx="2"/>
          </p:nvPr>
        </p:nvPicPr>
        <p:blipFill>
          <a:blip r:embed="rId2" cstate="print">
            <a:extLst>
              <a:ext uri="{28A0092B-C50C-407E-A947-70E740481C1C}">
                <a14:useLocalDpi xmlns:a14="http://schemas.microsoft.com/office/drawing/2010/main" val="0"/>
              </a:ext>
            </a:extLst>
          </a:blip>
          <a:srcRect/>
          <a:stretch>
            <a:fillRect/>
          </a:stretch>
        </p:blipFill>
        <p:spPr bwMode="auto">
          <a:xfrm>
            <a:off x="5131600" y="2204864"/>
            <a:ext cx="3712181" cy="3816424"/>
          </a:xfrm>
          <a:prstGeom prst="rect">
            <a:avLst/>
          </a:prstGeom>
          <a:noFill/>
          <a:extLst>
            <a:ext uri="{909E8E84-426E-40DD-AFC4-6F175D3DCCD1}">
              <a14:hiddenFill xmlns:a14="http://schemas.microsoft.com/office/drawing/2010/main">
                <a:solidFill>
                  <a:srgbClr val="FFFFFF"/>
                </a:solidFill>
              </a14:hiddenFill>
            </a:ext>
          </a:extLst>
        </p:spPr>
      </p:pic>
      <p:sp>
        <p:nvSpPr>
          <p:cNvPr id="5" name="Plassholder for bunntekst 4"/>
          <p:cNvSpPr>
            <a:spLocks noGrp="1"/>
          </p:cNvSpPr>
          <p:nvPr>
            <p:ph type="ftr" sz="quarter" idx="10"/>
          </p:nvPr>
        </p:nvSpPr>
        <p:spPr/>
        <p:txBody>
          <a:bodyPr/>
          <a:lstStyle/>
          <a:p>
            <a:r>
              <a:rPr lang="nb-NO"/>
              <a:t>Case - Olsen Handel AS</a:t>
            </a:r>
          </a:p>
        </p:txBody>
      </p:sp>
      <p:sp>
        <p:nvSpPr>
          <p:cNvPr id="6" name="Plassholder for lysbildenummer 5"/>
          <p:cNvSpPr>
            <a:spLocks noGrp="1"/>
          </p:cNvSpPr>
          <p:nvPr>
            <p:ph type="sldNum" sz="quarter" idx="11"/>
          </p:nvPr>
        </p:nvSpPr>
        <p:spPr/>
        <p:txBody>
          <a:bodyPr/>
          <a:lstStyle/>
          <a:p>
            <a:fld id="{3EFE0341-B07E-4AE0-947D-658978D567B4}" type="slidenum">
              <a:rPr lang="nb-NO" smtClean="0"/>
              <a:pPr/>
              <a:t>3</a:t>
            </a:fld>
            <a:endParaRPr lang="nb-NO"/>
          </a:p>
        </p:txBody>
      </p:sp>
    </p:spTree>
    <p:extLst>
      <p:ext uri="{BB962C8B-B14F-4D97-AF65-F5344CB8AC3E}">
        <p14:creationId xmlns:p14="http://schemas.microsoft.com/office/powerpoint/2010/main" val="124983500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p:txBody>
          <a:bodyPr/>
          <a:lstStyle/>
          <a:p>
            <a:r>
              <a:rPr lang="nb-NO"/>
              <a:t>Skattekostnad (13)</a:t>
            </a:r>
          </a:p>
        </p:txBody>
      </p:sp>
      <p:graphicFrame>
        <p:nvGraphicFramePr>
          <p:cNvPr id="101526" name="Group 150"/>
          <p:cNvGraphicFramePr>
            <a:graphicFrameLocks noGrp="1"/>
          </p:cNvGraphicFramePr>
          <p:nvPr>
            <p:ph sz="half" idx="1"/>
            <p:extLst>
              <p:ext uri="{D42A27DB-BD31-4B8C-83A1-F6EECF244321}">
                <p14:modId xmlns:p14="http://schemas.microsoft.com/office/powerpoint/2010/main" val="3750495283"/>
              </p:ext>
            </p:extLst>
          </p:nvPr>
        </p:nvGraphicFramePr>
        <p:xfrm>
          <a:off x="395288" y="1700213"/>
          <a:ext cx="8280400" cy="4572000"/>
        </p:xfrm>
        <a:graphic>
          <a:graphicData uri="http://schemas.openxmlformats.org/drawingml/2006/table">
            <a:tbl>
              <a:tblPr/>
              <a:tblGrid>
                <a:gridCol w="6561137">
                  <a:extLst>
                    <a:ext uri="{9D8B030D-6E8A-4147-A177-3AD203B41FA5}">
                      <a16:colId xmlns:a16="http://schemas.microsoft.com/office/drawing/2014/main" val="20000"/>
                    </a:ext>
                  </a:extLst>
                </a:gridCol>
                <a:gridCol w="1719263">
                  <a:extLst>
                    <a:ext uri="{9D8B030D-6E8A-4147-A177-3AD203B41FA5}">
                      <a16:colId xmlns:a16="http://schemas.microsoft.com/office/drawing/2014/main" val="20001"/>
                    </a:ext>
                  </a:extLst>
                </a:gridCol>
              </a:tblGrid>
              <a:tr h="341313">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dirty="0">
                          <a:ln>
                            <a:noFill/>
                          </a:ln>
                          <a:solidFill>
                            <a:schemeClr val="tx1"/>
                          </a:solidFill>
                          <a:effectLst/>
                          <a:latin typeface="Times New Roman" pitchFamily="18" charset="0"/>
                        </a:rPr>
                        <a:t>Resultat før skatt</a:t>
                      </a:r>
                    </a:p>
                  </a:txBody>
                  <a:tcP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41313">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sng" strike="noStrike" cap="none" normalizeH="0" baseline="0">
                          <a:ln>
                            <a:noFill/>
                          </a:ln>
                          <a:solidFill>
                            <a:schemeClr val="tx1"/>
                          </a:solidFill>
                          <a:effectLst/>
                          <a:latin typeface="Times New Roman" pitchFamily="18" charset="0"/>
                        </a:rPr>
                        <a:t>Permanente forskjeller</a:t>
                      </a:r>
                    </a:p>
                  </a:txBody>
                  <a:tcP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1"/>
                  </a:ext>
                </a:extLst>
              </a:tr>
              <a:tr h="341313">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a:ln>
                            <a:noFill/>
                          </a:ln>
                          <a:solidFill>
                            <a:schemeClr val="tx1"/>
                          </a:solidFill>
                          <a:effectLst/>
                          <a:latin typeface="Times New Roman" pitchFamily="18" charset="0"/>
                        </a:rPr>
                        <a:t>+ Ikke fradragsberettiget representasjon</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2"/>
                  </a:ext>
                </a:extLst>
              </a:tr>
              <a:tr h="341313">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a:ln>
                            <a:noFill/>
                          </a:ln>
                          <a:solidFill>
                            <a:schemeClr val="tx1"/>
                          </a:solidFill>
                          <a:effectLst/>
                          <a:latin typeface="Times New Roman" pitchFamily="18" charset="0"/>
                          <a:cs typeface="Times New Roman" pitchFamily="18" charset="0"/>
                        </a:rPr>
                        <a:t>− Ikke skattepliktig verdiøking aksjer</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3"/>
                  </a:ext>
                </a:extLst>
              </a:tr>
              <a:tr h="341313">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a:ln>
                            <a:noFill/>
                          </a:ln>
                          <a:solidFill>
                            <a:schemeClr val="tx1"/>
                          </a:solidFill>
                          <a:effectLst/>
                          <a:latin typeface="Times New Roman" pitchFamily="18" charset="0"/>
                          <a:cs typeface="Times New Roman" pitchFamily="18" charset="0"/>
                        </a:rPr>
                        <a:t>= Grunnlag skattekostnad</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a:noFill/>
                    </a:lnB>
                    <a:lnTlToBr>
                      <a:noFill/>
                    </a:lnTlToBr>
                    <a:lnBlToTr>
                      <a:noFill/>
                    </a:lnBlToTr>
                    <a:noFill/>
                  </a:tcPr>
                </a:tc>
                <a:extLst>
                  <a:ext uri="{0D108BD9-81ED-4DB2-BD59-A6C34878D82A}">
                    <a16:rowId xmlns:a16="http://schemas.microsoft.com/office/drawing/2014/main" val="10004"/>
                  </a:ext>
                </a:extLst>
              </a:tr>
              <a:tr h="341313">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a:ln>
                            <a:noFill/>
                          </a:ln>
                          <a:solidFill>
                            <a:schemeClr val="tx1"/>
                          </a:solidFill>
                          <a:effectLst/>
                          <a:latin typeface="Times New Roman" pitchFamily="18" charset="0"/>
                          <a:cs typeface="Times New Roman" pitchFamily="18" charset="0"/>
                        </a:rPr>
                        <a:t>+ Nedgang skatteøkende midlertidige forskjeller</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5"/>
                  </a:ext>
                </a:extLst>
              </a:tr>
              <a:tr h="341313">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a:ln>
                            <a:noFill/>
                          </a:ln>
                          <a:solidFill>
                            <a:schemeClr val="tx1"/>
                          </a:solidFill>
                          <a:effectLst/>
                          <a:latin typeface="Times New Roman" pitchFamily="18" charset="0"/>
                          <a:cs typeface="Times New Roman" pitchFamily="18" charset="0"/>
                        </a:rPr>
                        <a:t>= Grunnlag betalbar skatt</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a:noFill/>
                    </a:lnB>
                    <a:lnTlToBr>
                      <a:noFill/>
                    </a:lnTlToBr>
                    <a:lnBlToTr>
                      <a:noFill/>
                    </a:lnBlToTr>
                    <a:noFill/>
                  </a:tcPr>
                </a:tc>
                <a:extLst>
                  <a:ext uri="{0D108BD9-81ED-4DB2-BD59-A6C34878D82A}">
                    <a16:rowId xmlns:a16="http://schemas.microsoft.com/office/drawing/2014/main" val="10006"/>
                  </a:ext>
                </a:extLst>
              </a:tr>
              <a:tr h="341313">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dirty="0">
                          <a:ln>
                            <a:noFill/>
                          </a:ln>
                          <a:solidFill>
                            <a:schemeClr val="tx1"/>
                          </a:solidFill>
                          <a:effectLst/>
                          <a:latin typeface="Times New Roman" pitchFamily="18" charset="0"/>
                          <a:cs typeface="Times New Roman" pitchFamily="18" charset="0"/>
                        </a:rPr>
                        <a:t>Betalbar skatt</a:t>
                      </a:r>
                      <a:endParaRPr kumimoji="0" lang="en-US" sz="24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7"/>
                  </a:ext>
                </a:extLst>
              </a:tr>
              <a:tr h="341313">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dirty="0">
                          <a:ln>
                            <a:noFill/>
                          </a:ln>
                          <a:solidFill>
                            <a:schemeClr val="tx1"/>
                          </a:solidFill>
                          <a:effectLst/>
                          <a:latin typeface="Times New Roman" pitchFamily="18" charset="0"/>
                          <a:cs typeface="Times New Roman" pitchFamily="18" charset="0"/>
                        </a:rPr>
                        <a:t>+ Nedgang utsatt skatt</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8"/>
                  </a:ext>
                </a:extLst>
              </a:tr>
              <a:tr h="341313">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dirty="0">
                          <a:ln>
                            <a:noFill/>
                          </a:ln>
                          <a:solidFill>
                            <a:schemeClr val="tx1"/>
                          </a:solidFill>
                          <a:effectLst/>
                          <a:latin typeface="Times New Roman" pitchFamily="18" charset="0"/>
                          <a:cs typeface="Times New Roman" pitchFamily="18" charset="0"/>
                        </a:rPr>
                        <a:t>Skattekostnad</a:t>
                      </a:r>
                    </a:p>
                  </a:txBody>
                  <a:tcPr horzOverflow="overflow">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
        <p:nvSpPr>
          <p:cNvPr id="44" name="Plassholder for bunntekst 4"/>
          <p:cNvSpPr>
            <a:spLocks noGrp="1"/>
          </p:cNvSpPr>
          <p:nvPr>
            <p:ph type="ftr" sz="quarter" idx="11"/>
          </p:nvPr>
        </p:nvSpPr>
        <p:spPr/>
        <p:txBody>
          <a:bodyPr/>
          <a:lstStyle/>
          <a:p>
            <a:r>
              <a:rPr lang="nb-NO"/>
              <a:t>Case - Olsen Handel AS</a:t>
            </a:r>
          </a:p>
        </p:txBody>
      </p:sp>
      <p:sp>
        <p:nvSpPr>
          <p:cNvPr id="45" name="Plassholder for lysbildenummer 5"/>
          <p:cNvSpPr>
            <a:spLocks noGrp="1"/>
          </p:cNvSpPr>
          <p:nvPr>
            <p:ph type="sldNum" sz="quarter" idx="12"/>
          </p:nvPr>
        </p:nvSpPr>
        <p:spPr/>
        <p:txBody>
          <a:bodyPr/>
          <a:lstStyle/>
          <a:p>
            <a:fld id="{0CF6326E-D91C-42D7-A28E-5B28E3460969}" type="slidenum">
              <a:rPr lang="nb-NO"/>
              <a:pPr/>
              <a:t>30</a:t>
            </a:fld>
            <a:endParaRPr lang="nb-NO"/>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nb-NO"/>
              <a:t>Skattekostnad (13)</a:t>
            </a:r>
          </a:p>
        </p:txBody>
      </p:sp>
      <p:sp>
        <p:nvSpPr>
          <p:cNvPr id="62" name="Plassholder for bunntekst 2"/>
          <p:cNvSpPr>
            <a:spLocks noGrp="1"/>
          </p:cNvSpPr>
          <p:nvPr>
            <p:ph type="ftr" sz="quarter" idx="11"/>
          </p:nvPr>
        </p:nvSpPr>
        <p:spPr/>
        <p:txBody>
          <a:bodyPr/>
          <a:lstStyle/>
          <a:p>
            <a:r>
              <a:rPr lang="nb-NO"/>
              <a:t>Case - Olsen Handel AS</a:t>
            </a:r>
          </a:p>
        </p:txBody>
      </p:sp>
      <p:sp>
        <p:nvSpPr>
          <p:cNvPr id="63" name="Plassholder for lysbildenummer 3"/>
          <p:cNvSpPr>
            <a:spLocks noGrp="1"/>
          </p:cNvSpPr>
          <p:nvPr>
            <p:ph type="sldNum" sz="quarter" idx="12"/>
          </p:nvPr>
        </p:nvSpPr>
        <p:spPr/>
        <p:txBody>
          <a:bodyPr/>
          <a:lstStyle/>
          <a:p>
            <a:fld id="{9FE77AC8-D470-4EBE-8DEC-29C9B32153BD}" type="slidenum">
              <a:rPr lang="nb-NO"/>
              <a:pPr/>
              <a:t>31</a:t>
            </a:fld>
            <a:endParaRPr lang="nb-NO"/>
          </a:p>
        </p:txBody>
      </p:sp>
      <p:graphicFrame>
        <p:nvGraphicFramePr>
          <p:cNvPr id="52524" name="Group 300"/>
          <p:cNvGraphicFramePr>
            <a:graphicFrameLocks noGrp="1"/>
          </p:cNvGraphicFramePr>
          <p:nvPr>
            <p:extLst>
              <p:ext uri="{D42A27DB-BD31-4B8C-83A1-F6EECF244321}">
                <p14:modId xmlns:p14="http://schemas.microsoft.com/office/powerpoint/2010/main" val="727267834"/>
              </p:ext>
            </p:extLst>
          </p:nvPr>
        </p:nvGraphicFramePr>
        <p:xfrm>
          <a:off x="0" y="2286000"/>
          <a:ext cx="9144000" cy="2892870"/>
        </p:xfrm>
        <a:graphic>
          <a:graphicData uri="http://schemas.openxmlformats.org/drawingml/2006/table">
            <a:tbl>
              <a:tblPr/>
              <a:tblGrid>
                <a:gridCol w="1219200">
                  <a:extLst>
                    <a:ext uri="{9D8B030D-6E8A-4147-A177-3AD203B41FA5}">
                      <a16:colId xmlns:a16="http://schemas.microsoft.com/office/drawing/2014/main" val="20000"/>
                    </a:ext>
                  </a:extLst>
                </a:gridCol>
                <a:gridCol w="760413">
                  <a:extLst>
                    <a:ext uri="{9D8B030D-6E8A-4147-A177-3AD203B41FA5}">
                      <a16:colId xmlns:a16="http://schemas.microsoft.com/office/drawing/2014/main" val="20001"/>
                    </a:ext>
                  </a:extLst>
                </a:gridCol>
                <a:gridCol w="864195">
                  <a:extLst>
                    <a:ext uri="{9D8B030D-6E8A-4147-A177-3AD203B41FA5}">
                      <a16:colId xmlns:a16="http://schemas.microsoft.com/office/drawing/2014/main" val="20002"/>
                    </a:ext>
                  </a:extLst>
                </a:gridCol>
                <a:gridCol w="1368152">
                  <a:extLst>
                    <a:ext uri="{9D8B030D-6E8A-4147-A177-3AD203B41FA5}">
                      <a16:colId xmlns:a16="http://schemas.microsoft.com/office/drawing/2014/main" val="20003"/>
                    </a:ext>
                  </a:extLst>
                </a:gridCol>
                <a:gridCol w="1512565">
                  <a:extLst>
                    <a:ext uri="{9D8B030D-6E8A-4147-A177-3AD203B41FA5}">
                      <a16:colId xmlns:a16="http://schemas.microsoft.com/office/drawing/2014/main" val="20004"/>
                    </a:ext>
                  </a:extLst>
                </a:gridCol>
                <a:gridCol w="935038">
                  <a:extLst>
                    <a:ext uri="{9D8B030D-6E8A-4147-A177-3AD203B41FA5}">
                      <a16:colId xmlns:a16="http://schemas.microsoft.com/office/drawing/2014/main" val="20005"/>
                    </a:ext>
                  </a:extLst>
                </a:gridCol>
                <a:gridCol w="792162">
                  <a:extLst>
                    <a:ext uri="{9D8B030D-6E8A-4147-A177-3AD203B41FA5}">
                      <a16:colId xmlns:a16="http://schemas.microsoft.com/office/drawing/2014/main" val="20006"/>
                    </a:ext>
                  </a:extLst>
                </a:gridCol>
                <a:gridCol w="839788">
                  <a:extLst>
                    <a:ext uri="{9D8B030D-6E8A-4147-A177-3AD203B41FA5}">
                      <a16:colId xmlns:a16="http://schemas.microsoft.com/office/drawing/2014/main" val="20007"/>
                    </a:ext>
                  </a:extLst>
                </a:gridCol>
                <a:gridCol w="852487">
                  <a:extLst>
                    <a:ext uri="{9D8B030D-6E8A-4147-A177-3AD203B41FA5}">
                      <a16:colId xmlns:a16="http://schemas.microsoft.com/office/drawing/2014/main" val="20008"/>
                    </a:ext>
                  </a:extLst>
                </a:gridCol>
              </a:tblGrid>
              <a:tr h="406400">
                <a:tc row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Olsen Handel AS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Saldobalanse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Avslutnings-</a:t>
                      </a:r>
                    </a:p>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posteringer</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Resultat</a:t>
                      </a:r>
                    </a:p>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20x1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Balanse</a:t>
                      </a:r>
                    </a:p>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31.12.20x1</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extLst>
                  <a:ext uri="{0D108BD9-81ED-4DB2-BD59-A6C34878D82A}">
                    <a16:rowId xmlns:a16="http://schemas.microsoft.com/office/drawing/2014/main" val="10000"/>
                  </a:ext>
                </a:extLst>
              </a:tr>
              <a:tr h="406400">
                <a:tc vMerge="1">
                  <a:txBody>
                    <a:bodyPr/>
                    <a:lstStyle/>
                    <a:p>
                      <a:endParaRPr lang="nb-NO"/>
                    </a:p>
                  </a:txBody>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Debet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Debet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Debet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Debet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01638">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Utsatt skatt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25 000</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533400" marR="0" lvl="0" indent="-53340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extLst>
                  <a:ext uri="{0D108BD9-81ED-4DB2-BD59-A6C34878D82A}">
                    <a16:rowId xmlns:a16="http://schemas.microsoft.com/office/drawing/2014/main" val="10002"/>
                  </a:ext>
                </a:extLst>
              </a:tr>
              <a:tr h="4064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Betalbar</a:t>
                      </a:r>
                    </a:p>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skatt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0</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3"/>
                  </a:ext>
                </a:extLst>
              </a:tr>
              <a:tr h="4064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Skatte-kostnad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nb-NO" sz="3600"/>
              <a:t>Resultatdisponering (14, 15)</a:t>
            </a:r>
          </a:p>
        </p:txBody>
      </p:sp>
      <p:sp>
        <p:nvSpPr>
          <p:cNvPr id="35" name="Plassholder for bunntekst 2"/>
          <p:cNvSpPr>
            <a:spLocks noGrp="1"/>
          </p:cNvSpPr>
          <p:nvPr>
            <p:ph type="ftr" sz="quarter" idx="11"/>
          </p:nvPr>
        </p:nvSpPr>
        <p:spPr/>
        <p:txBody>
          <a:bodyPr/>
          <a:lstStyle/>
          <a:p>
            <a:r>
              <a:rPr lang="nb-NO"/>
              <a:t>Case - Olsen Handel AS</a:t>
            </a:r>
          </a:p>
        </p:txBody>
      </p:sp>
      <p:sp>
        <p:nvSpPr>
          <p:cNvPr id="36" name="Plassholder for lysbildenummer 3"/>
          <p:cNvSpPr>
            <a:spLocks noGrp="1"/>
          </p:cNvSpPr>
          <p:nvPr>
            <p:ph type="sldNum" sz="quarter" idx="12"/>
          </p:nvPr>
        </p:nvSpPr>
        <p:spPr/>
        <p:txBody>
          <a:bodyPr/>
          <a:lstStyle/>
          <a:p>
            <a:fld id="{5DECC617-7518-4777-B6A2-1CFC63161D66}" type="slidenum">
              <a:rPr lang="nb-NO"/>
              <a:pPr/>
              <a:t>32</a:t>
            </a:fld>
            <a:endParaRPr lang="nb-NO"/>
          </a:p>
        </p:txBody>
      </p:sp>
      <p:graphicFrame>
        <p:nvGraphicFramePr>
          <p:cNvPr id="53305" name="Group 57"/>
          <p:cNvGraphicFramePr>
            <a:graphicFrameLocks noGrp="1"/>
          </p:cNvGraphicFramePr>
          <p:nvPr>
            <p:extLst>
              <p:ext uri="{D42A27DB-BD31-4B8C-83A1-F6EECF244321}">
                <p14:modId xmlns:p14="http://schemas.microsoft.com/office/powerpoint/2010/main" val="2771101112"/>
              </p:ext>
            </p:extLst>
          </p:nvPr>
        </p:nvGraphicFramePr>
        <p:xfrm>
          <a:off x="609600" y="1981200"/>
          <a:ext cx="7620000" cy="1371600"/>
        </p:xfrm>
        <a:graphic>
          <a:graphicData uri="http://schemas.openxmlformats.org/drawingml/2006/table">
            <a:tbl>
              <a:tblPr/>
              <a:tblGrid>
                <a:gridCol w="5835650">
                  <a:extLst>
                    <a:ext uri="{9D8B030D-6E8A-4147-A177-3AD203B41FA5}">
                      <a16:colId xmlns:a16="http://schemas.microsoft.com/office/drawing/2014/main" val="20000"/>
                    </a:ext>
                  </a:extLst>
                </a:gridCol>
                <a:gridCol w="1784350">
                  <a:extLst>
                    <a:ext uri="{9D8B030D-6E8A-4147-A177-3AD203B41FA5}">
                      <a16:colId xmlns:a16="http://schemas.microsoft.com/office/drawing/2014/main" val="20001"/>
                    </a:ext>
                  </a:extLst>
                </a:gridCol>
              </a:tblGrid>
              <a:tr h="3048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dirty="0">
                          <a:ln>
                            <a:noFill/>
                          </a:ln>
                          <a:solidFill>
                            <a:schemeClr val="tx1"/>
                          </a:solidFill>
                          <a:effectLst/>
                          <a:latin typeface="Times New Roman" pitchFamily="18" charset="0"/>
                        </a:rPr>
                        <a:t>Beregning av aksjeutbytte</a:t>
                      </a:r>
                    </a:p>
                  </a:txBody>
                  <a:tcP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extLst>
                  <a:ext uri="{0D108BD9-81ED-4DB2-BD59-A6C34878D82A}">
                    <a16:rowId xmlns:a16="http://schemas.microsoft.com/office/drawing/2014/main" val="10000"/>
                  </a:ext>
                </a:extLst>
              </a:tr>
              <a:tr h="331788">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dirty="0">
                          <a:ln>
                            <a:noFill/>
                          </a:ln>
                          <a:solidFill>
                            <a:schemeClr val="tx1"/>
                          </a:solidFill>
                          <a:effectLst/>
                          <a:latin typeface="Times New Roman" pitchFamily="18" charset="0"/>
                        </a:rPr>
                        <a:t>Aksjekapital</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1"/>
                  </a:ext>
                </a:extLst>
              </a:tr>
              <a:tr h="328613">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Char char="§"/>
                        <a:tabLst/>
                      </a:pPr>
                      <a:r>
                        <a:rPr kumimoji="0" lang="nb-NO" sz="2400" b="0" i="0" u="none" strike="noStrike" cap="none" normalizeH="0" baseline="0">
                          <a:ln>
                            <a:noFill/>
                          </a:ln>
                          <a:solidFill>
                            <a:schemeClr val="tx1"/>
                          </a:solidFill>
                          <a:effectLst/>
                          <a:latin typeface="Times New Roman" pitchFamily="18" charset="0"/>
                        </a:rPr>
                        <a:t> 20 % aksjeutbytte (= kr 200 per aksje)</a:t>
                      </a:r>
                    </a:p>
                  </a:txBody>
                  <a:tcPr horzOverflow="overflow">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graphicFrame>
        <p:nvGraphicFramePr>
          <p:cNvPr id="53331" name="Group 83"/>
          <p:cNvGraphicFramePr>
            <a:graphicFrameLocks noGrp="1"/>
          </p:cNvGraphicFramePr>
          <p:nvPr>
            <p:extLst>
              <p:ext uri="{D42A27DB-BD31-4B8C-83A1-F6EECF244321}">
                <p14:modId xmlns:p14="http://schemas.microsoft.com/office/powerpoint/2010/main" val="202938938"/>
              </p:ext>
            </p:extLst>
          </p:nvPr>
        </p:nvGraphicFramePr>
        <p:xfrm>
          <a:off x="533400" y="3657600"/>
          <a:ext cx="7620000" cy="2267712"/>
        </p:xfrm>
        <a:graphic>
          <a:graphicData uri="http://schemas.openxmlformats.org/drawingml/2006/table">
            <a:tbl>
              <a:tblPr/>
              <a:tblGrid>
                <a:gridCol w="62484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tblGrid>
              <a:tr h="3048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dirty="0">
                          <a:ln>
                            <a:noFill/>
                          </a:ln>
                          <a:solidFill>
                            <a:schemeClr val="tx1"/>
                          </a:solidFill>
                          <a:effectLst/>
                          <a:latin typeface="Times New Roman" pitchFamily="18" charset="0"/>
                        </a:rPr>
                        <a:t>Disponering av årsoverskuddet</a:t>
                      </a:r>
                    </a:p>
                  </a:txBody>
                  <a:tcP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extLst>
                  <a:ext uri="{0D108BD9-81ED-4DB2-BD59-A6C34878D82A}">
                    <a16:rowId xmlns:a16="http://schemas.microsoft.com/office/drawing/2014/main" val="10000"/>
                  </a:ext>
                </a:extLst>
              </a:tr>
              <a:tr h="331788">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dirty="0">
                          <a:ln>
                            <a:noFill/>
                          </a:ln>
                          <a:solidFill>
                            <a:schemeClr val="tx1"/>
                          </a:solidFill>
                          <a:effectLst/>
                          <a:latin typeface="Times New Roman" pitchFamily="18" charset="0"/>
                        </a:rPr>
                        <a:t>Årsoverskudd</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1"/>
                  </a:ext>
                </a:extLst>
              </a:tr>
              <a:tr h="893763">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Char char="§"/>
                        <a:tabLst/>
                      </a:pPr>
                      <a:r>
                        <a:rPr kumimoji="0" lang="nb-NO" sz="2400" b="0" i="0" u="none" strike="noStrike" cap="none" normalizeH="0" baseline="0">
                          <a:ln>
                            <a:noFill/>
                          </a:ln>
                          <a:solidFill>
                            <a:schemeClr val="tx1"/>
                          </a:solidFill>
                          <a:effectLst/>
                          <a:latin typeface="Times New Roman" pitchFamily="18" charset="0"/>
                        </a:rPr>
                        <a:t>Avsatt til aksjeutbytte</a:t>
                      </a:r>
                    </a:p>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Char char="§"/>
                        <a:tabLst/>
                      </a:pPr>
                      <a:r>
                        <a:rPr kumimoji="0" lang="nb-NO" sz="2400" b="0" i="0" u="none" strike="noStrike" cap="none" normalizeH="0" baseline="0">
                          <a:ln>
                            <a:noFill/>
                          </a:ln>
                          <a:solidFill>
                            <a:schemeClr val="tx1"/>
                          </a:solidFill>
                          <a:effectLst/>
                          <a:latin typeface="Times New Roman" pitchFamily="18" charset="0"/>
                        </a:rPr>
                        <a:t>Avsatt til annen egenkapital</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r h="328613">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a:ln>
                            <a:noFill/>
                          </a:ln>
                          <a:solidFill>
                            <a:schemeClr val="tx1"/>
                          </a:solidFill>
                          <a:effectLst/>
                          <a:latin typeface="Times New Roman" pitchFamily="18" charset="0"/>
                        </a:rPr>
                        <a:t>Sum</a:t>
                      </a:r>
                    </a:p>
                  </a:txBody>
                  <a:tcPr horzOverflow="overflow">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nb-NO" sz="3600"/>
              <a:t>Resultatdisponering (14,15)</a:t>
            </a:r>
          </a:p>
        </p:txBody>
      </p:sp>
      <p:sp>
        <p:nvSpPr>
          <p:cNvPr id="80" name="Plassholder for bunntekst 2"/>
          <p:cNvSpPr>
            <a:spLocks noGrp="1"/>
          </p:cNvSpPr>
          <p:nvPr>
            <p:ph type="ftr" sz="quarter" idx="11"/>
          </p:nvPr>
        </p:nvSpPr>
        <p:spPr/>
        <p:txBody>
          <a:bodyPr/>
          <a:lstStyle/>
          <a:p>
            <a:r>
              <a:rPr lang="nb-NO"/>
              <a:t>Case - Olsen Handel AS</a:t>
            </a:r>
          </a:p>
        </p:txBody>
      </p:sp>
      <p:sp>
        <p:nvSpPr>
          <p:cNvPr id="81" name="Plassholder for lysbildenummer 3"/>
          <p:cNvSpPr>
            <a:spLocks noGrp="1"/>
          </p:cNvSpPr>
          <p:nvPr>
            <p:ph type="sldNum" sz="quarter" idx="12"/>
          </p:nvPr>
        </p:nvSpPr>
        <p:spPr/>
        <p:txBody>
          <a:bodyPr/>
          <a:lstStyle/>
          <a:p>
            <a:fld id="{D1EF8B14-7738-405E-932F-A480E661B729}" type="slidenum">
              <a:rPr lang="nb-NO"/>
              <a:pPr/>
              <a:t>33</a:t>
            </a:fld>
            <a:endParaRPr lang="nb-NO"/>
          </a:p>
        </p:txBody>
      </p:sp>
      <p:graphicFrame>
        <p:nvGraphicFramePr>
          <p:cNvPr id="61611" name="Group 171"/>
          <p:cNvGraphicFramePr>
            <a:graphicFrameLocks noGrp="1"/>
          </p:cNvGraphicFramePr>
          <p:nvPr>
            <p:extLst>
              <p:ext uri="{D42A27DB-BD31-4B8C-83A1-F6EECF244321}">
                <p14:modId xmlns:p14="http://schemas.microsoft.com/office/powerpoint/2010/main" val="3145073805"/>
              </p:ext>
            </p:extLst>
          </p:nvPr>
        </p:nvGraphicFramePr>
        <p:xfrm>
          <a:off x="152400" y="2057400"/>
          <a:ext cx="8991600" cy="4155440"/>
        </p:xfrm>
        <a:graphic>
          <a:graphicData uri="http://schemas.openxmlformats.org/drawingml/2006/table">
            <a:tbl>
              <a:tblPr/>
              <a:tblGrid>
                <a:gridCol w="1371600">
                  <a:extLst>
                    <a:ext uri="{9D8B030D-6E8A-4147-A177-3AD203B41FA5}">
                      <a16:colId xmlns:a16="http://schemas.microsoft.com/office/drawing/2014/main" val="20000"/>
                    </a:ext>
                  </a:extLst>
                </a:gridCol>
                <a:gridCol w="762000">
                  <a:extLst>
                    <a:ext uri="{9D8B030D-6E8A-4147-A177-3AD203B41FA5}">
                      <a16:colId xmlns:a16="http://schemas.microsoft.com/office/drawing/2014/main" val="20001"/>
                    </a:ext>
                  </a:extLst>
                </a:gridCol>
                <a:gridCol w="838200">
                  <a:extLst>
                    <a:ext uri="{9D8B030D-6E8A-4147-A177-3AD203B41FA5}">
                      <a16:colId xmlns:a16="http://schemas.microsoft.com/office/drawing/2014/main" val="20002"/>
                    </a:ext>
                  </a:extLst>
                </a:gridCol>
                <a:gridCol w="1295400">
                  <a:extLst>
                    <a:ext uri="{9D8B030D-6E8A-4147-A177-3AD203B41FA5}">
                      <a16:colId xmlns:a16="http://schemas.microsoft.com/office/drawing/2014/main" val="20003"/>
                    </a:ext>
                  </a:extLst>
                </a:gridCol>
                <a:gridCol w="1219200">
                  <a:extLst>
                    <a:ext uri="{9D8B030D-6E8A-4147-A177-3AD203B41FA5}">
                      <a16:colId xmlns:a16="http://schemas.microsoft.com/office/drawing/2014/main" val="20004"/>
                    </a:ext>
                  </a:extLst>
                </a:gridCol>
                <a:gridCol w="838200">
                  <a:extLst>
                    <a:ext uri="{9D8B030D-6E8A-4147-A177-3AD203B41FA5}">
                      <a16:colId xmlns:a16="http://schemas.microsoft.com/office/drawing/2014/main" val="20005"/>
                    </a:ext>
                  </a:extLst>
                </a:gridCol>
                <a:gridCol w="914400">
                  <a:extLst>
                    <a:ext uri="{9D8B030D-6E8A-4147-A177-3AD203B41FA5}">
                      <a16:colId xmlns:a16="http://schemas.microsoft.com/office/drawing/2014/main" val="20006"/>
                    </a:ext>
                  </a:extLst>
                </a:gridCol>
                <a:gridCol w="762000">
                  <a:extLst>
                    <a:ext uri="{9D8B030D-6E8A-4147-A177-3AD203B41FA5}">
                      <a16:colId xmlns:a16="http://schemas.microsoft.com/office/drawing/2014/main" val="20007"/>
                    </a:ext>
                  </a:extLst>
                </a:gridCol>
                <a:gridCol w="990600">
                  <a:extLst>
                    <a:ext uri="{9D8B030D-6E8A-4147-A177-3AD203B41FA5}">
                      <a16:colId xmlns:a16="http://schemas.microsoft.com/office/drawing/2014/main" val="20008"/>
                    </a:ext>
                  </a:extLst>
                </a:gridCol>
              </a:tblGrid>
              <a:tr h="406400">
                <a:tc row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Olsen Handel AS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Saldobalanse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Avslutningsposteringer</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Resultat</a:t>
                      </a:r>
                    </a:p>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20x1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Balanse</a:t>
                      </a:r>
                    </a:p>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31.12.20x1</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extLst>
                  <a:ext uri="{0D108BD9-81ED-4DB2-BD59-A6C34878D82A}">
                    <a16:rowId xmlns:a16="http://schemas.microsoft.com/office/drawing/2014/main" val="10000"/>
                  </a:ext>
                </a:extLst>
              </a:tr>
              <a:tr h="406400">
                <a:tc vMerge="1">
                  <a:txBody>
                    <a:bodyPr/>
                    <a:lstStyle/>
                    <a:p>
                      <a:endParaRPr lang="nb-NO"/>
                    </a:p>
                  </a:txBody>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Debet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Debet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Debet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Debet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064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Annen egenkapital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90 000</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extLst>
                  <a:ext uri="{0D108BD9-81ED-4DB2-BD59-A6C34878D82A}">
                    <a16:rowId xmlns:a16="http://schemas.microsoft.com/office/drawing/2014/main" val="10002"/>
                  </a:ext>
                </a:extLst>
              </a:tr>
              <a:tr h="4064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Skyldig aksjeutbytte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0</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3"/>
                  </a:ext>
                </a:extLst>
              </a:tr>
              <a:tr h="180975">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2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a:noFill/>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2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2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2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solidFill>
                      <a:srgbClr val="CCFFFF"/>
                    </a:solidFill>
                  </a:tcPr>
                </a:tc>
                <a:extLst>
                  <a:ext uri="{0D108BD9-81ED-4DB2-BD59-A6C34878D82A}">
                    <a16:rowId xmlns:a16="http://schemas.microsoft.com/office/drawing/2014/main" val="10004"/>
                  </a:ext>
                </a:extLst>
              </a:tr>
              <a:tr h="4064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Avsatt til </a:t>
                      </a:r>
                    </a:p>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aksjeutbytte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5"/>
                  </a:ext>
                </a:extLst>
              </a:tr>
              <a:tr h="4064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Til annen </a:t>
                      </a:r>
                    </a:p>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egenkapital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extLst>
                  <a:ext uri="{0D108BD9-81ED-4DB2-BD59-A6C34878D82A}">
                    <a16:rowId xmlns:a16="http://schemas.microsoft.com/office/drawing/2014/main" val="10006"/>
                  </a:ext>
                </a:extLst>
              </a:tr>
            </a:tbl>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p:txBody>
          <a:bodyPr/>
          <a:lstStyle/>
          <a:p>
            <a:r>
              <a:rPr lang="nb-NO" sz="3200"/>
              <a:t>Spørsmål b: Beregning av maksimalt aksjeutbytte</a:t>
            </a:r>
          </a:p>
        </p:txBody>
      </p:sp>
      <p:sp>
        <p:nvSpPr>
          <p:cNvPr id="35" name="Plassholder for bunntekst 2"/>
          <p:cNvSpPr>
            <a:spLocks noGrp="1"/>
          </p:cNvSpPr>
          <p:nvPr>
            <p:ph type="ftr" sz="quarter" idx="11"/>
          </p:nvPr>
        </p:nvSpPr>
        <p:spPr/>
        <p:txBody>
          <a:bodyPr/>
          <a:lstStyle/>
          <a:p>
            <a:r>
              <a:rPr lang="nb-NO"/>
              <a:t>Case - Olsen Handel AS</a:t>
            </a:r>
          </a:p>
        </p:txBody>
      </p:sp>
      <p:sp>
        <p:nvSpPr>
          <p:cNvPr id="36" name="Plassholder for lysbildenummer 3"/>
          <p:cNvSpPr>
            <a:spLocks noGrp="1"/>
          </p:cNvSpPr>
          <p:nvPr>
            <p:ph type="sldNum" sz="quarter" idx="12"/>
          </p:nvPr>
        </p:nvSpPr>
        <p:spPr/>
        <p:txBody>
          <a:bodyPr/>
          <a:lstStyle/>
          <a:p>
            <a:fld id="{E39871C6-62C6-4D97-8207-6AFAFC48C86C}" type="slidenum">
              <a:rPr lang="nb-NO"/>
              <a:pPr/>
              <a:t>34</a:t>
            </a:fld>
            <a:endParaRPr lang="nb-NO"/>
          </a:p>
        </p:txBody>
      </p:sp>
      <p:graphicFrame>
        <p:nvGraphicFramePr>
          <p:cNvPr id="107554" name="Group 34"/>
          <p:cNvGraphicFramePr>
            <a:graphicFrameLocks noGrp="1"/>
          </p:cNvGraphicFramePr>
          <p:nvPr>
            <p:extLst>
              <p:ext uri="{D42A27DB-BD31-4B8C-83A1-F6EECF244321}">
                <p14:modId xmlns:p14="http://schemas.microsoft.com/office/powerpoint/2010/main" val="344521528"/>
              </p:ext>
            </p:extLst>
          </p:nvPr>
        </p:nvGraphicFramePr>
        <p:xfrm>
          <a:off x="467542" y="1773238"/>
          <a:ext cx="8064897" cy="1828800"/>
        </p:xfrm>
        <a:graphic>
          <a:graphicData uri="http://schemas.openxmlformats.org/drawingml/2006/table">
            <a:tbl>
              <a:tblPr/>
              <a:tblGrid>
                <a:gridCol w="648074">
                  <a:extLst>
                    <a:ext uri="{9D8B030D-6E8A-4147-A177-3AD203B41FA5}">
                      <a16:colId xmlns:a16="http://schemas.microsoft.com/office/drawing/2014/main" val="20000"/>
                    </a:ext>
                  </a:extLst>
                </a:gridCol>
                <a:gridCol w="5255099">
                  <a:extLst>
                    <a:ext uri="{9D8B030D-6E8A-4147-A177-3AD203B41FA5}">
                      <a16:colId xmlns:a16="http://schemas.microsoft.com/office/drawing/2014/main" val="20001"/>
                    </a:ext>
                  </a:extLst>
                </a:gridCol>
                <a:gridCol w="2161724">
                  <a:extLst>
                    <a:ext uri="{9D8B030D-6E8A-4147-A177-3AD203B41FA5}">
                      <a16:colId xmlns:a16="http://schemas.microsoft.com/office/drawing/2014/main" val="20002"/>
                    </a:ext>
                  </a:extLst>
                </a:gridCol>
              </a:tblGrid>
              <a:tr h="381000">
                <a:tc gridSpan="3">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dirty="0">
                          <a:ln>
                            <a:noFill/>
                          </a:ln>
                          <a:solidFill>
                            <a:schemeClr val="tx1"/>
                          </a:solidFill>
                          <a:effectLst/>
                          <a:latin typeface="Times New Roman" pitchFamily="18" charset="0"/>
                        </a:rPr>
                        <a:t>Utbyttegrunnlag, jf. aksjeloven § 8-1 første til tredje ledd</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solidFill>
                      <a:srgbClr val="00FFFF"/>
                    </a:solidFill>
                  </a:tcPr>
                </a:tc>
                <a:tc hMerge="1">
                  <a:txBody>
                    <a:bodyPr/>
                    <a:lstStyle/>
                    <a:p>
                      <a:endParaRPr lang="nb-NO"/>
                    </a:p>
                  </a:txBody>
                  <a:tcPr/>
                </a:tc>
                <a:tc hMerge="1">
                  <a:txBody>
                    <a:bodyPr/>
                    <a:lstStyle/>
                    <a:p>
                      <a:endParaRPr lang="nb-NO"/>
                    </a:p>
                  </a:txBody>
                  <a:tcPr/>
                </a:tc>
                <a:extLst>
                  <a:ext uri="{0D108BD9-81ED-4DB2-BD59-A6C34878D82A}">
                    <a16:rowId xmlns:a16="http://schemas.microsoft.com/office/drawing/2014/main" val="10000"/>
                  </a:ext>
                </a:extLst>
              </a:tr>
              <a:tr h="256738">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sm" len="sm"/>
                      <a:tailEnd type="none" w="sm" len="sm"/>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dirty="0">
                          <a:ln>
                            <a:noFill/>
                          </a:ln>
                          <a:solidFill>
                            <a:schemeClr val="tx1"/>
                          </a:solidFill>
                          <a:effectLst/>
                          <a:latin typeface="Times New Roman" pitchFamily="18" charset="0"/>
                        </a:rPr>
                        <a:t>Netto eiendeler inkl. skatt </a:t>
                      </a:r>
                      <a:r>
                        <a:rPr kumimoji="0" lang="nb-NO" sz="2400" b="0" i="0" u="none" strike="noStrike" cap="none" normalizeH="0" baseline="30000" dirty="0">
                          <a:ln>
                            <a:noFill/>
                          </a:ln>
                          <a:solidFill>
                            <a:schemeClr val="tx1"/>
                          </a:solidFill>
                          <a:effectLst/>
                          <a:latin typeface="Times New Roman" pitchFamily="18" charset="0"/>
                        </a:rPr>
                        <a:t>1</a:t>
                      </a:r>
                    </a:p>
                  </a:txBody>
                  <a:tcPr horzOverflow="overflow">
                    <a:lnL>
                      <a:noFill/>
                    </a:lnL>
                    <a:lnR>
                      <a:noFill/>
                    </a:lnR>
                    <a:lnT w="12700" cap="flat" cmpd="sng" algn="ctr">
                      <a:solidFill>
                        <a:schemeClr val="tx1"/>
                      </a:solidFill>
                      <a:prstDash val="solid"/>
                      <a:round/>
                      <a:headEnd type="none" w="sm" len="sm"/>
                      <a:tailEnd type="none" w="sm" len="sm"/>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dirty="0">
                          <a:ln>
                            <a:noFill/>
                          </a:ln>
                          <a:solidFill>
                            <a:schemeClr val="tx1"/>
                          </a:solidFill>
                          <a:effectLst/>
                          <a:latin typeface="Times New Roman" pitchFamily="18" charset="0"/>
                        </a:rPr>
                        <a:t>−</a:t>
                      </a:r>
                    </a:p>
                  </a:txBody>
                  <a:tcPr horzOverflow="overflow">
                    <a:lnL w="28575" cap="flat" cmpd="sng" algn="ctr">
                      <a:solidFill>
                        <a:schemeClr val="tx1"/>
                      </a:solid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dirty="0">
                          <a:ln>
                            <a:noFill/>
                          </a:ln>
                          <a:solidFill>
                            <a:schemeClr val="tx1"/>
                          </a:solidFill>
                          <a:effectLst/>
                          <a:latin typeface="Times New Roman" pitchFamily="18" charset="0"/>
                        </a:rPr>
                        <a:t>Aksjekapital</a:t>
                      </a:r>
                    </a:p>
                  </a:txBody>
                  <a:tcPr horzOverflow="overflow">
                    <a:lnL>
                      <a:noFill/>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1275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a:ln>
                            <a:noFill/>
                          </a:ln>
                          <a:solidFill>
                            <a:schemeClr val="tx1"/>
                          </a:solidFill>
                          <a:effectLst/>
                          <a:latin typeface="Times New Roman" pitchFamily="18" charset="0"/>
                        </a:rPr>
                        <a:t>=</a:t>
                      </a:r>
                    </a:p>
                  </a:txBody>
                  <a:tcPr horzOverflow="overflow">
                    <a:lnL w="28575"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a:ln>
                            <a:noFill/>
                          </a:ln>
                          <a:solidFill>
                            <a:schemeClr val="tx1"/>
                          </a:solidFill>
                          <a:effectLst/>
                          <a:latin typeface="Times New Roman" pitchFamily="18" charset="0"/>
                        </a:rPr>
                        <a:t>Til disposisjon</a:t>
                      </a:r>
                    </a:p>
                  </a:txBody>
                  <a:tcPr horzOverflow="overflow">
                    <a:lnL>
                      <a:noFill/>
                    </a:lnL>
                    <a:lnR>
                      <a:noFill/>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107565" name="Text Box 45"/>
          <p:cNvSpPr txBox="1">
            <a:spLocks noChangeArrowheads="1"/>
          </p:cNvSpPr>
          <p:nvPr/>
        </p:nvSpPr>
        <p:spPr bwMode="auto">
          <a:xfrm>
            <a:off x="395536" y="4543931"/>
            <a:ext cx="7992888"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nb-NO" sz="1800" dirty="0"/>
              <a:t>(Konklusjonen er at hele årets overskudd pluss annen egenkapital fra </a:t>
            </a:r>
            <a:br>
              <a:rPr lang="nb-NO" sz="1800" dirty="0"/>
            </a:br>
            <a:r>
              <a:rPr lang="nb-NO" sz="1800" dirty="0"/>
              <a:t>tidligere (IB) kunne vært delt ut i utbytte)</a:t>
            </a:r>
          </a:p>
        </p:txBody>
      </p:sp>
      <p:sp>
        <p:nvSpPr>
          <p:cNvPr id="2" name="TekstSylinder 1"/>
          <p:cNvSpPr txBox="1"/>
          <p:nvPr/>
        </p:nvSpPr>
        <p:spPr>
          <a:xfrm>
            <a:off x="323528" y="3845182"/>
            <a:ext cx="4819781" cy="400110"/>
          </a:xfrm>
          <a:prstGeom prst="rect">
            <a:avLst/>
          </a:prstGeom>
          <a:noFill/>
        </p:spPr>
        <p:txBody>
          <a:bodyPr wrap="none" rtlCol="0">
            <a:spAutoFit/>
          </a:bodyPr>
          <a:lstStyle/>
          <a:p>
            <a:r>
              <a:rPr lang="nb-NO" baseline="30000" dirty="0"/>
              <a:t>1</a:t>
            </a:r>
            <a:r>
              <a:rPr lang="nb-NO" dirty="0"/>
              <a:t> </a:t>
            </a:r>
            <a:r>
              <a:rPr lang="nb-NO" sz="2000" dirty="0"/>
              <a:t>Sum eiendeler − sum gjeld (ekskl. utbytte)=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07565"/>
                                        </p:tgtEl>
                                        <p:attrNameLst>
                                          <p:attrName>style.visibility</p:attrName>
                                        </p:attrNameLst>
                                      </p:cBhvr>
                                      <p:to>
                                        <p:strVal val="visible"/>
                                      </p:to>
                                    </p:set>
                                    <p:animEffect transition="in" filter="box(in)">
                                      <p:cBhvr>
                                        <p:cTn id="7" dur="500"/>
                                        <p:tgtEl>
                                          <p:spTgt spid="1075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565" grpId="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p:txBody>
          <a:bodyPr/>
          <a:lstStyle/>
          <a:p>
            <a:r>
              <a:rPr lang="nb-NO" sz="3600"/>
              <a:t>Tilleggsmomenter per 31.12.20x1</a:t>
            </a:r>
          </a:p>
        </p:txBody>
      </p:sp>
      <p:sp>
        <p:nvSpPr>
          <p:cNvPr id="23" name="Plassholder for bunntekst 2"/>
          <p:cNvSpPr>
            <a:spLocks noGrp="1"/>
          </p:cNvSpPr>
          <p:nvPr>
            <p:ph type="ftr" sz="quarter" idx="11"/>
          </p:nvPr>
        </p:nvSpPr>
        <p:spPr/>
        <p:txBody>
          <a:bodyPr/>
          <a:lstStyle/>
          <a:p>
            <a:r>
              <a:rPr lang="nb-NO"/>
              <a:t>Case - Olsen Handel AS</a:t>
            </a:r>
          </a:p>
        </p:txBody>
      </p:sp>
      <p:sp>
        <p:nvSpPr>
          <p:cNvPr id="24" name="Plassholder for lysbildenummer 3"/>
          <p:cNvSpPr>
            <a:spLocks noGrp="1"/>
          </p:cNvSpPr>
          <p:nvPr>
            <p:ph type="sldNum" sz="quarter" idx="12"/>
          </p:nvPr>
        </p:nvSpPr>
        <p:spPr/>
        <p:txBody>
          <a:bodyPr/>
          <a:lstStyle/>
          <a:p>
            <a:fld id="{363AA7DF-36E6-488B-948F-86EFBB56F39D}" type="slidenum">
              <a:rPr lang="nb-NO"/>
              <a:pPr/>
              <a:t>4</a:t>
            </a:fld>
            <a:endParaRPr lang="nb-NO"/>
          </a:p>
        </p:txBody>
      </p:sp>
      <p:graphicFrame>
        <p:nvGraphicFramePr>
          <p:cNvPr id="90115" name="Group 3"/>
          <p:cNvGraphicFramePr>
            <a:graphicFrameLocks noGrp="1"/>
          </p:cNvGraphicFramePr>
          <p:nvPr>
            <p:extLst>
              <p:ext uri="{D42A27DB-BD31-4B8C-83A1-F6EECF244321}">
                <p14:modId xmlns:p14="http://schemas.microsoft.com/office/powerpoint/2010/main" val="3602982920"/>
              </p:ext>
            </p:extLst>
          </p:nvPr>
        </p:nvGraphicFramePr>
        <p:xfrm>
          <a:off x="152400" y="1714500"/>
          <a:ext cx="8686800" cy="4114800"/>
        </p:xfrm>
        <a:graphic>
          <a:graphicData uri="http://schemas.openxmlformats.org/drawingml/2006/table">
            <a:tbl>
              <a:tblPr/>
              <a:tblGrid>
                <a:gridCol w="457200">
                  <a:extLst>
                    <a:ext uri="{9D8B030D-6E8A-4147-A177-3AD203B41FA5}">
                      <a16:colId xmlns:a16="http://schemas.microsoft.com/office/drawing/2014/main" val="20000"/>
                    </a:ext>
                  </a:extLst>
                </a:gridCol>
                <a:gridCol w="8229600">
                  <a:extLst>
                    <a:ext uri="{9D8B030D-6E8A-4147-A177-3AD203B41FA5}">
                      <a16:colId xmlns:a16="http://schemas.microsoft.com/office/drawing/2014/main" val="20001"/>
                    </a:ext>
                  </a:extLst>
                </a:gridCol>
              </a:tblGrid>
              <a:tr h="333375">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000" b="0" i="0" u="none" strike="noStrike" cap="none" normalizeH="0" baseline="0" dirty="0">
                          <a:ln>
                            <a:noFill/>
                          </a:ln>
                          <a:solidFill>
                            <a:schemeClr val="tx1"/>
                          </a:solidFill>
                          <a:effectLst/>
                          <a:latin typeface="Times New Roman" pitchFamily="18" charset="0"/>
                        </a:rPr>
                        <a:t>1</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CCFFFF"/>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000" b="0" i="0" u="none" strike="noStrike" cap="none" normalizeH="0" baseline="0" dirty="0">
                          <a:ln>
                            <a:noFill/>
                          </a:ln>
                          <a:solidFill>
                            <a:schemeClr val="tx1"/>
                          </a:solidFill>
                          <a:effectLst/>
                          <a:latin typeface="Times New Roman" pitchFamily="18" charset="0"/>
                        </a:rPr>
                        <a:t>Varebilen ble solgt 30.6.20x1 for 75 000 kroner. Varebilen kostet 200 000 kroner i innkjøp. Ved kjøpet var økonomisk levetid beregnet til 5 år og utrangeringsverdi (restverdi) ved utløpet av levetiden var beregnet til 50 000 kroner. Bedriften bruker en lineær avskrivningsplan i regnskapet.</a:t>
                      </a:r>
                    </a:p>
                  </a:txBody>
                  <a:tcPr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CCFFFF"/>
                    </a:solidFill>
                  </a:tcPr>
                </a:tc>
                <a:extLst>
                  <a:ext uri="{0D108BD9-81ED-4DB2-BD59-A6C34878D82A}">
                    <a16:rowId xmlns:a16="http://schemas.microsoft.com/office/drawing/2014/main" val="10000"/>
                  </a:ext>
                </a:extLst>
              </a:tr>
              <a:tr h="333375">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000" b="0" i="0" u="none" strike="noStrike" cap="none" normalizeH="0" baseline="0">
                          <a:ln>
                            <a:noFill/>
                          </a:ln>
                          <a:solidFill>
                            <a:schemeClr val="tx1"/>
                          </a:solidFill>
                          <a:effectLst/>
                          <a:latin typeface="Times New Roman" pitchFamily="18" charset="0"/>
                        </a:rPr>
                        <a:t>2</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CCFFFF"/>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000" b="0" i="0" u="none" strike="noStrike" cap="none" normalizeH="0" baseline="0" dirty="0">
                          <a:ln>
                            <a:noFill/>
                          </a:ln>
                          <a:solidFill>
                            <a:schemeClr val="tx1"/>
                          </a:solidFill>
                          <a:effectLst/>
                          <a:latin typeface="Times New Roman" pitchFamily="18" charset="0"/>
                        </a:rPr>
                        <a:t>Inventaret kostet 160 000 kroner i innkjøp. Avskrivningssatsen er 25 %.</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CCFFFF"/>
                    </a:solidFill>
                  </a:tcPr>
                </a:tc>
                <a:extLst>
                  <a:ext uri="{0D108BD9-81ED-4DB2-BD59-A6C34878D82A}">
                    <a16:rowId xmlns:a16="http://schemas.microsoft.com/office/drawing/2014/main" val="10001"/>
                  </a:ext>
                </a:extLst>
              </a:tr>
              <a:tr h="334963">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000" b="0" i="0" u="none" strike="noStrike" cap="none" normalizeH="0" baseline="0">
                          <a:ln>
                            <a:noFill/>
                          </a:ln>
                          <a:solidFill>
                            <a:schemeClr val="tx1"/>
                          </a:solidFill>
                          <a:effectLst/>
                          <a:latin typeface="Times New Roman" pitchFamily="18" charset="0"/>
                        </a:rPr>
                        <a:t>3</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CCFFFF"/>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000" b="0" i="0" u="none" strike="noStrike" cap="none" normalizeH="0" baseline="0" dirty="0">
                          <a:ln>
                            <a:noFill/>
                          </a:ln>
                          <a:solidFill>
                            <a:schemeClr val="tx1"/>
                          </a:solidFill>
                          <a:effectLst/>
                          <a:latin typeface="Times New Roman" pitchFamily="18" charset="0"/>
                        </a:rPr>
                        <a:t>Bedriften har foretatt varetelling per 31.12.20x1. Varetellingslistene viste en samlet kostpris på 370 000 kroner. Varer opptalt til 50 000 kroner kan kun selges for 30 000 kroner. Varelageret vurderes etter laveste verdis prinsipp.</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CCFFFF"/>
                    </a:solidFill>
                  </a:tcPr>
                </a:tc>
                <a:extLst>
                  <a:ext uri="{0D108BD9-81ED-4DB2-BD59-A6C34878D82A}">
                    <a16:rowId xmlns:a16="http://schemas.microsoft.com/office/drawing/2014/main" val="10002"/>
                  </a:ext>
                </a:extLst>
              </a:tr>
              <a:tr h="360363">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000" b="0" i="0" u="none" strike="noStrike" cap="none" normalizeH="0" baseline="0">
                          <a:ln>
                            <a:noFill/>
                          </a:ln>
                          <a:solidFill>
                            <a:schemeClr val="tx1"/>
                          </a:solidFill>
                          <a:effectLst/>
                          <a:latin typeface="Times New Roman" pitchFamily="18" charset="0"/>
                        </a:rPr>
                        <a:t>4</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CCFFFF"/>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000" b="0" i="0" u="none" strike="noStrike" cap="none" normalizeH="0" baseline="0" dirty="0">
                          <a:ln>
                            <a:noFill/>
                          </a:ln>
                          <a:solidFill>
                            <a:schemeClr val="tx1"/>
                          </a:solidFill>
                          <a:effectLst/>
                          <a:latin typeface="Times New Roman" pitchFamily="18" charset="0"/>
                        </a:rPr>
                        <a:t>En av kundene B. Lakk er konkurs. Utestående krav er på 10 400 kroner. Det eksisterer ikke usikkerhet knyttet til vurdering av de øvrige fordringene.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CCFFFF"/>
                    </a:solidFill>
                  </a:tcPr>
                </a:tc>
                <a:extLst>
                  <a:ext uri="{0D108BD9-81ED-4DB2-BD59-A6C34878D82A}">
                    <a16:rowId xmlns:a16="http://schemas.microsoft.com/office/drawing/2014/main" val="10003"/>
                  </a:ext>
                </a:extLst>
              </a:tr>
              <a:tr h="379413">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000" b="0" i="0" u="none" strike="noStrike" cap="none" normalizeH="0" baseline="0">
                          <a:ln>
                            <a:noFill/>
                          </a:ln>
                          <a:solidFill>
                            <a:schemeClr val="tx1"/>
                          </a:solidFill>
                          <a:effectLst/>
                          <a:latin typeface="Times New Roman" pitchFamily="18" charset="0"/>
                        </a:rPr>
                        <a:t>5</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rgbClr val="CCFFFF"/>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000" b="0" i="0" u="none" strike="noStrike" cap="none" normalizeH="0" baseline="0" dirty="0">
                          <a:ln>
                            <a:noFill/>
                          </a:ln>
                          <a:solidFill>
                            <a:schemeClr val="tx1"/>
                          </a:solidFill>
                          <a:effectLst/>
                          <a:latin typeface="Times New Roman" pitchFamily="18" charset="0"/>
                        </a:rPr>
                        <a:t>Husleie er på 10 000 kroner per måned. Husleien betales på forskudd for to måneder.</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rgbClr val="CCFFFF"/>
                    </a:solid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 name="Plassholder for bunntekst 1"/>
          <p:cNvSpPr>
            <a:spLocks noGrp="1"/>
          </p:cNvSpPr>
          <p:nvPr>
            <p:ph type="ftr" sz="quarter" idx="11"/>
          </p:nvPr>
        </p:nvSpPr>
        <p:spPr/>
        <p:txBody>
          <a:bodyPr/>
          <a:lstStyle/>
          <a:p>
            <a:r>
              <a:rPr lang="nb-NO"/>
              <a:t>Case - Olsen Handel AS</a:t>
            </a:r>
          </a:p>
        </p:txBody>
      </p:sp>
      <p:sp>
        <p:nvSpPr>
          <p:cNvPr id="29" name="Plassholder for lysbildenummer 2"/>
          <p:cNvSpPr>
            <a:spLocks noGrp="1"/>
          </p:cNvSpPr>
          <p:nvPr>
            <p:ph type="sldNum" sz="quarter" idx="12"/>
          </p:nvPr>
        </p:nvSpPr>
        <p:spPr/>
        <p:txBody>
          <a:bodyPr/>
          <a:lstStyle/>
          <a:p>
            <a:fld id="{C6BE67AB-8A95-40E8-B13C-85F77C5E6487}" type="slidenum">
              <a:rPr lang="nb-NO"/>
              <a:pPr/>
              <a:t>5</a:t>
            </a:fld>
            <a:endParaRPr lang="nb-NO"/>
          </a:p>
        </p:txBody>
      </p:sp>
      <p:graphicFrame>
        <p:nvGraphicFramePr>
          <p:cNvPr id="109606" name="Group 38"/>
          <p:cNvGraphicFramePr>
            <a:graphicFrameLocks noGrp="1"/>
          </p:cNvGraphicFramePr>
          <p:nvPr>
            <p:extLst>
              <p:ext uri="{D42A27DB-BD31-4B8C-83A1-F6EECF244321}">
                <p14:modId xmlns:p14="http://schemas.microsoft.com/office/powerpoint/2010/main" val="1502952213"/>
              </p:ext>
            </p:extLst>
          </p:nvPr>
        </p:nvGraphicFramePr>
        <p:xfrm>
          <a:off x="250825" y="1125538"/>
          <a:ext cx="8686800" cy="4907280"/>
        </p:xfrm>
        <a:graphic>
          <a:graphicData uri="http://schemas.openxmlformats.org/drawingml/2006/table">
            <a:tbl>
              <a:tblPr/>
              <a:tblGrid>
                <a:gridCol w="457200">
                  <a:extLst>
                    <a:ext uri="{9D8B030D-6E8A-4147-A177-3AD203B41FA5}">
                      <a16:colId xmlns:a16="http://schemas.microsoft.com/office/drawing/2014/main" val="20000"/>
                    </a:ext>
                  </a:extLst>
                </a:gridCol>
                <a:gridCol w="8229600">
                  <a:extLst>
                    <a:ext uri="{9D8B030D-6E8A-4147-A177-3AD203B41FA5}">
                      <a16:colId xmlns:a16="http://schemas.microsoft.com/office/drawing/2014/main" val="20001"/>
                    </a:ext>
                  </a:extLst>
                </a:gridCol>
              </a:tblGrid>
              <a:tr h="333375">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000" b="0" i="0" u="none" strike="noStrike" cap="none" normalizeH="0" baseline="0" dirty="0">
                          <a:ln>
                            <a:noFill/>
                          </a:ln>
                          <a:solidFill>
                            <a:schemeClr val="tx1"/>
                          </a:solidFill>
                          <a:effectLst/>
                          <a:latin typeface="Times New Roman" pitchFamily="18" charset="0"/>
                        </a:rPr>
                        <a:t>6</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CCFFFF"/>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000" b="0" i="0" u="none" strike="noStrike" cap="none" normalizeH="0" baseline="0" dirty="0">
                          <a:ln>
                            <a:noFill/>
                          </a:ln>
                          <a:solidFill>
                            <a:schemeClr val="tx1"/>
                          </a:solidFill>
                          <a:effectLst/>
                          <a:latin typeface="Times New Roman" pitchFamily="18" charset="0"/>
                        </a:rPr>
                        <a:t>Aksjene regnes som en kortsiktig investering og vurderes etter markedsverdiprinsippet. Bokført verdi tilsvarer kostpris. </a:t>
                      </a:r>
                      <a:br>
                        <a:rPr kumimoji="0" lang="nb-NO" sz="2000" b="0" i="0" u="none" strike="noStrike" cap="none" normalizeH="0" baseline="0" dirty="0">
                          <a:ln>
                            <a:noFill/>
                          </a:ln>
                          <a:solidFill>
                            <a:schemeClr val="tx1"/>
                          </a:solidFill>
                          <a:effectLst/>
                          <a:latin typeface="Times New Roman" pitchFamily="18" charset="0"/>
                        </a:rPr>
                      </a:br>
                      <a:r>
                        <a:rPr kumimoji="0" lang="nb-NO" sz="2000" b="0" i="0" u="none" strike="noStrike" cap="none" normalizeH="0" baseline="0" dirty="0">
                          <a:ln>
                            <a:noFill/>
                          </a:ln>
                          <a:solidFill>
                            <a:schemeClr val="tx1"/>
                          </a:solidFill>
                          <a:effectLst/>
                          <a:latin typeface="Times New Roman" pitchFamily="18" charset="0"/>
                        </a:rPr>
                        <a:t>Virkelig verdi per 31.12.20x1 er på 21 000 kroner. </a:t>
                      </a:r>
                    </a:p>
                  </a:txBody>
                  <a:tcPr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CCFFFF"/>
                    </a:solidFill>
                  </a:tcPr>
                </a:tc>
                <a:extLst>
                  <a:ext uri="{0D108BD9-81ED-4DB2-BD59-A6C34878D82A}">
                    <a16:rowId xmlns:a16="http://schemas.microsoft.com/office/drawing/2014/main" val="10000"/>
                  </a:ext>
                </a:extLst>
              </a:tr>
              <a:tr h="333375">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000" b="0" i="0" u="none" strike="noStrike" cap="none" normalizeH="0" baseline="0">
                          <a:ln>
                            <a:noFill/>
                          </a:ln>
                          <a:solidFill>
                            <a:schemeClr val="tx1"/>
                          </a:solidFill>
                          <a:effectLst/>
                          <a:latin typeface="Times New Roman" pitchFamily="18" charset="0"/>
                        </a:rPr>
                        <a:t>7</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CCFFFF"/>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000" b="0" i="0" u="none" strike="noStrike" cap="none" normalizeH="0" baseline="0" dirty="0">
                          <a:ln>
                            <a:noFill/>
                          </a:ln>
                          <a:solidFill>
                            <a:schemeClr val="tx1"/>
                          </a:solidFill>
                          <a:effectLst/>
                          <a:latin typeface="Times New Roman" pitchFamily="18" charset="0"/>
                        </a:rPr>
                        <a:t>Bankinnskudd (folie). Kontoutskriften fra banken viser en saldo på 113 000 kroner inklusive opptjente, ikke bokførte renter per 31.12.20x1. </a:t>
                      </a:r>
                    </a:p>
                  </a:txBody>
                  <a:tcPr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CCFFFF"/>
                    </a:solidFill>
                  </a:tcPr>
                </a:tc>
                <a:extLst>
                  <a:ext uri="{0D108BD9-81ED-4DB2-BD59-A6C34878D82A}">
                    <a16:rowId xmlns:a16="http://schemas.microsoft.com/office/drawing/2014/main" val="10001"/>
                  </a:ext>
                </a:extLst>
              </a:tr>
              <a:tr h="333375">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000" b="0" i="0" u="none" strike="noStrike" cap="none" normalizeH="0" baseline="0">
                          <a:ln>
                            <a:noFill/>
                          </a:ln>
                          <a:solidFill>
                            <a:schemeClr val="tx1"/>
                          </a:solidFill>
                          <a:effectLst/>
                          <a:latin typeface="Times New Roman" pitchFamily="18" charset="0"/>
                        </a:rPr>
                        <a:t>8</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CCFFFF"/>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000" b="0" i="0" u="none" strike="noStrike" cap="none" normalizeH="0" baseline="0" dirty="0">
                          <a:ln>
                            <a:noFill/>
                          </a:ln>
                          <a:solidFill>
                            <a:schemeClr val="tx1"/>
                          </a:solidFill>
                          <a:effectLst/>
                          <a:latin typeface="Times New Roman" pitchFamily="18" charset="0"/>
                        </a:rPr>
                        <a:t>Kassakredittkontoen. Kontoutskriften per 31.12.20x1 viser en saldo på 32 938 kroner inklusive påløpne, ikke bokførte renter.</a:t>
                      </a:r>
                    </a:p>
                  </a:txBody>
                  <a:tcPr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CCFFFF"/>
                    </a:solidFill>
                  </a:tcPr>
                </a:tc>
                <a:extLst>
                  <a:ext uri="{0D108BD9-81ED-4DB2-BD59-A6C34878D82A}">
                    <a16:rowId xmlns:a16="http://schemas.microsoft.com/office/drawing/2014/main" val="10002"/>
                  </a:ext>
                </a:extLst>
              </a:tr>
              <a:tr h="333375">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000" b="0" i="0" u="none" strike="noStrike" cap="none" normalizeH="0" baseline="0">
                          <a:ln>
                            <a:noFill/>
                          </a:ln>
                          <a:solidFill>
                            <a:schemeClr val="tx1"/>
                          </a:solidFill>
                          <a:effectLst/>
                          <a:latin typeface="Times New Roman" pitchFamily="18" charset="0"/>
                        </a:rPr>
                        <a:t>9</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CCFFFF"/>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000" b="0" i="0" u="none" strike="noStrike" cap="none" normalizeH="0" baseline="0" dirty="0">
                          <a:ln>
                            <a:noFill/>
                          </a:ln>
                          <a:solidFill>
                            <a:schemeClr val="tx1"/>
                          </a:solidFill>
                          <a:effectLst/>
                          <a:latin typeface="Times New Roman" pitchFamily="18" charset="0"/>
                        </a:rPr>
                        <a:t>Lån Finansbanken. Rentesatsen er 10 % per år. Rentene betales på etterskudd. Renter og avdrag betales to ganger per år, senest 1. oktober 20x1. </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CCFFFF"/>
                    </a:solidFill>
                  </a:tcPr>
                </a:tc>
                <a:extLst>
                  <a:ext uri="{0D108BD9-81ED-4DB2-BD59-A6C34878D82A}">
                    <a16:rowId xmlns:a16="http://schemas.microsoft.com/office/drawing/2014/main" val="10003"/>
                  </a:ext>
                </a:extLst>
              </a:tr>
              <a:tr h="334963">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000" b="0" i="0" u="none" strike="noStrike" cap="none" normalizeH="0" baseline="0">
                          <a:ln>
                            <a:noFill/>
                          </a:ln>
                          <a:solidFill>
                            <a:schemeClr val="tx1"/>
                          </a:solidFill>
                          <a:effectLst/>
                          <a:latin typeface="Times New Roman" pitchFamily="18" charset="0"/>
                        </a:rPr>
                        <a:t>10</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CCFFFF"/>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000" b="0" i="0" u="none" strike="noStrike" cap="none" normalizeH="0" baseline="0" dirty="0">
                          <a:ln>
                            <a:noFill/>
                          </a:ln>
                          <a:solidFill>
                            <a:schemeClr val="tx1"/>
                          </a:solidFill>
                          <a:effectLst/>
                          <a:latin typeface="Times New Roman" pitchFamily="18" charset="0"/>
                        </a:rPr>
                        <a:t>Påløpt, ikke betalt lønn til ansatte per 31.12.20x1 er 5 000 kroner.</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CCFFFF"/>
                    </a:solidFill>
                  </a:tcPr>
                </a:tc>
                <a:extLst>
                  <a:ext uri="{0D108BD9-81ED-4DB2-BD59-A6C34878D82A}">
                    <a16:rowId xmlns:a16="http://schemas.microsoft.com/office/drawing/2014/main" val="10004"/>
                  </a:ext>
                </a:extLst>
              </a:tr>
              <a:tr h="360363">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000" b="0" i="0" u="none" strike="noStrike" cap="none" normalizeH="0" baseline="0">
                          <a:ln>
                            <a:noFill/>
                          </a:ln>
                          <a:solidFill>
                            <a:schemeClr val="tx1"/>
                          </a:solidFill>
                          <a:effectLst/>
                          <a:latin typeface="Times New Roman" pitchFamily="18" charset="0"/>
                        </a:rPr>
                        <a:t>11</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CCFFFF"/>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000" b="0" i="0" u="none" strike="noStrike" cap="none" normalizeH="0" baseline="0" dirty="0">
                          <a:ln>
                            <a:noFill/>
                          </a:ln>
                          <a:solidFill>
                            <a:schemeClr val="tx1"/>
                          </a:solidFill>
                          <a:effectLst/>
                          <a:latin typeface="Times New Roman" pitchFamily="18" charset="0"/>
                        </a:rPr>
                        <a:t>De ansatte har krav på 5 ukers ferie. Ordinær lønn per måned er 55 000 kroner. </a:t>
                      </a:r>
                      <a:r>
                        <a:rPr kumimoji="0" lang="nb-NO" sz="2000" b="0" i="0" u="none" strike="noStrike" cap="none" normalizeH="0" baseline="0" dirty="0" err="1">
                          <a:ln>
                            <a:noFill/>
                          </a:ln>
                          <a:solidFill>
                            <a:schemeClr val="tx1"/>
                          </a:solidFill>
                          <a:effectLst/>
                          <a:latin typeface="Times New Roman" pitchFamily="18" charset="0"/>
                        </a:rPr>
                        <a:t>Påløpne</a:t>
                      </a:r>
                      <a:r>
                        <a:rPr kumimoji="0" lang="nb-NO" sz="2000" b="0" i="0" u="none" strike="noStrike" cap="none" normalizeH="0" baseline="0" dirty="0">
                          <a:ln>
                            <a:noFill/>
                          </a:ln>
                          <a:solidFill>
                            <a:schemeClr val="tx1"/>
                          </a:solidFill>
                          <a:effectLst/>
                          <a:latin typeface="Times New Roman" pitchFamily="18" charset="0"/>
                        </a:rPr>
                        <a:t> feriepenger og skyldig arbeidsgiveravgift for desember er ikke bokført. Feriepenger beregnes etter en sats på 12 %.</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CCFFFF"/>
                    </a:solidFill>
                  </a:tcPr>
                </a:tc>
                <a:extLst>
                  <a:ext uri="{0D108BD9-81ED-4DB2-BD59-A6C34878D82A}">
                    <a16:rowId xmlns:a16="http://schemas.microsoft.com/office/drawing/2014/main" val="10005"/>
                  </a:ext>
                </a:extLst>
              </a:tr>
              <a:tr h="360363">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000" b="0" i="0" u="none" strike="noStrike" cap="none" normalizeH="0" baseline="0">
                          <a:ln>
                            <a:noFill/>
                          </a:ln>
                          <a:solidFill>
                            <a:schemeClr val="tx1"/>
                          </a:solidFill>
                          <a:effectLst/>
                          <a:latin typeface="Times New Roman" pitchFamily="18" charset="0"/>
                        </a:rPr>
                        <a:t>12</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rgbClr val="CCFFFF"/>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000" b="0" i="0" u="none" strike="noStrike" cap="none" normalizeH="0" baseline="0" dirty="0">
                          <a:ln>
                            <a:noFill/>
                          </a:ln>
                          <a:solidFill>
                            <a:schemeClr val="tx1"/>
                          </a:solidFill>
                          <a:effectLst/>
                          <a:latin typeface="Times New Roman" pitchFamily="18" charset="0"/>
                        </a:rPr>
                        <a:t>Arbeidsgiveravgift beregnes etter en sats på 14,1 %. </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rgbClr val="CCFFFF"/>
                    </a:solidFill>
                  </a:tcPr>
                </a:tc>
                <a:extLst>
                  <a:ext uri="{0D108BD9-81ED-4DB2-BD59-A6C34878D82A}">
                    <a16:rowId xmlns:a16="http://schemas.microsoft.com/office/drawing/2014/main" val="10006"/>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 name="Plassholder for bunntekst 1"/>
          <p:cNvSpPr>
            <a:spLocks noGrp="1"/>
          </p:cNvSpPr>
          <p:nvPr>
            <p:ph type="ftr" sz="quarter" idx="11"/>
          </p:nvPr>
        </p:nvSpPr>
        <p:spPr/>
        <p:txBody>
          <a:bodyPr/>
          <a:lstStyle/>
          <a:p>
            <a:r>
              <a:rPr lang="nb-NO"/>
              <a:t>Case - Olsen Handel AS</a:t>
            </a:r>
          </a:p>
        </p:txBody>
      </p:sp>
      <p:sp>
        <p:nvSpPr>
          <p:cNvPr id="26" name="Plassholder for lysbildenummer 2"/>
          <p:cNvSpPr>
            <a:spLocks noGrp="1"/>
          </p:cNvSpPr>
          <p:nvPr>
            <p:ph type="sldNum" sz="quarter" idx="12"/>
          </p:nvPr>
        </p:nvSpPr>
        <p:spPr/>
        <p:txBody>
          <a:bodyPr/>
          <a:lstStyle/>
          <a:p>
            <a:fld id="{6DD663D4-B988-4E6D-8C55-D496579200B8}" type="slidenum">
              <a:rPr lang="nb-NO"/>
              <a:pPr/>
              <a:t>6</a:t>
            </a:fld>
            <a:endParaRPr lang="nb-NO"/>
          </a:p>
        </p:txBody>
      </p:sp>
      <p:graphicFrame>
        <p:nvGraphicFramePr>
          <p:cNvPr id="110617" name="Group 25"/>
          <p:cNvGraphicFramePr>
            <a:graphicFrameLocks noGrp="1"/>
          </p:cNvGraphicFramePr>
          <p:nvPr>
            <p:extLst>
              <p:ext uri="{D42A27DB-BD31-4B8C-83A1-F6EECF244321}">
                <p14:modId xmlns:p14="http://schemas.microsoft.com/office/powerpoint/2010/main" val="3549378424"/>
              </p:ext>
            </p:extLst>
          </p:nvPr>
        </p:nvGraphicFramePr>
        <p:xfrm>
          <a:off x="250825" y="333375"/>
          <a:ext cx="8686800" cy="5943600"/>
        </p:xfrm>
        <a:graphic>
          <a:graphicData uri="http://schemas.openxmlformats.org/drawingml/2006/table">
            <a:tbl>
              <a:tblPr/>
              <a:tblGrid>
                <a:gridCol w="457200">
                  <a:extLst>
                    <a:ext uri="{9D8B030D-6E8A-4147-A177-3AD203B41FA5}">
                      <a16:colId xmlns:a16="http://schemas.microsoft.com/office/drawing/2014/main" val="20000"/>
                    </a:ext>
                  </a:extLst>
                </a:gridCol>
                <a:gridCol w="8229600">
                  <a:extLst>
                    <a:ext uri="{9D8B030D-6E8A-4147-A177-3AD203B41FA5}">
                      <a16:colId xmlns:a16="http://schemas.microsoft.com/office/drawing/2014/main" val="20001"/>
                    </a:ext>
                  </a:extLst>
                </a:gridCol>
              </a:tblGrid>
              <a:tr h="431800">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000" b="0" i="0" u="none" strike="noStrike" cap="none" normalizeH="0" baseline="0" dirty="0">
                          <a:ln>
                            <a:noFill/>
                          </a:ln>
                          <a:solidFill>
                            <a:schemeClr val="tx1"/>
                          </a:solidFill>
                          <a:effectLst/>
                          <a:latin typeface="Times New Roman" pitchFamily="18" charset="0"/>
                        </a:rPr>
                        <a:t>13</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CCFFFF"/>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000" b="0" i="0" u="none" strike="noStrike" cap="none" normalizeH="0" baseline="0" dirty="0">
                          <a:ln>
                            <a:noFill/>
                          </a:ln>
                          <a:solidFill>
                            <a:schemeClr val="tx1"/>
                          </a:solidFill>
                          <a:effectLst/>
                          <a:latin typeface="Times New Roman" pitchFamily="18" charset="0"/>
                        </a:rPr>
                        <a:t>Skattesatsen er på 22 %. </a:t>
                      </a:r>
                    </a:p>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Char char="§"/>
                        <a:tabLst/>
                      </a:pPr>
                      <a:r>
                        <a:rPr kumimoji="0" lang="nb-NO" sz="2000" b="0" i="0" u="none" strike="noStrike" cap="none" normalizeH="0" baseline="0" dirty="0">
                          <a:ln>
                            <a:noFill/>
                          </a:ln>
                          <a:solidFill>
                            <a:schemeClr val="tx1"/>
                          </a:solidFill>
                          <a:effectLst/>
                          <a:latin typeface="Times New Roman" pitchFamily="18" charset="0"/>
                        </a:rPr>
                        <a:t> Gevinst (tap) ved salg av aksjer er skattefritt (ikke fradragsberettiget). Bokført verdiendring på en aksje (jf. moment 6) regnes som en permanent resultatforskjell.</a:t>
                      </a:r>
                    </a:p>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Char char="§"/>
                        <a:tabLst/>
                      </a:pPr>
                      <a:r>
                        <a:rPr kumimoji="0" lang="nb-NO" sz="2000" b="0" i="0" u="none" strike="noStrike" cap="none" normalizeH="0" baseline="0" dirty="0">
                          <a:ln>
                            <a:noFill/>
                          </a:ln>
                          <a:solidFill>
                            <a:schemeClr val="tx1"/>
                          </a:solidFill>
                          <a:effectLst/>
                          <a:latin typeface="Times New Roman" pitchFamily="18" charset="0"/>
                        </a:rPr>
                        <a:t>I årets regnskap er det kostnadsført 2 600 kroner i representasjonsutgifter. Beløpet er ikke fradragsberettiget ved inntektsligningen (og regnes som en permanent resultatforskjell). </a:t>
                      </a:r>
                    </a:p>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Char char="§"/>
                        <a:tabLst/>
                      </a:pPr>
                      <a:r>
                        <a:rPr kumimoji="0" lang="nb-NO" sz="2000" b="0" i="0" u="none" strike="noStrike" cap="none" normalizeH="0" baseline="0" dirty="0">
                          <a:ln>
                            <a:noFill/>
                          </a:ln>
                          <a:solidFill>
                            <a:schemeClr val="tx1"/>
                          </a:solidFill>
                          <a:effectLst/>
                          <a:latin typeface="Times New Roman" pitchFamily="18" charset="0"/>
                        </a:rPr>
                        <a:t>Utsatt skatt eller utsatt skattefordel per 31.12.20x1. Skatteøkende midlertidig forskjell er 100 000 kroner per 1. januar og 90 000 kroner per 31. desember.</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CCFFFF"/>
                    </a:solidFill>
                  </a:tcPr>
                </a:tc>
                <a:extLst>
                  <a:ext uri="{0D108BD9-81ED-4DB2-BD59-A6C34878D82A}">
                    <a16:rowId xmlns:a16="http://schemas.microsoft.com/office/drawing/2014/main" val="10000"/>
                  </a:ext>
                </a:extLst>
              </a:tr>
              <a:tr h="379413">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000" b="0" i="0" u="none" strike="noStrike" cap="none" normalizeH="0" baseline="0">
                          <a:ln>
                            <a:noFill/>
                          </a:ln>
                          <a:solidFill>
                            <a:schemeClr val="tx1"/>
                          </a:solidFill>
                          <a:effectLst/>
                          <a:latin typeface="Times New Roman" pitchFamily="18" charset="0"/>
                        </a:rPr>
                        <a:t>14</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000" b="0" i="0" u="none" strike="noStrike" cap="none" normalizeH="0" baseline="0" dirty="0">
                          <a:ln>
                            <a:noFill/>
                          </a:ln>
                          <a:solidFill>
                            <a:schemeClr val="tx1"/>
                          </a:solidFill>
                          <a:effectLst/>
                          <a:latin typeface="Times New Roman" pitchFamily="18" charset="0"/>
                        </a:rPr>
                        <a:t>Aksjekapitalen består av 100 aksjer pålydende 1 000 kroner. </a:t>
                      </a:r>
                    </a:p>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000" b="0" i="0" u="none" strike="noStrike" cap="none" normalizeH="0" baseline="0" dirty="0">
                          <a:ln>
                            <a:noFill/>
                          </a:ln>
                          <a:solidFill>
                            <a:schemeClr val="tx1"/>
                          </a:solidFill>
                          <a:effectLst/>
                          <a:latin typeface="Times New Roman" pitchFamily="18" charset="0"/>
                        </a:rPr>
                        <a:t>Per Olsen ønsker om mulig å utdele 20 % av aksjekapitalen </a:t>
                      </a:r>
                      <a:br>
                        <a:rPr kumimoji="0" lang="nb-NO" sz="2000" b="0" i="0" u="none" strike="noStrike" cap="none" normalizeH="0" baseline="0" dirty="0">
                          <a:ln>
                            <a:noFill/>
                          </a:ln>
                          <a:solidFill>
                            <a:schemeClr val="tx1"/>
                          </a:solidFill>
                          <a:effectLst/>
                          <a:latin typeface="Times New Roman" pitchFamily="18" charset="0"/>
                        </a:rPr>
                      </a:br>
                      <a:r>
                        <a:rPr kumimoji="0" lang="nb-NO" sz="2000" b="0" i="0" u="none" strike="noStrike" cap="none" normalizeH="0" baseline="0" dirty="0">
                          <a:ln>
                            <a:noFill/>
                          </a:ln>
                          <a:solidFill>
                            <a:schemeClr val="tx1"/>
                          </a:solidFill>
                          <a:effectLst/>
                          <a:latin typeface="Times New Roman" pitchFamily="18" charset="0"/>
                        </a:rPr>
                        <a:t>(200 kroner per aksje) i aksjeutbytte.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extLst>
                  <a:ext uri="{0D108BD9-81ED-4DB2-BD59-A6C34878D82A}">
                    <a16:rowId xmlns:a16="http://schemas.microsoft.com/office/drawing/2014/main" val="10001"/>
                  </a:ext>
                </a:extLst>
              </a:tr>
              <a:tr h="244475">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000" b="0" i="0" u="none" strike="noStrike" cap="none" normalizeH="0" baseline="0">
                          <a:ln>
                            <a:noFill/>
                          </a:ln>
                          <a:solidFill>
                            <a:schemeClr val="tx1"/>
                          </a:solidFill>
                          <a:effectLst/>
                          <a:latin typeface="Times New Roman" pitchFamily="18" charset="0"/>
                        </a:rPr>
                        <a:t>15</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solidFill>
                      <a:srgbClr val="CCFFFF"/>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000" b="0" i="0" u="none" strike="noStrike" cap="none" normalizeH="0" baseline="0" dirty="0">
                          <a:ln>
                            <a:noFill/>
                          </a:ln>
                          <a:solidFill>
                            <a:schemeClr val="tx1"/>
                          </a:solidFill>
                          <a:effectLst/>
                          <a:latin typeface="Times New Roman" pitchFamily="18" charset="0"/>
                        </a:rPr>
                        <a:t>Resultatdisponering. </a:t>
                      </a:r>
                    </a:p>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000" b="0" i="0" u="none" strike="noStrike" cap="none" normalizeH="0" baseline="0" dirty="0">
                          <a:ln>
                            <a:noFill/>
                          </a:ln>
                          <a:solidFill>
                            <a:schemeClr val="tx1"/>
                          </a:solidFill>
                          <a:effectLst/>
                          <a:latin typeface="Times New Roman" pitchFamily="18" charset="0"/>
                        </a:rPr>
                        <a:t>Årets resultat (etter avsetning til utbytte) avsettes til annen egenkapital eventuelt overføres til udekket tap dersom resultatet viser underskudd.</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solidFill>
                      <a:srgbClr val="CCFFFF"/>
                    </a:solidFill>
                  </a:tcPr>
                </a:tc>
                <a:extLst>
                  <a:ext uri="{0D108BD9-81ED-4DB2-BD59-A6C34878D82A}">
                    <a16:rowId xmlns:a16="http://schemas.microsoft.com/office/drawing/2014/main" val="10002"/>
                  </a:ext>
                </a:extLst>
              </a:tr>
              <a:tr h="244475">
                <a:tc gridSpan="2">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000" b="1" i="0" u="none" strike="noStrike" cap="none" normalizeH="0" baseline="0">
                          <a:ln>
                            <a:noFill/>
                          </a:ln>
                          <a:solidFill>
                            <a:schemeClr val="tx1"/>
                          </a:solidFill>
                          <a:effectLst/>
                          <a:latin typeface="Times New Roman" pitchFamily="18" charset="0"/>
                        </a:rPr>
                        <a:t>Spørsmål b:</a:t>
                      </a:r>
                    </a:p>
                  </a:txBody>
                  <a:tcPr horzOverflow="overflow">
                    <a:lnL cap="flat">
                      <a:noFill/>
                    </a:lnL>
                    <a:lnR cap="flat">
                      <a:noFill/>
                    </a:lnR>
                    <a:lnT w="12700" cap="flat" cmpd="sng" algn="ctr">
                      <a:solidFill>
                        <a:schemeClr val="tx1"/>
                      </a:solidFill>
                      <a:prstDash val="solid"/>
                      <a:round/>
                      <a:headEnd type="none" w="sm" len="sm"/>
                      <a:tailEnd type="none" w="sm" len="sm"/>
                    </a:lnT>
                    <a:lnB>
                      <a:noFill/>
                    </a:lnB>
                    <a:lnTlToBr>
                      <a:noFill/>
                    </a:lnTlToBr>
                    <a:lnBlToTr>
                      <a:noFill/>
                    </a:lnBlToTr>
                    <a:noFill/>
                  </a:tcPr>
                </a:tc>
                <a:tc hMerge="1">
                  <a:txBody>
                    <a:bodyPr/>
                    <a:lstStyle/>
                    <a:p>
                      <a:endParaRPr lang="nb-NO"/>
                    </a:p>
                  </a:txBody>
                  <a:tcPr/>
                </a:tc>
                <a:extLst>
                  <a:ext uri="{0D108BD9-81ED-4DB2-BD59-A6C34878D82A}">
                    <a16:rowId xmlns:a16="http://schemas.microsoft.com/office/drawing/2014/main" val="10003"/>
                  </a:ext>
                </a:extLst>
              </a:tr>
              <a:tr h="244475">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000" b="0" i="0" u="none" strike="noStrike" cap="none" normalizeH="0" baseline="0">
                        <a:ln>
                          <a:noFill/>
                        </a:ln>
                        <a:solidFill>
                          <a:schemeClr val="tx1"/>
                        </a:solidFill>
                        <a:effectLst/>
                        <a:latin typeface="Times New Roman" pitchFamily="18" charset="0"/>
                      </a:endParaRPr>
                    </a:p>
                  </a:txBody>
                  <a:tcPr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000" b="0" i="0" u="none" strike="noStrike" cap="none" normalizeH="0" baseline="0" dirty="0">
                          <a:ln>
                            <a:noFill/>
                          </a:ln>
                          <a:solidFill>
                            <a:schemeClr val="tx1"/>
                          </a:solidFill>
                          <a:effectLst/>
                          <a:latin typeface="Times New Roman" pitchFamily="18" charset="0"/>
                        </a:rPr>
                        <a:t>Hva kunne maksimalt ha vært avsatt til utbytte i årets regnskap?</a:t>
                      </a:r>
                    </a:p>
                  </a:txBody>
                  <a:tcPr horzOverflow="overflow">
                    <a:lnL>
                      <a:noFill/>
                    </a:lnL>
                    <a:lnR cap="flat">
                      <a:noFill/>
                    </a:lnR>
                    <a:lnT>
                      <a:noFill/>
                    </a:lnT>
                    <a:lnB cap="flat">
                      <a:noFill/>
                    </a:lnB>
                    <a:lnTlToBr>
                      <a:noFill/>
                    </a:lnTlToBr>
                    <a:lnBlToTr>
                      <a:noFill/>
                    </a:lnBlToTr>
                    <a:no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r>
              <a:rPr lang="nb-NO"/>
              <a:t>Varebil (1)</a:t>
            </a:r>
          </a:p>
        </p:txBody>
      </p:sp>
      <p:sp>
        <p:nvSpPr>
          <p:cNvPr id="68611" name="Rectangle 3"/>
          <p:cNvSpPr>
            <a:spLocks noGrp="1" noChangeArrowheads="1"/>
          </p:cNvSpPr>
          <p:nvPr>
            <p:ph idx="1"/>
          </p:nvPr>
        </p:nvSpPr>
        <p:spPr/>
        <p:txBody>
          <a:bodyPr/>
          <a:lstStyle/>
          <a:p>
            <a:r>
              <a:rPr lang="nb-NO"/>
              <a:t>Årlige avskrivninger utgjør:</a:t>
            </a:r>
          </a:p>
        </p:txBody>
      </p:sp>
      <p:sp>
        <p:nvSpPr>
          <p:cNvPr id="28" name="Plassholder for bunntekst 3"/>
          <p:cNvSpPr>
            <a:spLocks noGrp="1"/>
          </p:cNvSpPr>
          <p:nvPr>
            <p:ph type="ftr" sz="quarter" idx="11"/>
          </p:nvPr>
        </p:nvSpPr>
        <p:spPr/>
        <p:txBody>
          <a:bodyPr/>
          <a:lstStyle/>
          <a:p>
            <a:r>
              <a:rPr lang="nb-NO"/>
              <a:t>Case - Olsen Handel AS</a:t>
            </a:r>
          </a:p>
        </p:txBody>
      </p:sp>
      <p:sp>
        <p:nvSpPr>
          <p:cNvPr id="29" name="Plassholder for lysbildenummer 4"/>
          <p:cNvSpPr>
            <a:spLocks noGrp="1"/>
          </p:cNvSpPr>
          <p:nvPr>
            <p:ph type="sldNum" sz="quarter" idx="12"/>
          </p:nvPr>
        </p:nvSpPr>
        <p:spPr/>
        <p:txBody>
          <a:bodyPr/>
          <a:lstStyle/>
          <a:p>
            <a:fld id="{6C6FEECF-C734-4FB8-A7C6-774E0D4425AC}" type="slidenum">
              <a:rPr lang="nb-NO"/>
              <a:pPr/>
              <a:t>7</a:t>
            </a:fld>
            <a:endParaRPr lang="nb-NO"/>
          </a:p>
        </p:txBody>
      </p:sp>
      <p:graphicFrame>
        <p:nvGraphicFramePr>
          <p:cNvPr id="68665" name="Group 57"/>
          <p:cNvGraphicFramePr>
            <a:graphicFrameLocks noGrp="1"/>
          </p:cNvGraphicFramePr>
          <p:nvPr>
            <p:extLst>
              <p:ext uri="{D42A27DB-BD31-4B8C-83A1-F6EECF244321}">
                <p14:modId xmlns:p14="http://schemas.microsoft.com/office/powerpoint/2010/main" val="979274307"/>
              </p:ext>
            </p:extLst>
          </p:nvPr>
        </p:nvGraphicFramePr>
        <p:xfrm>
          <a:off x="228600" y="2819400"/>
          <a:ext cx="8686800" cy="914400"/>
        </p:xfrm>
        <a:graphic>
          <a:graphicData uri="http://schemas.openxmlformats.org/drawingml/2006/table">
            <a:tbl>
              <a:tblPr/>
              <a:tblGrid>
                <a:gridCol w="3257550">
                  <a:extLst>
                    <a:ext uri="{9D8B030D-6E8A-4147-A177-3AD203B41FA5}">
                      <a16:colId xmlns:a16="http://schemas.microsoft.com/office/drawing/2014/main" val="20000"/>
                    </a:ext>
                  </a:extLst>
                </a:gridCol>
                <a:gridCol w="465138">
                  <a:extLst>
                    <a:ext uri="{9D8B030D-6E8A-4147-A177-3AD203B41FA5}">
                      <a16:colId xmlns:a16="http://schemas.microsoft.com/office/drawing/2014/main" val="20001"/>
                    </a:ext>
                  </a:extLst>
                </a:gridCol>
                <a:gridCol w="2830512">
                  <a:extLst>
                    <a:ext uri="{9D8B030D-6E8A-4147-A177-3AD203B41FA5}">
                      <a16:colId xmlns:a16="http://schemas.microsoft.com/office/drawing/2014/main" val="20002"/>
                    </a:ext>
                  </a:extLst>
                </a:gridCol>
                <a:gridCol w="996950">
                  <a:extLst>
                    <a:ext uri="{9D8B030D-6E8A-4147-A177-3AD203B41FA5}">
                      <a16:colId xmlns:a16="http://schemas.microsoft.com/office/drawing/2014/main" val="20003"/>
                    </a:ext>
                  </a:extLst>
                </a:gridCol>
                <a:gridCol w="1136650">
                  <a:extLst>
                    <a:ext uri="{9D8B030D-6E8A-4147-A177-3AD203B41FA5}">
                      <a16:colId xmlns:a16="http://schemas.microsoft.com/office/drawing/2014/main" val="20004"/>
                    </a:ext>
                  </a:extLst>
                </a:gridCol>
              </a:tblGrid>
              <a:tr h="381000">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a:ln>
                            <a:noFill/>
                          </a:ln>
                          <a:solidFill>
                            <a:schemeClr val="tx1"/>
                          </a:solidFill>
                          <a:effectLst/>
                          <a:latin typeface="Times New Roman" pitchFamily="18" charset="0"/>
                        </a:rPr>
                        <a:t>Kostpris </a:t>
                      </a:r>
                      <a:r>
                        <a:rPr kumimoji="0" lang="nb-NO" sz="2400" b="0" i="0" u="none" strike="noStrike" cap="none" normalizeH="0" baseline="0">
                          <a:ln>
                            <a:noFill/>
                          </a:ln>
                          <a:solidFill>
                            <a:schemeClr val="tx1"/>
                          </a:solidFill>
                          <a:effectLst/>
                          <a:latin typeface="Times New Roman" pitchFamily="18" charset="0"/>
                          <a:cs typeface="Times New Roman" pitchFamily="18" charset="0"/>
                        </a:rPr>
                        <a:t>– </a:t>
                      </a:r>
                      <a:r>
                        <a:rPr kumimoji="0" lang="nb-NO" sz="2400" b="0" i="0" u="none" strike="noStrike" cap="none" normalizeH="0" baseline="0">
                          <a:ln>
                            <a:noFill/>
                          </a:ln>
                          <a:solidFill>
                            <a:schemeClr val="tx1"/>
                          </a:solidFill>
                          <a:effectLst/>
                          <a:latin typeface="Times New Roman" pitchFamily="18" charset="0"/>
                        </a:rPr>
                        <a:t>restverdi</a:t>
                      </a:r>
                    </a:p>
                  </a:txBody>
                  <a:tcPr horzOverflow="overflow">
                    <a:lnL cap="flat">
                      <a:noFill/>
                    </a:lnL>
                    <a:lnR>
                      <a:noFill/>
                    </a:lnR>
                    <a:lnT cap="flat">
                      <a:noFill/>
                    </a:lnT>
                    <a:lnB w="12700" cap="flat" cmpd="sng" algn="ctr">
                      <a:solidFill>
                        <a:schemeClr val="tx1"/>
                      </a:solidFill>
                      <a:prstDash val="solid"/>
                      <a:round/>
                      <a:headEnd type="none" w="sm" len="sm"/>
                      <a:tailEnd type="none" w="sm" len="sm"/>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a:ln>
                            <a:noFill/>
                          </a:ln>
                          <a:solidFill>
                            <a:schemeClr val="tx1"/>
                          </a:solidFill>
                          <a:effectLst/>
                          <a:latin typeface="Times New Roman" pitchFamily="18" charset="0"/>
                        </a:rPr>
                        <a:t>=</a:t>
                      </a:r>
                    </a:p>
                  </a:txBody>
                  <a:tcPr anchor="ctr" horzOverflow="overflow">
                    <a:lnL>
                      <a:noFill/>
                    </a:lnL>
                    <a:lnR>
                      <a:noFill/>
                    </a:lnR>
                    <a:lnT cap="fla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a:noFill/>
                    </a:lnR>
                    <a:lnT cap="flat">
                      <a:noFill/>
                    </a:lnT>
                    <a:lnB w="12700" cap="flat" cmpd="sng" algn="ctr">
                      <a:solidFill>
                        <a:schemeClr val="tx1"/>
                      </a:solidFill>
                      <a:prstDash val="solid"/>
                      <a:round/>
                      <a:headEnd type="none" w="sm" len="sm"/>
                      <a:tailEnd type="none" w="sm" len="sm"/>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dirty="0">
                          <a:ln>
                            <a:noFill/>
                          </a:ln>
                          <a:solidFill>
                            <a:schemeClr val="tx1"/>
                          </a:solidFill>
                          <a:effectLst/>
                          <a:latin typeface="Times New Roman" pitchFamily="18" charset="0"/>
                        </a:rPr>
                        <a:t>=</a:t>
                      </a:r>
                    </a:p>
                  </a:txBody>
                  <a:tcPr anchor="ctr" horzOverflow="overflow">
                    <a:lnL>
                      <a:noFill/>
                    </a:lnL>
                    <a:lnR>
                      <a:noFill/>
                    </a:lnR>
                    <a:lnT cap="flat">
                      <a:noFill/>
                    </a:lnT>
                    <a:lnB cap="flat">
                      <a:noFill/>
                    </a:lnB>
                    <a:lnTlToBr>
                      <a:noFill/>
                    </a:lnTlToBr>
                    <a:lnBlToTr>
                      <a:noFill/>
                    </a:lnBlToTr>
                    <a:noFill/>
                  </a:tcPr>
                </a:tc>
                <a:tc rowSpan="2">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anchor="ctr" horzOverflow="overflow">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0"/>
                  </a:ext>
                </a:extLst>
              </a:tr>
              <a:tr h="228600">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a:ln>
                            <a:noFill/>
                          </a:ln>
                          <a:solidFill>
                            <a:schemeClr val="tx1"/>
                          </a:solidFill>
                          <a:effectLst/>
                          <a:latin typeface="Times New Roman" pitchFamily="18" charset="0"/>
                        </a:rPr>
                        <a:t>Økonomisk levetid</a:t>
                      </a:r>
                    </a:p>
                  </a:txBody>
                  <a:tcPr horzOverflow="overflow">
                    <a:lnL cap="flat">
                      <a:noFill/>
                    </a:lnL>
                    <a:lnR>
                      <a:noFill/>
                    </a:lnR>
                    <a:lnT w="12700" cap="flat" cmpd="sng" algn="ctr">
                      <a:solidFill>
                        <a:schemeClr val="tx1"/>
                      </a:solidFill>
                      <a:prstDash val="solid"/>
                      <a:round/>
                      <a:headEnd type="none" w="sm" len="sm"/>
                      <a:tailEnd type="none" w="sm" len="sm"/>
                    </a:lnT>
                    <a:lnB cap="flat">
                      <a:noFill/>
                    </a:lnB>
                    <a:lnTlToBr>
                      <a:noFill/>
                    </a:lnTlToBr>
                    <a:lnBlToTr>
                      <a:noFill/>
                    </a:lnBlToTr>
                    <a:noFill/>
                  </a:tcPr>
                </a:tc>
                <a:tc vMerge="1">
                  <a:txBody>
                    <a:bodyPr/>
                    <a:lstStyle/>
                    <a:p>
                      <a:endParaRPr lang="nb-NO"/>
                    </a:p>
                  </a:txBody>
                  <a:tcPr/>
                </a:tc>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a:noFill/>
                    </a:lnR>
                    <a:lnT w="12700" cap="flat" cmpd="sng" algn="ctr">
                      <a:solidFill>
                        <a:schemeClr val="tx1"/>
                      </a:solidFill>
                      <a:prstDash val="solid"/>
                      <a:round/>
                      <a:headEnd type="none" w="sm" len="sm"/>
                      <a:tailEnd type="none" w="sm" len="sm"/>
                    </a:lnT>
                    <a:lnB cap="flat">
                      <a:noFill/>
                    </a:lnB>
                    <a:lnTlToBr>
                      <a:noFill/>
                    </a:lnTlToBr>
                    <a:lnBlToTr>
                      <a:noFill/>
                    </a:lnBlToTr>
                    <a:noFill/>
                  </a:tcPr>
                </a:tc>
                <a:tc vMerge="1">
                  <a:txBody>
                    <a:bodyPr/>
                    <a:lstStyle/>
                    <a:p>
                      <a:endParaRPr lang="nb-NO"/>
                    </a:p>
                  </a:txBody>
                  <a:tcPr/>
                </a:tc>
                <a:tc vMerge="1">
                  <a:txBody>
                    <a:bodyPr/>
                    <a:lstStyle/>
                    <a:p>
                      <a:endParaRPr lang="nb-NO"/>
                    </a:p>
                  </a:txBody>
                  <a:tcPr/>
                </a:tc>
                <a:extLst>
                  <a:ext uri="{0D108BD9-81ED-4DB2-BD59-A6C34878D82A}">
                    <a16:rowId xmlns:a16="http://schemas.microsoft.com/office/drawing/2014/main" val="10001"/>
                  </a:ext>
                </a:extLst>
              </a:tr>
            </a:tbl>
          </a:graphicData>
        </a:graphic>
      </p:graphicFrame>
      <p:sp>
        <p:nvSpPr>
          <p:cNvPr id="68635" name="Text Box 27"/>
          <p:cNvSpPr txBox="1">
            <a:spLocks noChangeArrowheads="1"/>
          </p:cNvSpPr>
          <p:nvPr/>
        </p:nvSpPr>
        <p:spPr bwMode="auto">
          <a:xfrm>
            <a:off x="533400" y="4038600"/>
            <a:ext cx="84582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nb-NO"/>
              <a:t>I salgsåret beregnes avskrivningene for perioden bilen har vært i bruk dvs. fram til 30.6.20x1 (6 måneder):</a:t>
            </a:r>
          </a:p>
          <a:p>
            <a:r>
              <a:rPr lang="nb-NO"/>
              <a:t>= 30 000 </a:t>
            </a:r>
            <a:r>
              <a:rPr lang="en-US">
                <a:cs typeface="Times New Roman" pitchFamily="18" charset="0"/>
              </a:rPr>
              <a:t>·</a:t>
            </a:r>
            <a:r>
              <a:rPr lang="nb-NO"/>
              <a:t> 6/12 = 15 000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8635">
                                            <p:txEl>
                                              <p:pRg st="0" end="0"/>
                                            </p:txEl>
                                          </p:spTgt>
                                        </p:tgtEl>
                                        <p:attrNameLst>
                                          <p:attrName>style.visibility</p:attrName>
                                        </p:attrNameLst>
                                      </p:cBhvr>
                                      <p:to>
                                        <p:strVal val="visible"/>
                                      </p:to>
                                    </p:set>
                                    <p:anim calcmode="lin" valueType="num">
                                      <p:cBhvr additive="base">
                                        <p:cTn id="7" dur="500" fill="hold"/>
                                        <p:tgtEl>
                                          <p:spTgt spid="6863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863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8635">
                                            <p:txEl>
                                              <p:pRg st="1" end="1"/>
                                            </p:txEl>
                                          </p:spTgt>
                                        </p:tgtEl>
                                        <p:attrNameLst>
                                          <p:attrName>style.visibility</p:attrName>
                                        </p:attrNameLst>
                                      </p:cBhvr>
                                      <p:to>
                                        <p:strVal val="visible"/>
                                      </p:to>
                                    </p:set>
                                    <p:anim calcmode="lin" valueType="num">
                                      <p:cBhvr additive="base">
                                        <p:cTn id="13" dur="500" fill="hold"/>
                                        <p:tgtEl>
                                          <p:spTgt spid="6863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8635">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35"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r>
              <a:rPr lang="nb-NO"/>
              <a:t>Varebil (1)</a:t>
            </a:r>
          </a:p>
        </p:txBody>
      </p:sp>
      <p:sp>
        <p:nvSpPr>
          <p:cNvPr id="67587" name="Rectangle 3"/>
          <p:cNvSpPr>
            <a:spLocks noGrp="1" noChangeArrowheads="1"/>
          </p:cNvSpPr>
          <p:nvPr>
            <p:ph idx="1"/>
          </p:nvPr>
        </p:nvSpPr>
        <p:spPr/>
        <p:txBody>
          <a:bodyPr/>
          <a:lstStyle/>
          <a:p>
            <a:r>
              <a:rPr lang="nb-NO"/>
              <a:t>Solgt varebil – beregning av gevinst eller tap</a:t>
            </a:r>
          </a:p>
        </p:txBody>
      </p:sp>
      <p:sp>
        <p:nvSpPr>
          <p:cNvPr id="39" name="Plassholder for bunntekst 3"/>
          <p:cNvSpPr>
            <a:spLocks noGrp="1"/>
          </p:cNvSpPr>
          <p:nvPr>
            <p:ph type="ftr" sz="quarter" idx="11"/>
          </p:nvPr>
        </p:nvSpPr>
        <p:spPr/>
        <p:txBody>
          <a:bodyPr/>
          <a:lstStyle/>
          <a:p>
            <a:r>
              <a:rPr lang="nb-NO"/>
              <a:t>Case - Olsen Handel AS</a:t>
            </a:r>
          </a:p>
        </p:txBody>
      </p:sp>
      <p:sp>
        <p:nvSpPr>
          <p:cNvPr id="40" name="Plassholder for lysbildenummer 4"/>
          <p:cNvSpPr>
            <a:spLocks noGrp="1"/>
          </p:cNvSpPr>
          <p:nvPr>
            <p:ph type="sldNum" sz="quarter" idx="12"/>
          </p:nvPr>
        </p:nvSpPr>
        <p:spPr/>
        <p:txBody>
          <a:bodyPr/>
          <a:lstStyle/>
          <a:p>
            <a:fld id="{48C9B529-4BFB-4753-8B96-CF66F5B5E823}" type="slidenum">
              <a:rPr lang="nb-NO"/>
              <a:pPr/>
              <a:t>8</a:t>
            </a:fld>
            <a:endParaRPr lang="nb-NO"/>
          </a:p>
        </p:txBody>
      </p:sp>
      <p:graphicFrame>
        <p:nvGraphicFramePr>
          <p:cNvPr id="67641" name="Group 57"/>
          <p:cNvGraphicFramePr>
            <a:graphicFrameLocks noGrp="1"/>
          </p:cNvGraphicFramePr>
          <p:nvPr>
            <p:extLst>
              <p:ext uri="{D42A27DB-BD31-4B8C-83A1-F6EECF244321}">
                <p14:modId xmlns:p14="http://schemas.microsoft.com/office/powerpoint/2010/main" val="1854821888"/>
              </p:ext>
            </p:extLst>
          </p:nvPr>
        </p:nvGraphicFramePr>
        <p:xfrm>
          <a:off x="533400" y="2590800"/>
          <a:ext cx="8534400" cy="2286000"/>
        </p:xfrm>
        <a:graphic>
          <a:graphicData uri="http://schemas.openxmlformats.org/drawingml/2006/table">
            <a:tbl>
              <a:tblPr/>
              <a:tblGrid>
                <a:gridCol w="4183063">
                  <a:extLst>
                    <a:ext uri="{9D8B030D-6E8A-4147-A177-3AD203B41FA5}">
                      <a16:colId xmlns:a16="http://schemas.microsoft.com/office/drawing/2014/main" val="20000"/>
                    </a:ext>
                  </a:extLst>
                </a:gridCol>
                <a:gridCol w="1506537">
                  <a:extLst>
                    <a:ext uri="{9D8B030D-6E8A-4147-A177-3AD203B41FA5}">
                      <a16:colId xmlns:a16="http://schemas.microsoft.com/office/drawing/2014/main" val="20001"/>
                    </a:ext>
                  </a:extLst>
                </a:gridCol>
                <a:gridCol w="2844800">
                  <a:extLst>
                    <a:ext uri="{9D8B030D-6E8A-4147-A177-3AD203B41FA5}">
                      <a16:colId xmlns:a16="http://schemas.microsoft.com/office/drawing/2014/main" val="20002"/>
                    </a:ext>
                  </a:extLst>
                </a:gridCol>
              </a:tblGrid>
              <a:tr h="288925">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a:ln>
                            <a:noFill/>
                          </a:ln>
                          <a:solidFill>
                            <a:schemeClr val="tx1"/>
                          </a:solidFill>
                          <a:effectLst/>
                          <a:latin typeface="Times New Roman" pitchFamily="18" charset="0"/>
                        </a:rPr>
                        <a:t>= Balanseverdi 1.1.20x1</a:t>
                      </a:r>
                    </a:p>
                  </a:txBody>
                  <a:tcPr horzOverflow="overflow">
                    <a:lnL cap="flat">
                      <a:noFill/>
                    </a:lnL>
                    <a:lnR>
                      <a:noFill/>
                    </a:lnR>
                    <a:lnT cap="fla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a:ln>
                          <a:noFill/>
                        </a:ln>
                        <a:solidFill>
                          <a:schemeClr val="tx1"/>
                        </a:solidFill>
                        <a:effectLst/>
                        <a:latin typeface="Times New Roman" pitchFamily="18" charset="0"/>
                      </a:endParaRPr>
                    </a:p>
                  </a:txBody>
                  <a:tcPr horzOverflow="overflow">
                    <a:lnL>
                      <a:noFill/>
                    </a:lnL>
                    <a:lnR cap="flat">
                      <a:noFill/>
                    </a:lnR>
                    <a:lnT cap="flat">
                      <a:noFill/>
                    </a:lnT>
                    <a:lnB>
                      <a:noFill/>
                    </a:lnB>
                    <a:lnTlToBr>
                      <a:noFill/>
                    </a:lnTlToBr>
                    <a:lnBlToTr>
                      <a:noFill/>
                    </a:lnBlToTr>
                    <a:noFill/>
                  </a:tcPr>
                </a:tc>
                <a:extLst>
                  <a:ext uri="{0D108BD9-81ED-4DB2-BD59-A6C34878D82A}">
                    <a16:rowId xmlns:a16="http://schemas.microsoft.com/office/drawing/2014/main" val="10000"/>
                  </a:ext>
                </a:extLst>
              </a:tr>
              <a:tr h="327025">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a:ln>
                            <a:noFill/>
                          </a:ln>
                          <a:solidFill>
                            <a:schemeClr val="tx1"/>
                          </a:solidFill>
                          <a:effectLst/>
                          <a:latin typeface="Times New Roman" pitchFamily="18" charset="0"/>
                          <a:cs typeface="Times New Roman" pitchFamily="18" charset="0"/>
                        </a:rPr>
                        <a:t>– </a:t>
                      </a:r>
                      <a:r>
                        <a:rPr kumimoji="0" lang="nb-NO" sz="2400" b="0" i="0" u="none" strike="noStrike" cap="none" normalizeH="0" baseline="0">
                          <a:ln>
                            <a:noFill/>
                          </a:ln>
                          <a:solidFill>
                            <a:schemeClr val="tx1"/>
                          </a:solidFill>
                          <a:effectLst/>
                          <a:latin typeface="Times New Roman" pitchFamily="18" charset="0"/>
                        </a:rPr>
                        <a:t>Avskrivning 1.1. til 30.6.20x1</a:t>
                      </a:r>
                    </a:p>
                  </a:txBody>
                  <a:tcPr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a:noFill/>
                    </a:lnR>
                    <a:lnT>
                      <a:noFill/>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1"/>
                  </a:ext>
                </a:extLst>
              </a:tr>
              <a:tr h="327025">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a:ln>
                            <a:noFill/>
                          </a:ln>
                          <a:solidFill>
                            <a:schemeClr val="tx1"/>
                          </a:solidFill>
                          <a:effectLst/>
                          <a:latin typeface="Times New Roman" pitchFamily="18" charset="0"/>
                        </a:rPr>
                        <a:t>= Balanseverdi den 30.6.20x1</a:t>
                      </a:r>
                    </a:p>
                  </a:txBody>
                  <a:tcPr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a:noFill/>
                    </a:lnR>
                    <a:lnT w="12700" cap="flat" cmpd="sng" algn="ctr">
                      <a:solidFill>
                        <a:schemeClr val="tx1"/>
                      </a:solidFill>
                      <a:prstDash val="solid"/>
                      <a:round/>
                      <a:headEnd type="none" w="sm" len="sm"/>
                      <a:tailEnd type="none" w="sm" len="sm"/>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2"/>
                  </a:ext>
                </a:extLst>
              </a:tr>
              <a:tr h="328613">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a:ln>
                            <a:noFill/>
                          </a:ln>
                          <a:solidFill>
                            <a:schemeClr val="tx1"/>
                          </a:solidFill>
                          <a:effectLst/>
                          <a:latin typeface="Times New Roman" pitchFamily="18" charset="0"/>
                        </a:rPr>
                        <a:t>Salgssum (se saldobalansen)</a:t>
                      </a:r>
                    </a:p>
                  </a:txBody>
                  <a:tcPr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a:noFill/>
                    </a:lnR>
                    <a:lnT>
                      <a:noFill/>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a:ln>
                          <a:noFill/>
                        </a:ln>
                        <a:solidFill>
                          <a:schemeClr val="tx1"/>
                        </a:solidFill>
                        <a:effectLst/>
                        <a:latin typeface="Times New Roman" pitchFamily="18" charset="0"/>
                      </a:endParaRPr>
                    </a:p>
                  </a:txBody>
                  <a:tcP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3"/>
                  </a:ext>
                </a:extLst>
              </a:tr>
              <a:tr h="287338">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2400" b="0" i="0" u="none" strike="noStrike" cap="none" normalizeH="0" baseline="0">
                          <a:ln>
                            <a:noFill/>
                          </a:ln>
                          <a:solidFill>
                            <a:schemeClr val="tx1"/>
                          </a:solidFill>
                          <a:effectLst/>
                          <a:latin typeface="Times New Roman" pitchFamily="18" charset="0"/>
                        </a:rPr>
                        <a:t>= Gevinst ved salg</a:t>
                      </a:r>
                    </a:p>
                  </a:txBody>
                  <a:tcPr horzOverflow="overflow">
                    <a:lnL cap="flat">
                      <a:noFill/>
                    </a:lnL>
                    <a:lnR>
                      <a:noFill/>
                    </a:lnR>
                    <a:lnT>
                      <a:noFill/>
                    </a:lnT>
                    <a:lnB cap="flat">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a:noFill/>
                    </a:lnR>
                    <a:lnT w="12700" cap="flat" cmpd="sng" algn="ctr">
                      <a:solidFill>
                        <a:schemeClr val="tx1"/>
                      </a:solidFill>
                      <a:prstDash val="solid"/>
                      <a:round/>
                      <a:headEnd type="none" w="sm" len="sm"/>
                      <a:tailEnd type="none" w="sm" len="sm"/>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2400" b="0" i="0" u="none" strike="noStrike" cap="none" normalizeH="0" baseline="0" dirty="0">
                        <a:ln>
                          <a:noFill/>
                        </a:ln>
                        <a:solidFill>
                          <a:schemeClr val="tx1"/>
                        </a:solidFill>
                        <a:effectLst/>
                        <a:latin typeface="Times New Roman" pitchFamily="18" charset="0"/>
                      </a:endParaRPr>
                    </a:p>
                  </a:txBody>
                  <a:tcPr horzOverflow="overflow">
                    <a:lnL>
                      <a:noFill/>
                    </a:lnL>
                    <a:lnR cap="flat">
                      <a:noFill/>
                    </a:lnR>
                    <a:lnT>
                      <a:noFill/>
                    </a:lnT>
                    <a:lnB cap="flat">
                      <a:noFill/>
                    </a:lnB>
                    <a:lnTlToBr>
                      <a:noFill/>
                    </a:lnTlToBr>
                    <a:lnBlToTr>
                      <a:noFill/>
                    </a:lnBlToTr>
                    <a:noFill/>
                  </a:tcPr>
                </a:tc>
                <a:extLst>
                  <a:ext uri="{0D108BD9-81ED-4DB2-BD59-A6C34878D82A}">
                    <a16:rowId xmlns:a16="http://schemas.microsoft.com/office/drawing/2014/main" val="10004"/>
                  </a:ext>
                </a:extLst>
              </a:tr>
            </a:tbl>
          </a:graphicData>
        </a:graphic>
      </p:graphicFrame>
      <p:sp>
        <p:nvSpPr>
          <p:cNvPr id="67639" name="Text Box 55"/>
          <p:cNvSpPr txBox="1">
            <a:spLocks noChangeArrowheads="1"/>
          </p:cNvSpPr>
          <p:nvPr/>
        </p:nvSpPr>
        <p:spPr bwMode="auto">
          <a:xfrm>
            <a:off x="533400" y="5334000"/>
            <a:ext cx="75057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nb-NO"/>
              <a:t>Gevinst eller tap ved avgang presenteres netto i regnskapet. </a:t>
            </a:r>
            <a:br>
              <a:rPr lang="nb-NO"/>
            </a:br>
            <a:r>
              <a:rPr lang="nb-NO"/>
              <a:t>Gevinst er en inntekt, mens et tap vil være en kostnad.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7639"/>
                                        </p:tgtEl>
                                        <p:attrNameLst>
                                          <p:attrName>style.visibility</p:attrName>
                                        </p:attrNameLst>
                                      </p:cBhvr>
                                      <p:to>
                                        <p:strVal val="visible"/>
                                      </p:to>
                                    </p:set>
                                    <p:anim calcmode="lin" valueType="num">
                                      <p:cBhvr additive="base">
                                        <p:cTn id="7" dur="500" fill="hold"/>
                                        <p:tgtEl>
                                          <p:spTgt spid="67639"/>
                                        </p:tgtEl>
                                        <p:attrNameLst>
                                          <p:attrName>ppt_x</p:attrName>
                                        </p:attrNameLst>
                                      </p:cBhvr>
                                      <p:tavLst>
                                        <p:tav tm="0">
                                          <p:val>
                                            <p:strVal val="0-#ppt_w/2"/>
                                          </p:val>
                                        </p:tav>
                                        <p:tav tm="100000">
                                          <p:val>
                                            <p:strVal val="#ppt_x"/>
                                          </p:val>
                                        </p:tav>
                                      </p:tavLst>
                                    </p:anim>
                                    <p:anim calcmode="lin" valueType="num">
                                      <p:cBhvr additive="base">
                                        <p:cTn id="8" dur="500" fill="hold"/>
                                        <p:tgtEl>
                                          <p:spTgt spid="67639"/>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67641"/>
                                        </p:tgtEl>
                                        <p:attrNameLst>
                                          <p:attrName>style.visibility</p:attrName>
                                        </p:attrNameLst>
                                      </p:cBhvr>
                                      <p:to>
                                        <p:strVal val="visible"/>
                                      </p:to>
                                    </p:set>
                                    <p:anim calcmode="lin" valueType="num">
                                      <p:cBhvr additive="base">
                                        <p:cTn id="13" dur="500" fill="hold"/>
                                        <p:tgtEl>
                                          <p:spTgt spid="67641"/>
                                        </p:tgtEl>
                                        <p:attrNameLst>
                                          <p:attrName>ppt_x</p:attrName>
                                        </p:attrNameLst>
                                      </p:cBhvr>
                                      <p:tavLst>
                                        <p:tav tm="0">
                                          <p:val>
                                            <p:strVal val="0-#ppt_w/2"/>
                                          </p:val>
                                        </p:tav>
                                        <p:tav tm="100000">
                                          <p:val>
                                            <p:strVal val="#ppt_x"/>
                                          </p:val>
                                        </p:tav>
                                      </p:tavLst>
                                    </p:anim>
                                    <p:anim calcmode="lin" valueType="num">
                                      <p:cBhvr additive="base">
                                        <p:cTn id="14" dur="500" fill="hold"/>
                                        <p:tgtEl>
                                          <p:spTgt spid="6764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639"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394" name="Rectangle 1026"/>
          <p:cNvSpPr>
            <a:spLocks noGrp="1" noChangeArrowheads="1"/>
          </p:cNvSpPr>
          <p:nvPr>
            <p:ph type="title"/>
          </p:nvPr>
        </p:nvSpPr>
        <p:spPr>
          <a:xfrm>
            <a:off x="76200" y="457200"/>
            <a:ext cx="8839200" cy="1155700"/>
          </a:xfrm>
        </p:spPr>
        <p:txBody>
          <a:bodyPr/>
          <a:lstStyle/>
          <a:p>
            <a:r>
              <a:rPr lang="nb-NO"/>
              <a:t>Varebil (1)</a:t>
            </a:r>
          </a:p>
        </p:txBody>
      </p:sp>
      <p:sp>
        <p:nvSpPr>
          <p:cNvPr id="73" name="Plassholder for bunntekst 2"/>
          <p:cNvSpPr>
            <a:spLocks noGrp="1"/>
          </p:cNvSpPr>
          <p:nvPr>
            <p:ph type="ftr" sz="quarter" idx="11"/>
          </p:nvPr>
        </p:nvSpPr>
        <p:spPr/>
        <p:txBody>
          <a:bodyPr/>
          <a:lstStyle/>
          <a:p>
            <a:r>
              <a:rPr lang="nb-NO"/>
              <a:t>Case - Olsen Handel AS</a:t>
            </a:r>
          </a:p>
        </p:txBody>
      </p:sp>
      <p:sp>
        <p:nvSpPr>
          <p:cNvPr id="74" name="Plassholder for lysbildenummer 3"/>
          <p:cNvSpPr>
            <a:spLocks noGrp="1"/>
          </p:cNvSpPr>
          <p:nvPr>
            <p:ph type="sldNum" sz="quarter" idx="12"/>
          </p:nvPr>
        </p:nvSpPr>
        <p:spPr/>
        <p:txBody>
          <a:bodyPr/>
          <a:lstStyle/>
          <a:p>
            <a:fld id="{84137181-00C1-41C7-925D-B6725D780885}" type="slidenum">
              <a:rPr lang="nb-NO"/>
              <a:pPr/>
              <a:t>9</a:t>
            </a:fld>
            <a:endParaRPr lang="nb-NO"/>
          </a:p>
        </p:txBody>
      </p:sp>
      <p:graphicFrame>
        <p:nvGraphicFramePr>
          <p:cNvPr id="59545" name="Group 1177"/>
          <p:cNvGraphicFramePr>
            <a:graphicFrameLocks noGrp="1"/>
          </p:cNvGraphicFramePr>
          <p:nvPr>
            <p:extLst>
              <p:ext uri="{D42A27DB-BD31-4B8C-83A1-F6EECF244321}">
                <p14:modId xmlns:p14="http://schemas.microsoft.com/office/powerpoint/2010/main" val="1489167659"/>
              </p:ext>
            </p:extLst>
          </p:nvPr>
        </p:nvGraphicFramePr>
        <p:xfrm>
          <a:off x="152400" y="1447800"/>
          <a:ext cx="8991600" cy="3399536"/>
        </p:xfrm>
        <a:graphic>
          <a:graphicData uri="http://schemas.openxmlformats.org/drawingml/2006/table">
            <a:tbl>
              <a:tblPr/>
              <a:tblGrid>
                <a:gridCol w="1395413">
                  <a:extLst>
                    <a:ext uri="{9D8B030D-6E8A-4147-A177-3AD203B41FA5}">
                      <a16:colId xmlns:a16="http://schemas.microsoft.com/office/drawing/2014/main" val="20000"/>
                    </a:ext>
                  </a:extLst>
                </a:gridCol>
                <a:gridCol w="863600">
                  <a:extLst>
                    <a:ext uri="{9D8B030D-6E8A-4147-A177-3AD203B41FA5}">
                      <a16:colId xmlns:a16="http://schemas.microsoft.com/office/drawing/2014/main" val="20001"/>
                    </a:ext>
                  </a:extLst>
                </a:gridCol>
                <a:gridCol w="936625">
                  <a:extLst>
                    <a:ext uri="{9D8B030D-6E8A-4147-A177-3AD203B41FA5}">
                      <a16:colId xmlns:a16="http://schemas.microsoft.com/office/drawing/2014/main" val="20002"/>
                    </a:ext>
                  </a:extLst>
                </a:gridCol>
                <a:gridCol w="1152525">
                  <a:extLst>
                    <a:ext uri="{9D8B030D-6E8A-4147-A177-3AD203B41FA5}">
                      <a16:colId xmlns:a16="http://schemas.microsoft.com/office/drawing/2014/main" val="20003"/>
                    </a:ext>
                  </a:extLst>
                </a:gridCol>
                <a:gridCol w="1150937">
                  <a:extLst>
                    <a:ext uri="{9D8B030D-6E8A-4147-A177-3AD203B41FA5}">
                      <a16:colId xmlns:a16="http://schemas.microsoft.com/office/drawing/2014/main" val="20004"/>
                    </a:ext>
                  </a:extLst>
                </a:gridCol>
                <a:gridCol w="825500">
                  <a:extLst>
                    <a:ext uri="{9D8B030D-6E8A-4147-A177-3AD203B41FA5}">
                      <a16:colId xmlns:a16="http://schemas.microsoft.com/office/drawing/2014/main" val="20005"/>
                    </a:ext>
                  </a:extLst>
                </a:gridCol>
                <a:gridCol w="914400">
                  <a:extLst>
                    <a:ext uri="{9D8B030D-6E8A-4147-A177-3AD203B41FA5}">
                      <a16:colId xmlns:a16="http://schemas.microsoft.com/office/drawing/2014/main" val="20006"/>
                    </a:ext>
                  </a:extLst>
                </a:gridCol>
                <a:gridCol w="852488">
                  <a:extLst>
                    <a:ext uri="{9D8B030D-6E8A-4147-A177-3AD203B41FA5}">
                      <a16:colId xmlns:a16="http://schemas.microsoft.com/office/drawing/2014/main" val="20007"/>
                    </a:ext>
                  </a:extLst>
                </a:gridCol>
                <a:gridCol w="900112">
                  <a:extLst>
                    <a:ext uri="{9D8B030D-6E8A-4147-A177-3AD203B41FA5}">
                      <a16:colId xmlns:a16="http://schemas.microsoft.com/office/drawing/2014/main" val="20008"/>
                    </a:ext>
                  </a:extLst>
                </a:gridCol>
              </a:tblGrid>
              <a:tr h="406400">
                <a:tc row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Olsen Handel AS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Saldobalanse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Avslutnings-posteringer</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Resultat</a:t>
                      </a:r>
                    </a:p>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20x1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Balanse</a:t>
                      </a:r>
                    </a:p>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31.12.20x1</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nb-NO"/>
                    </a:p>
                  </a:txBody>
                  <a:tcPr/>
                </a:tc>
                <a:extLst>
                  <a:ext uri="{0D108BD9-81ED-4DB2-BD59-A6C34878D82A}">
                    <a16:rowId xmlns:a16="http://schemas.microsoft.com/office/drawing/2014/main" val="10000"/>
                  </a:ext>
                </a:extLst>
              </a:tr>
              <a:tr h="406400">
                <a:tc vMerge="1">
                  <a:txBody>
                    <a:bodyPr/>
                    <a:lstStyle/>
                    <a:p>
                      <a:endParaRPr lang="nb-NO"/>
                    </a:p>
                  </a:txBody>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Debet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Debet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Debet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dirty="0">
                          <a:ln>
                            <a:noFill/>
                          </a:ln>
                          <a:solidFill>
                            <a:schemeClr val="tx1"/>
                          </a:solidFill>
                          <a:effectLst/>
                          <a:latin typeface="Times New Roman" pitchFamily="18" charset="0"/>
                        </a:rPr>
                        <a:t>Debet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Kredit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064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Varebil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80 000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533400" marR="0" lvl="0" indent="-53340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CCFFFF"/>
                    </a:solidFill>
                  </a:tcPr>
                </a:tc>
                <a:extLst>
                  <a:ext uri="{0D108BD9-81ED-4DB2-BD59-A6C34878D82A}">
                    <a16:rowId xmlns:a16="http://schemas.microsoft.com/office/drawing/2014/main" val="10002"/>
                  </a:ext>
                </a:extLst>
              </a:tr>
              <a:tr h="180975">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3"/>
                  </a:ext>
                </a:extLst>
              </a:tr>
              <a:tr h="4064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Salgs-gevinst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75 000</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a:noFill/>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CCFFFF"/>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solidFill>
                      <a:srgbClr val="CCFFFF"/>
                    </a:solidFill>
                  </a:tcPr>
                </a:tc>
                <a:extLst>
                  <a:ext uri="{0D108BD9-81ED-4DB2-BD59-A6C34878D82A}">
                    <a16:rowId xmlns:a16="http://schemas.microsoft.com/office/drawing/2014/main" val="10004"/>
                  </a:ext>
                </a:extLst>
              </a:tr>
              <a:tr h="4064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Avskrivning</a:t>
                      </a:r>
                    </a:p>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nb-NO" sz="1800" b="0" i="0" u="none" strike="noStrike" cap="none" normalizeH="0" baseline="0">
                          <a:ln>
                            <a:noFill/>
                          </a:ln>
                          <a:solidFill>
                            <a:schemeClr val="tx1"/>
                          </a:solidFill>
                          <a:effectLst/>
                          <a:latin typeface="Times New Roman" pitchFamily="18" charset="0"/>
                        </a:rPr>
                        <a:t>varebil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nb-NO" sz="1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59501" name="Text Box 1133"/>
          <p:cNvSpPr txBox="1">
            <a:spLocks noChangeArrowheads="1"/>
          </p:cNvSpPr>
          <p:nvPr/>
        </p:nvSpPr>
        <p:spPr bwMode="auto">
          <a:xfrm>
            <a:off x="533400" y="5562600"/>
            <a:ext cx="687863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nb-NO"/>
              <a:t>Saldoen etter foretatt avslutningspostering </a:t>
            </a:r>
            <a:br>
              <a:rPr lang="nb-NO"/>
            </a:br>
            <a:r>
              <a:rPr lang="nb-NO"/>
              <a:t>overføres direkte til kolonnen for resultat eller balanse.</a:t>
            </a:r>
          </a:p>
        </p:txBody>
      </p:sp>
      <p:sp>
        <p:nvSpPr>
          <p:cNvPr id="59502" name="Text Box 1134"/>
          <p:cNvSpPr txBox="1">
            <a:spLocks noChangeArrowheads="1"/>
          </p:cNvSpPr>
          <p:nvPr/>
        </p:nvSpPr>
        <p:spPr bwMode="auto">
          <a:xfrm>
            <a:off x="533400" y="5105400"/>
            <a:ext cx="84597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nb-NO"/>
              <a:t>Saldoen på kontoen er forskjellen mellom debet- og kreditbeløpene.</a:t>
            </a:r>
          </a:p>
        </p:txBody>
      </p:sp>
    </p:spTree>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1745</Words>
  <Application>Microsoft Office PowerPoint</Application>
  <PresentationFormat>Skjermfremvisning (4:3)</PresentationFormat>
  <Paragraphs>552</Paragraphs>
  <Slides>34</Slides>
  <Notes>0</Notes>
  <HiddenSlides>0</HiddenSlides>
  <MMClips>0</MMClips>
  <ScaleCrop>false</ScaleCrop>
  <HeadingPairs>
    <vt:vector size="6" baseType="variant">
      <vt:variant>
        <vt:lpstr>Brukte skrifter</vt:lpstr>
      </vt:variant>
      <vt:variant>
        <vt:i4>5</vt:i4>
      </vt:variant>
      <vt:variant>
        <vt:lpstr>Tema</vt:lpstr>
      </vt:variant>
      <vt:variant>
        <vt:i4>1</vt:i4>
      </vt:variant>
      <vt:variant>
        <vt:lpstr>Lysbildetitler</vt:lpstr>
      </vt:variant>
      <vt:variant>
        <vt:i4>34</vt:i4>
      </vt:variant>
    </vt:vector>
  </HeadingPairs>
  <TitlesOfParts>
    <vt:vector size="40" baseType="lpstr">
      <vt:lpstr>Arial</vt:lpstr>
      <vt:lpstr>Calibri</vt:lpstr>
      <vt:lpstr>Calibri Light</vt:lpstr>
      <vt:lpstr>Times New Roman</vt:lpstr>
      <vt:lpstr>Wingdings</vt:lpstr>
      <vt:lpstr>Office-tema</vt:lpstr>
      <vt:lpstr> Finansregnskap  Case i tabellarisk avslutning  Olsen Handel AS (22 %) (student) </vt:lpstr>
      <vt:lpstr>Oppgave</vt:lpstr>
      <vt:lpstr>Oppgave</vt:lpstr>
      <vt:lpstr>Tilleggsmomenter per 31.12.20x1</vt:lpstr>
      <vt:lpstr>PowerPoint-presentasjon</vt:lpstr>
      <vt:lpstr>PowerPoint-presentasjon</vt:lpstr>
      <vt:lpstr>Varebil (1)</vt:lpstr>
      <vt:lpstr>Varebil (1)</vt:lpstr>
      <vt:lpstr>Varebil (1)</vt:lpstr>
      <vt:lpstr>Inventar (2)</vt:lpstr>
      <vt:lpstr>Varelager (3)</vt:lpstr>
      <vt:lpstr>Varelager (3)</vt:lpstr>
      <vt:lpstr>Kundefordringer (4)</vt:lpstr>
      <vt:lpstr>Husleie (5)</vt:lpstr>
      <vt:lpstr>Husleie (5)</vt:lpstr>
      <vt:lpstr>Aksjer (6)</vt:lpstr>
      <vt:lpstr>Aksjer (6)</vt:lpstr>
      <vt:lpstr>Bankinnskudd folie (7)</vt:lpstr>
      <vt:lpstr>Bankinnskudd folie (7)</vt:lpstr>
      <vt:lpstr>Kassakreditt (8)</vt:lpstr>
      <vt:lpstr>Påløpne renter lån (9)</vt:lpstr>
      <vt:lpstr>Rentekostnader (8, 9)</vt:lpstr>
      <vt:lpstr>Lønn (10)</vt:lpstr>
      <vt:lpstr>Lønn (10)</vt:lpstr>
      <vt:lpstr>Feriepenger (11)</vt:lpstr>
      <vt:lpstr>Feriepenger (11)</vt:lpstr>
      <vt:lpstr>Arbeidsgiveravgift (12)</vt:lpstr>
      <vt:lpstr>Arbeidsgiveravgift (12)</vt:lpstr>
      <vt:lpstr>Skattekostnad (13)</vt:lpstr>
      <vt:lpstr>Skattekostnad (13)</vt:lpstr>
      <vt:lpstr>Skattekostnad (13)</vt:lpstr>
      <vt:lpstr>Resultatdisponering (14, 15)</vt:lpstr>
      <vt:lpstr>Resultatdisponering (14,15)</vt:lpstr>
      <vt:lpstr>Spørsmål b: Beregning av maksimalt aksjeutbytte</vt:lpstr>
    </vt:vector>
  </TitlesOfParts>
  <Company>HiST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Trond Kristoffersen</dc:title>
  <dc:creator>FoU</dc:creator>
  <cp:lastModifiedBy>Trond Kristoffersen</cp:lastModifiedBy>
  <cp:revision>79</cp:revision>
  <cp:lastPrinted>2016-08-11T12:14:28Z</cp:lastPrinted>
  <dcterms:created xsi:type="dcterms:W3CDTF">2000-08-21T14:00:29Z</dcterms:created>
  <dcterms:modified xsi:type="dcterms:W3CDTF">2019-08-09T13:08:19Z</dcterms:modified>
</cp:coreProperties>
</file>